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F8EBE6-2244-4650-8075-B42BC88AF46E}" v="659" dt="2021-09-24T14:41:52.6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9/24/2021</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631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9/24/2021</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473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9/24/2021</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81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9/24/2021</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9163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9/24/2021</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03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9/24/2021</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722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9/24/2021</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487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9/24/2021</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255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9/24/2021</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220809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9/24/2021</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46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9/24/2021</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42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9/24/2021</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36190560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65150" y="768334"/>
            <a:ext cx="6686982" cy="2866405"/>
          </a:xfrm>
        </p:spPr>
        <p:txBody>
          <a:bodyPr>
            <a:normAutofit/>
          </a:bodyPr>
          <a:lstStyle/>
          <a:p>
            <a:r>
              <a:rPr lang="en-GB" b="0" dirty="0">
                <a:ea typeface="+mj-lt"/>
                <a:cs typeface="+mj-lt"/>
              </a:rPr>
              <a:t>Image Scraping and Classification Project</a:t>
            </a:r>
            <a:endParaRPr lang="en-US" dirty="0"/>
          </a:p>
        </p:txBody>
      </p:sp>
      <p:cxnSp>
        <p:nvCxnSpPr>
          <p:cNvPr id="10" name="Straight Connector 9">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68BCC8C1-CBFD-084B-8A24-1F29400181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13" name="Oval 12">
              <a:extLst>
                <a:ext uri="{FF2B5EF4-FFF2-40B4-BE49-F238E27FC236}">
                  <a16:creationId xmlns:a16="http://schemas.microsoft.com/office/drawing/2014/main" id="{AC50F0AD-B655-B74C-877D-338A814CC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80">
              <a:extLst>
                <a:ext uri="{FF2B5EF4-FFF2-40B4-BE49-F238E27FC236}">
                  <a16:creationId xmlns:a16="http://schemas.microsoft.com/office/drawing/2014/main" id="{F052C6CD-49CB-834C-A4AB-1908AF3BCA2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Oval 14">
              <a:extLst>
                <a:ext uri="{FF2B5EF4-FFF2-40B4-BE49-F238E27FC236}">
                  <a16:creationId xmlns:a16="http://schemas.microsoft.com/office/drawing/2014/main" id="{79DA6467-F163-D244-ABC9-2ABDF6EED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4044811-EE26-DF4B-A4C1-601C66AC7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83">
              <a:extLst>
                <a:ext uri="{FF2B5EF4-FFF2-40B4-BE49-F238E27FC236}">
                  <a16:creationId xmlns:a16="http://schemas.microsoft.com/office/drawing/2014/main" id="{9A414F66-B2F3-6547-8123-76A5435FE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ED14A817-D631-584B-A3D3-6728E3CE78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85">
              <a:extLst>
                <a:ext uri="{FF2B5EF4-FFF2-40B4-BE49-F238E27FC236}">
                  <a16:creationId xmlns:a16="http://schemas.microsoft.com/office/drawing/2014/main" id="{F2ABF49A-32B1-D34D-AF7C-FFFE75D81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87">
              <a:extLst>
                <a:ext uri="{FF2B5EF4-FFF2-40B4-BE49-F238E27FC236}">
                  <a16:creationId xmlns:a16="http://schemas.microsoft.com/office/drawing/2014/main" id="{33CF6336-BA17-494F-8B59-2B5EBA8D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88">
              <a:extLst>
                <a:ext uri="{FF2B5EF4-FFF2-40B4-BE49-F238E27FC236}">
                  <a16:creationId xmlns:a16="http://schemas.microsoft.com/office/drawing/2014/main" id="{F38988E7-A8AD-4F47-9367-2C192D3F0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89">
              <a:extLst>
                <a:ext uri="{FF2B5EF4-FFF2-40B4-BE49-F238E27FC236}">
                  <a16:creationId xmlns:a16="http://schemas.microsoft.com/office/drawing/2014/main" id="{86BC04BC-A9CA-0D47-99BB-C2B4EEC1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92">
              <a:extLst>
                <a:ext uri="{FF2B5EF4-FFF2-40B4-BE49-F238E27FC236}">
                  <a16:creationId xmlns:a16="http://schemas.microsoft.com/office/drawing/2014/main" id="{7EF2712B-3B0E-6544-A8E6-6D04906DB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93">
              <a:extLst>
                <a:ext uri="{FF2B5EF4-FFF2-40B4-BE49-F238E27FC236}">
                  <a16:creationId xmlns:a16="http://schemas.microsoft.com/office/drawing/2014/main" id="{3498B898-0656-8647-B500-00F9AAB34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94">
              <a:extLst>
                <a:ext uri="{FF2B5EF4-FFF2-40B4-BE49-F238E27FC236}">
                  <a16:creationId xmlns:a16="http://schemas.microsoft.com/office/drawing/2014/main" id="{D48076FE-1264-FB4C-8D7B-D2410747A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96">
              <a:extLst>
                <a:ext uri="{FF2B5EF4-FFF2-40B4-BE49-F238E27FC236}">
                  <a16:creationId xmlns:a16="http://schemas.microsoft.com/office/drawing/2014/main" id="{F4EA3DC7-B2FA-884E-819F-669C4C730B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97">
              <a:extLst>
                <a:ext uri="{FF2B5EF4-FFF2-40B4-BE49-F238E27FC236}">
                  <a16:creationId xmlns:a16="http://schemas.microsoft.com/office/drawing/2014/main" id="{D2A8682C-1627-1C41-BE94-88213340F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98">
              <a:extLst>
                <a:ext uri="{FF2B5EF4-FFF2-40B4-BE49-F238E27FC236}">
                  <a16:creationId xmlns:a16="http://schemas.microsoft.com/office/drawing/2014/main" id="{3263659E-BB01-914A-B5D5-D9444F797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99">
              <a:extLst>
                <a:ext uri="{FF2B5EF4-FFF2-40B4-BE49-F238E27FC236}">
                  <a16:creationId xmlns:a16="http://schemas.microsoft.com/office/drawing/2014/main" id="{31E3F8FE-B817-F543-A7EE-753A85F62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100">
              <a:extLst>
                <a:ext uri="{FF2B5EF4-FFF2-40B4-BE49-F238E27FC236}">
                  <a16:creationId xmlns:a16="http://schemas.microsoft.com/office/drawing/2014/main" id="{E3DA8522-53D8-4D42-974E-671F98496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101">
              <a:extLst>
                <a:ext uri="{FF2B5EF4-FFF2-40B4-BE49-F238E27FC236}">
                  <a16:creationId xmlns:a16="http://schemas.microsoft.com/office/drawing/2014/main" id="{5E08E11F-B943-0644-8568-20844169D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102">
              <a:extLst>
                <a:ext uri="{FF2B5EF4-FFF2-40B4-BE49-F238E27FC236}">
                  <a16:creationId xmlns:a16="http://schemas.microsoft.com/office/drawing/2014/main" id="{CE5C718B-42EC-7348-AE52-CF97A8E08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103">
              <a:extLst>
                <a:ext uri="{FF2B5EF4-FFF2-40B4-BE49-F238E27FC236}">
                  <a16:creationId xmlns:a16="http://schemas.microsoft.com/office/drawing/2014/main" id="{58F2C823-D2D8-B347-8B83-949D3D897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104">
              <a:extLst>
                <a:ext uri="{FF2B5EF4-FFF2-40B4-BE49-F238E27FC236}">
                  <a16:creationId xmlns:a16="http://schemas.microsoft.com/office/drawing/2014/main" id="{2C72C86A-B939-9F44-AC50-93676E423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105">
              <a:extLst>
                <a:ext uri="{FF2B5EF4-FFF2-40B4-BE49-F238E27FC236}">
                  <a16:creationId xmlns:a16="http://schemas.microsoft.com/office/drawing/2014/main" id="{A683E620-902F-8040-B8FB-3FCB1A77D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106">
              <a:extLst>
                <a:ext uri="{FF2B5EF4-FFF2-40B4-BE49-F238E27FC236}">
                  <a16:creationId xmlns:a16="http://schemas.microsoft.com/office/drawing/2014/main" id="{93961C03-7941-1847-93A1-DEE041CAE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1928-FB06-423E-8CEF-20B20AB39848}"/>
              </a:ext>
            </a:extLst>
          </p:cNvPr>
          <p:cNvSpPr>
            <a:spLocks noGrp="1"/>
          </p:cNvSpPr>
          <p:nvPr>
            <p:ph type="title"/>
          </p:nvPr>
        </p:nvSpPr>
        <p:spPr/>
        <p:txBody>
          <a:bodyPr/>
          <a:lstStyle/>
          <a:p>
            <a:r>
              <a:rPr lang="en-GB" b="0" dirty="0">
                <a:ea typeface="+mj-lt"/>
                <a:cs typeface="+mj-lt"/>
              </a:rPr>
              <a:t>preprocessing layer VGG</a:t>
            </a:r>
            <a:endParaRPr lang="en-US" dirty="0">
              <a:ea typeface="+mj-lt"/>
              <a:cs typeface="+mj-lt"/>
            </a:endParaRPr>
          </a:p>
          <a:p>
            <a:endParaRPr lang="en-GB" b="0" dirty="0"/>
          </a:p>
          <a:p>
            <a:endParaRPr lang="en-GB" dirty="0"/>
          </a:p>
        </p:txBody>
      </p:sp>
      <p:sp>
        <p:nvSpPr>
          <p:cNvPr id="3" name="Content Placeholder 2">
            <a:extLst>
              <a:ext uri="{FF2B5EF4-FFF2-40B4-BE49-F238E27FC236}">
                <a16:creationId xmlns:a16="http://schemas.microsoft.com/office/drawing/2014/main" id="{6DEE3A05-F36C-41FE-947E-2F6F4FF6A2EF}"/>
              </a:ext>
            </a:extLst>
          </p:cNvPr>
          <p:cNvSpPr>
            <a:spLocks noGrp="1"/>
          </p:cNvSpPr>
          <p:nvPr>
            <p:ph idx="1"/>
          </p:nvPr>
        </p:nvSpPr>
        <p:spPr/>
        <p:txBody>
          <a:bodyPr vert="horz" lIns="91440" tIns="45720" rIns="91440" bIns="45720" rtlCol="0" anchor="t">
            <a:normAutofit/>
          </a:bodyPr>
          <a:lstStyle/>
          <a:p>
            <a:r>
              <a:rPr lang="en-GB" dirty="0"/>
              <a:t>Getting image from vgg</a:t>
            </a:r>
          </a:p>
          <a:p>
            <a:pPr marL="342900" indent="-342900"/>
            <a:r>
              <a:rPr lang="en-GB" dirty="0"/>
              <a:t>Using image net for huge data</a:t>
            </a:r>
          </a:p>
          <a:p>
            <a:r>
              <a:rPr lang="en-GB" dirty="0">
                <a:ea typeface="+mn-lt"/>
                <a:cs typeface="+mn-lt"/>
              </a:rPr>
              <a:t>include_top=False</a:t>
            </a:r>
            <a:endParaRPr lang="en-GB" dirty="0"/>
          </a:p>
          <a:p>
            <a:pPr marL="342900" indent="-342900"/>
            <a:r>
              <a:rPr lang="en-GB" dirty="0"/>
              <a:t>Which is used getting only few layer</a:t>
            </a:r>
          </a:p>
          <a:p>
            <a:pPr marL="342900" indent="-342900"/>
            <a:endParaRPr lang="en-GB" dirty="0"/>
          </a:p>
        </p:txBody>
      </p:sp>
    </p:spTree>
    <p:extLst>
      <p:ext uri="{BB962C8B-B14F-4D97-AF65-F5344CB8AC3E}">
        <p14:creationId xmlns:p14="http://schemas.microsoft.com/office/powerpoint/2010/main" val="4212268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048636-982D-47F7-96C7-7B6249BCE252}"/>
              </a:ext>
            </a:extLst>
          </p:cNvPr>
          <p:cNvSpPr>
            <a:spLocks noGrp="1"/>
          </p:cNvSpPr>
          <p:nvPr>
            <p:ph idx="1"/>
          </p:nvPr>
        </p:nvSpPr>
        <p:spPr>
          <a:xfrm>
            <a:off x="565150" y="736658"/>
            <a:ext cx="10130224" cy="5024570"/>
          </a:xfrm>
        </p:spPr>
        <p:txBody>
          <a:bodyPr vert="horz" lIns="91440" tIns="45720" rIns="91440" bIns="45720" rtlCol="0" anchor="t">
            <a:normAutofit fontScale="92500" lnSpcReduction="20000"/>
          </a:bodyPr>
          <a:lstStyle/>
          <a:p>
            <a:pPr>
              <a:lnSpc>
                <a:spcPct val="90000"/>
              </a:lnSpc>
            </a:pPr>
            <a:r>
              <a:rPr lang="en-GB" dirty="0">
                <a:ea typeface="+mn-lt"/>
                <a:cs typeface="+mn-lt"/>
              </a:rPr>
              <a:t> # useful for getting number of classes</a:t>
            </a:r>
            <a:endParaRPr lang="en-GB"/>
          </a:p>
          <a:p>
            <a:pPr>
              <a:lnSpc>
                <a:spcPct val="90000"/>
              </a:lnSpc>
            </a:pPr>
            <a:r>
              <a:rPr lang="en-GB" dirty="0">
                <a:ea typeface="+mn-lt"/>
                <a:cs typeface="+mn-lt"/>
              </a:rPr>
              <a:t>folders = glob('/content/drive/MyDrive/project 10/train/*')</a:t>
            </a:r>
            <a:br>
              <a:rPr lang="en-US" dirty="0"/>
            </a:br>
            <a:endParaRPr lang="en-US"/>
          </a:p>
          <a:p>
            <a:pPr>
              <a:lnSpc>
                <a:spcPct val="90000"/>
              </a:lnSpc>
            </a:pPr>
            <a:r>
              <a:rPr lang="en-GB" dirty="0">
                <a:ea typeface="+mn-lt"/>
                <a:cs typeface="+mn-lt"/>
              </a:rPr>
              <a:t># our layers - you can add more if you want</a:t>
            </a:r>
            <a:endParaRPr lang="en-GB"/>
          </a:p>
          <a:p>
            <a:pPr>
              <a:lnSpc>
                <a:spcPct val="90000"/>
              </a:lnSpc>
            </a:pPr>
            <a:r>
              <a:rPr lang="en-GB" dirty="0">
                <a:ea typeface="+mn-lt"/>
                <a:cs typeface="+mn-lt"/>
              </a:rPr>
              <a:t>x = Flatten()(vgg.output)</a:t>
            </a:r>
            <a:endParaRPr lang="en-GB"/>
          </a:p>
          <a:p>
            <a:pPr>
              <a:lnSpc>
                <a:spcPct val="90000"/>
              </a:lnSpc>
            </a:pPr>
            <a:r>
              <a:rPr lang="en-GB" dirty="0">
                <a:ea typeface="+mn-lt"/>
                <a:cs typeface="+mn-lt"/>
              </a:rPr>
              <a:t>#x = Dense(1000, activation='relu')(x)</a:t>
            </a:r>
            <a:endParaRPr lang="en-GB"/>
          </a:p>
          <a:p>
            <a:pPr>
              <a:lnSpc>
                <a:spcPct val="90000"/>
              </a:lnSpc>
            </a:pPr>
            <a:r>
              <a:rPr lang="en-GB" dirty="0">
                <a:ea typeface="+mn-lt"/>
                <a:cs typeface="+mn-lt"/>
              </a:rPr>
              <a:t>prediction = Dense(</a:t>
            </a:r>
            <a:r>
              <a:rPr lang="en-GB" dirty="0" err="1">
                <a:ea typeface="+mn-lt"/>
                <a:cs typeface="+mn-lt"/>
              </a:rPr>
              <a:t>len</a:t>
            </a:r>
            <a:r>
              <a:rPr lang="en-GB" dirty="0">
                <a:ea typeface="+mn-lt"/>
                <a:cs typeface="+mn-lt"/>
              </a:rPr>
              <a:t>(folders),activation='</a:t>
            </a:r>
            <a:r>
              <a:rPr lang="en-GB" dirty="0" err="1">
                <a:ea typeface="+mn-lt"/>
                <a:cs typeface="+mn-lt"/>
              </a:rPr>
              <a:t>softmax</a:t>
            </a:r>
            <a:r>
              <a:rPr lang="en-GB" dirty="0">
                <a:ea typeface="+mn-lt"/>
                <a:cs typeface="+mn-lt"/>
              </a:rPr>
              <a:t>')(x)</a:t>
            </a:r>
            <a:endParaRPr lang="en-GB"/>
          </a:p>
          <a:p>
            <a:pPr marL="0" indent="0">
              <a:lnSpc>
                <a:spcPct val="90000"/>
              </a:lnSpc>
              <a:buNone/>
            </a:pPr>
            <a:br>
              <a:rPr lang="en-US" sz="1000" dirty="0"/>
            </a:br>
            <a:endParaRPr lang="en-US"/>
          </a:p>
          <a:p>
            <a:pPr>
              <a:lnSpc>
                <a:spcPct val="90000"/>
              </a:lnSpc>
            </a:pPr>
            <a:r>
              <a:rPr lang="en-GB" dirty="0">
                <a:ea typeface="+mn-lt"/>
                <a:cs typeface="+mn-lt"/>
              </a:rPr>
              <a:t># create a model object</a:t>
            </a:r>
            <a:endParaRPr lang="en-GB"/>
          </a:p>
          <a:p>
            <a:pPr>
              <a:lnSpc>
                <a:spcPct val="90000"/>
              </a:lnSpc>
            </a:pPr>
            <a:r>
              <a:rPr lang="en-GB" dirty="0">
                <a:ea typeface="+mn-lt"/>
                <a:cs typeface="+mn-lt"/>
              </a:rPr>
              <a:t>model = Model(inputs=vgg.input, outputs=prediction)</a:t>
            </a:r>
            <a:endParaRPr lang="en-GB"/>
          </a:p>
          <a:p>
            <a:pPr marL="0" indent="0">
              <a:lnSpc>
                <a:spcPct val="90000"/>
              </a:lnSpc>
              <a:buNone/>
            </a:pPr>
            <a:br>
              <a:rPr lang="en-US" sz="1000" dirty="0"/>
            </a:br>
            <a:endParaRPr lang="en-US"/>
          </a:p>
          <a:p>
            <a:pPr>
              <a:lnSpc>
                <a:spcPct val="90000"/>
              </a:lnSpc>
            </a:pPr>
            <a:r>
              <a:rPr lang="en-GB" dirty="0">
                <a:ea typeface="+mn-lt"/>
                <a:cs typeface="+mn-lt"/>
              </a:rPr>
              <a:t># view the structure of the model</a:t>
            </a:r>
            <a:endParaRPr lang="en-GB"/>
          </a:p>
          <a:p>
            <a:pPr>
              <a:lnSpc>
                <a:spcPct val="90000"/>
              </a:lnSpc>
            </a:pPr>
            <a:r>
              <a:rPr lang="en-GB" dirty="0">
                <a:ea typeface="+mn-lt"/>
                <a:cs typeface="+mn-lt"/>
              </a:rPr>
              <a:t>model.summary()</a:t>
            </a:r>
            <a:endParaRPr lang="en-GB" dirty="0"/>
          </a:p>
          <a:p>
            <a:pPr>
              <a:lnSpc>
                <a:spcPct val="90000"/>
              </a:lnSpc>
            </a:pPr>
            <a:endParaRPr lang="en-GB" sz="1000"/>
          </a:p>
        </p:txBody>
      </p:sp>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851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8938-A5E9-4E34-98CB-491580E51AF9}"/>
              </a:ext>
            </a:extLst>
          </p:cNvPr>
          <p:cNvSpPr>
            <a:spLocks noGrp="1"/>
          </p:cNvSpPr>
          <p:nvPr>
            <p:ph type="title"/>
          </p:nvPr>
        </p:nvSpPr>
        <p:spPr/>
        <p:txBody>
          <a:bodyPr>
            <a:normAutofit fontScale="90000"/>
          </a:bodyPr>
          <a:lstStyle/>
          <a:p>
            <a:r>
              <a:rPr lang="en-GB" dirty="0"/>
              <a:t>Model and optimization method</a:t>
            </a:r>
          </a:p>
        </p:txBody>
      </p:sp>
      <p:sp>
        <p:nvSpPr>
          <p:cNvPr id="3" name="Content Placeholder 2">
            <a:extLst>
              <a:ext uri="{FF2B5EF4-FFF2-40B4-BE49-F238E27FC236}">
                <a16:creationId xmlns:a16="http://schemas.microsoft.com/office/drawing/2014/main" id="{648FEBCE-57CE-41F5-8EE6-A48C52DE564C}"/>
              </a:ext>
            </a:extLst>
          </p:cNvPr>
          <p:cNvSpPr>
            <a:spLocks noGrp="1"/>
          </p:cNvSpPr>
          <p:nvPr>
            <p:ph idx="1"/>
          </p:nvPr>
        </p:nvSpPr>
        <p:spPr/>
        <p:txBody>
          <a:bodyPr vert="horz" lIns="91440" tIns="45720" rIns="91440" bIns="45720" rtlCol="0" anchor="t">
            <a:normAutofit/>
          </a:bodyPr>
          <a:lstStyle/>
          <a:p>
            <a:r>
              <a:rPr lang="en-GB" dirty="0" err="1">
                <a:ea typeface="+mn-lt"/>
                <a:cs typeface="+mn-lt"/>
              </a:rPr>
              <a:t>model.compile</a:t>
            </a:r>
            <a:r>
              <a:rPr lang="en-GB" dirty="0">
                <a:ea typeface="+mn-lt"/>
                <a:cs typeface="+mn-lt"/>
              </a:rPr>
              <a:t>(</a:t>
            </a:r>
            <a:endParaRPr lang="en-GB" dirty="0"/>
          </a:p>
          <a:p>
            <a:r>
              <a:rPr lang="en-GB" dirty="0">
                <a:ea typeface="+mn-lt"/>
                <a:cs typeface="+mn-lt"/>
              </a:rPr>
              <a:t>  loss='</a:t>
            </a:r>
            <a:r>
              <a:rPr lang="en-GB" dirty="0" err="1">
                <a:ea typeface="+mn-lt"/>
                <a:cs typeface="+mn-lt"/>
              </a:rPr>
              <a:t>categorical_crossentropy</a:t>
            </a:r>
            <a:r>
              <a:rPr lang="en-GB" dirty="0">
                <a:ea typeface="+mn-lt"/>
                <a:cs typeface="+mn-lt"/>
              </a:rPr>
              <a:t>',</a:t>
            </a:r>
            <a:endParaRPr lang="en-GB" dirty="0"/>
          </a:p>
          <a:p>
            <a:r>
              <a:rPr lang="en-GB" dirty="0">
                <a:ea typeface="+mn-lt"/>
                <a:cs typeface="+mn-lt"/>
              </a:rPr>
              <a:t>  optimizer='</a:t>
            </a:r>
            <a:r>
              <a:rPr lang="en-GB" dirty="0" err="1">
                <a:ea typeface="+mn-lt"/>
                <a:cs typeface="+mn-lt"/>
              </a:rPr>
              <a:t>adam</a:t>
            </a:r>
            <a:r>
              <a:rPr lang="en-GB" dirty="0">
                <a:ea typeface="+mn-lt"/>
                <a:cs typeface="+mn-lt"/>
              </a:rPr>
              <a:t>',</a:t>
            </a:r>
            <a:endParaRPr lang="en-GB" dirty="0"/>
          </a:p>
          <a:p>
            <a:r>
              <a:rPr lang="en-GB" dirty="0">
                <a:ea typeface="+mn-lt"/>
                <a:cs typeface="+mn-lt"/>
              </a:rPr>
              <a:t>  metrics=['accuracy']</a:t>
            </a:r>
            <a:endParaRPr lang="en-GB" dirty="0"/>
          </a:p>
          <a:p>
            <a:r>
              <a:rPr lang="en-GB" dirty="0">
                <a:ea typeface="+mn-lt"/>
                <a:cs typeface="+mn-lt"/>
              </a:rPr>
              <a:t>)</a:t>
            </a:r>
            <a:endParaRPr lang="en-GB" dirty="0"/>
          </a:p>
          <a:p>
            <a:endParaRPr lang="en-GB" dirty="0"/>
          </a:p>
        </p:txBody>
      </p:sp>
    </p:spTree>
    <p:extLst>
      <p:ext uri="{BB962C8B-B14F-4D97-AF65-F5344CB8AC3E}">
        <p14:creationId xmlns:p14="http://schemas.microsoft.com/office/powerpoint/2010/main" val="1255657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14B6-BF5B-4744-8BA9-AC5A09629B18}"/>
              </a:ext>
            </a:extLst>
          </p:cNvPr>
          <p:cNvSpPr>
            <a:spLocks noGrp="1"/>
          </p:cNvSpPr>
          <p:nvPr>
            <p:ph type="title"/>
          </p:nvPr>
        </p:nvSpPr>
        <p:spPr/>
        <p:txBody>
          <a:bodyPr/>
          <a:lstStyle/>
          <a:p>
            <a:r>
              <a:rPr lang="en-GB" dirty="0"/>
              <a:t>Fit generator</a:t>
            </a:r>
          </a:p>
        </p:txBody>
      </p:sp>
      <p:sp>
        <p:nvSpPr>
          <p:cNvPr id="3" name="Content Placeholder 2">
            <a:extLst>
              <a:ext uri="{FF2B5EF4-FFF2-40B4-BE49-F238E27FC236}">
                <a16:creationId xmlns:a16="http://schemas.microsoft.com/office/drawing/2014/main" id="{F7B112E6-C77C-4C94-A8D2-83C1BC7BFB20}"/>
              </a:ext>
            </a:extLst>
          </p:cNvPr>
          <p:cNvSpPr>
            <a:spLocks noGrp="1"/>
          </p:cNvSpPr>
          <p:nvPr>
            <p:ph idx="1"/>
          </p:nvPr>
        </p:nvSpPr>
        <p:spPr>
          <a:xfrm>
            <a:off x="565150" y="1613677"/>
            <a:ext cx="9981268" cy="4147551"/>
          </a:xfrm>
        </p:spPr>
        <p:txBody>
          <a:bodyPr vert="horz" lIns="91440" tIns="45720" rIns="91440" bIns="45720" rtlCol="0" anchor="t">
            <a:normAutofit/>
          </a:bodyPr>
          <a:lstStyle/>
          <a:p>
            <a:r>
              <a:rPr lang="en-GB" dirty="0">
                <a:ea typeface="+mn-lt"/>
                <a:cs typeface="+mn-lt"/>
              </a:rPr>
              <a:t>r = </a:t>
            </a:r>
            <a:r>
              <a:rPr lang="en-GB" dirty="0" err="1">
                <a:ea typeface="+mn-lt"/>
                <a:cs typeface="+mn-lt"/>
              </a:rPr>
              <a:t>model.fit_generator</a:t>
            </a:r>
            <a:r>
              <a:rPr lang="en-GB" dirty="0">
                <a:ea typeface="+mn-lt"/>
                <a:cs typeface="+mn-lt"/>
              </a:rPr>
              <a:t>( </a:t>
            </a:r>
            <a:r>
              <a:rPr lang="en-GB" dirty="0" err="1">
                <a:ea typeface="+mn-lt"/>
                <a:cs typeface="+mn-lt"/>
              </a:rPr>
              <a:t>training_set,validation_data</a:t>
            </a:r>
            <a:r>
              <a:rPr lang="en-GB" dirty="0">
                <a:ea typeface="+mn-lt"/>
                <a:cs typeface="+mn-lt"/>
              </a:rPr>
              <a:t>=</a:t>
            </a:r>
            <a:r>
              <a:rPr lang="en-GB" dirty="0" err="1">
                <a:ea typeface="+mn-lt"/>
                <a:cs typeface="+mn-lt"/>
              </a:rPr>
              <a:t>test_set,epochs</a:t>
            </a:r>
            <a:r>
              <a:rPr lang="en-GB" dirty="0">
                <a:ea typeface="+mn-lt"/>
                <a:cs typeface="+mn-lt"/>
              </a:rPr>
              <a:t>=2)</a:t>
            </a:r>
            <a:endParaRPr lang="en-GB" dirty="0"/>
          </a:p>
          <a:p>
            <a:r>
              <a:rPr lang="en-GB" dirty="0">
                <a:ea typeface="+mn-lt"/>
                <a:cs typeface="+mn-lt"/>
              </a:rPr>
              <a:t>Epoch 1/2 29/29 [==============================] - 471s 16s/step - loss: 0.4936 - accuracy: 0.8267 - </a:t>
            </a:r>
            <a:r>
              <a:rPr lang="en-GB" dirty="0" err="1">
                <a:ea typeface="+mn-lt"/>
                <a:cs typeface="+mn-lt"/>
              </a:rPr>
              <a:t>val_loss</a:t>
            </a:r>
            <a:r>
              <a:rPr lang="en-GB" dirty="0">
                <a:ea typeface="+mn-lt"/>
                <a:cs typeface="+mn-lt"/>
              </a:rPr>
              <a:t>: 0.0565 - </a:t>
            </a:r>
            <a:r>
              <a:rPr lang="en-GB" dirty="0" err="1">
                <a:ea typeface="+mn-lt"/>
                <a:cs typeface="+mn-lt"/>
              </a:rPr>
              <a:t>val_accuracy</a:t>
            </a:r>
            <a:r>
              <a:rPr lang="en-GB" dirty="0">
                <a:ea typeface="+mn-lt"/>
                <a:cs typeface="+mn-lt"/>
              </a:rPr>
              <a:t>: 0.9762 </a:t>
            </a:r>
          </a:p>
          <a:p>
            <a:r>
              <a:rPr lang="en-GB">
                <a:ea typeface="+mn-lt"/>
                <a:cs typeface="+mn-lt"/>
              </a:rPr>
              <a:t>Epoch 2/2 29/29 </a:t>
            </a:r>
            <a:r>
              <a:rPr lang="en-GB" dirty="0">
                <a:ea typeface="+mn-lt"/>
                <a:cs typeface="+mn-lt"/>
              </a:rPr>
              <a:t>[==============================] - 460s 16s/step - loss: 0.0386 - accuracy: 0.9967 - </a:t>
            </a:r>
            <a:r>
              <a:rPr lang="en-GB" dirty="0" err="1">
                <a:ea typeface="+mn-lt"/>
                <a:cs typeface="+mn-lt"/>
              </a:rPr>
              <a:t>val_loss</a:t>
            </a:r>
            <a:r>
              <a:rPr lang="en-GB" dirty="0">
                <a:ea typeface="+mn-lt"/>
                <a:cs typeface="+mn-lt"/>
              </a:rPr>
              <a:t>: 0.0213 - </a:t>
            </a:r>
            <a:r>
              <a:rPr lang="en-GB" dirty="0" err="1">
                <a:ea typeface="+mn-lt"/>
                <a:cs typeface="+mn-lt"/>
              </a:rPr>
              <a:t>val_accuracy</a:t>
            </a:r>
            <a:r>
              <a:rPr lang="en-GB" dirty="0">
                <a:ea typeface="+mn-lt"/>
                <a:cs typeface="+mn-lt"/>
              </a:rPr>
              <a:t>: 1.0000</a:t>
            </a:r>
            <a:endParaRPr lang="en-GB"/>
          </a:p>
        </p:txBody>
      </p:sp>
    </p:spTree>
    <p:extLst>
      <p:ext uri="{BB962C8B-B14F-4D97-AF65-F5344CB8AC3E}">
        <p14:creationId xmlns:p14="http://schemas.microsoft.com/office/powerpoint/2010/main" val="3358569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37CCDD-47E6-4F7E-8475-E5ECC1A73788}"/>
              </a:ext>
            </a:extLst>
          </p:cNvPr>
          <p:cNvSpPr>
            <a:spLocks noGrp="1"/>
          </p:cNvSpPr>
          <p:nvPr>
            <p:ph idx="1"/>
          </p:nvPr>
        </p:nvSpPr>
        <p:spPr>
          <a:xfrm>
            <a:off x="565150" y="608307"/>
            <a:ext cx="7335835" cy="5152921"/>
          </a:xfrm>
        </p:spPr>
        <p:txBody>
          <a:bodyPr vert="horz" lIns="91440" tIns="45720" rIns="91440" bIns="45720" rtlCol="0" anchor="t">
            <a:normAutofit/>
          </a:bodyPr>
          <a:lstStyle/>
          <a:p>
            <a:r>
              <a:rPr lang="en-GB" sz="3200" dirty="0">
                <a:ea typeface="+mn-lt"/>
                <a:cs typeface="+mn-lt"/>
              </a:rPr>
              <a:t>Images are one of the major sources of data in the field of data science and AI. This field is making appropriate use of information that can be gathered through images by examining its features and details. We are trying to give you an exposure of how an end to end project is developed in this field. </a:t>
            </a:r>
            <a:endParaRPr lang="en-GB" sz="3200"/>
          </a:p>
          <a:p>
            <a:endParaRPr lang="en-GB" dirty="0"/>
          </a:p>
        </p:txBody>
      </p:sp>
    </p:spTree>
    <p:extLst>
      <p:ext uri="{BB962C8B-B14F-4D97-AF65-F5344CB8AC3E}">
        <p14:creationId xmlns:p14="http://schemas.microsoft.com/office/powerpoint/2010/main" val="4121669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2C39-F37A-4159-AF9F-F13135F0535C}"/>
              </a:ext>
            </a:extLst>
          </p:cNvPr>
          <p:cNvSpPr>
            <a:spLocks noGrp="1"/>
          </p:cNvSpPr>
          <p:nvPr>
            <p:ph type="title"/>
          </p:nvPr>
        </p:nvSpPr>
        <p:spPr>
          <a:xfrm>
            <a:off x="565150" y="563072"/>
            <a:ext cx="7335835" cy="1268984"/>
          </a:xfrm>
        </p:spPr>
        <p:txBody>
          <a:bodyPr/>
          <a:lstStyle/>
          <a:p>
            <a:r>
              <a:rPr lang="en-GB" b="0" dirty="0">
                <a:ea typeface="+mj-lt"/>
                <a:cs typeface="+mj-lt"/>
              </a:rPr>
              <a:t>Data Collection Phase: </a:t>
            </a:r>
            <a:endParaRPr lang="en-US" dirty="0"/>
          </a:p>
        </p:txBody>
      </p:sp>
      <p:sp>
        <p:nvSpPr>
          <p:cNvPr id="3" name="Content Placeholder 2">
            <a:extLst>
              <a:ext uri="{FF2B5EF4-FFF2-40B4-BE49-F238E27FC236}">
                <a16:creationId xmlns:a16="http://schemas.microsoft.com/office/drawing/2014/main" id="{04B32F4D-C0AB-45BB-BB1C-00BFBD35C295}"/>
              </a:ext>
            </a:extLst>
          </p:cNvPr>
          <p:cNvSpPr>
            <a:spLocks noGrp="1"/>
          </p:cNvSpPr>
          <p:nvPr>
            <p:ph idx="1"/>
          </p:nvPr>
        </p:nvSpPr>
        <p:spPr>
          <a:xfrm>
            <a:off x="565150" y="1273325"/>
            <a:ext cx="7335835" cy="4654157"/>
          </a:xfrm>
        </p:spPr>
        <p:txBody>
          <a:bodyPr vert="horz" lIns="91440" tIns="45720" rIns="91440" bIns="45720" rtlCol="0" anchor="t">
            <a:normAutofit lnSpcReduction="10000"/>
          </a:bodyPr>
          <a:lstStyle/>
          <a:p>
            <a:r>
              <a:rPr lang="en-GB" sz="2800" dirty="0">
                <a:ea typeface="+mn-lt"/>
                <a:cs typeface="+mn-lt"/>
              </a:rPr>
              <a:t>You need to scrape images of these 3 categories and build your data from it. That data will be provided as an input to your deep learning problem. You need to scrape minimum 200 images of each categories.</a:t>
            </a:r>
          </a:p>
          <a:p>
            <a:r>
              <a:rPr lang="en-GB" sz="2800" dirty="0">
                <a:ea typeface="+mn-lt"/>
                <a:cs typeface="+mn-lt"/>
              </a:rPr>
              <a:t>After the data collection and preparation is done, you need to build an image classification model that will classify between these 3 categories mentioned above</a:t>
            </a:r>
            <a:endParaRPr lang="en-GB" sz="2800" dirty="0"/>
          </a:p>
        </p:txBody>
      </p:sp>
    </p:spTree>
    <p:extLst>
      <p:ext uri="{BB962C8B-B14F-4D97-AF65-F5344CB8AC3E}">
        <p14:creationId xmlns:p14="http://schemas.microsoft.com/office/powerpoint/2010/main" val="2090087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B089D-953E-40A9-A8EB-C665CAC017F9}"/>
              </a:ext>
            </a:extLst>
          </p:cNvPr>
          <p:cNvSpPr>
            <a:spLocks noGrp="1"/>
          </p:cNvSpPr>
          <p:nvPr>
            <p:ph type="title"/>
          </p:nvPr>
        </p:nvSpPr>
        <p:spPr/>
        <p:txBody>
          <a:bodyPr/>
          <a:lstStyle/>
          <a:p>
            <a:r>
              <a:rPr lang="en-GB" dirty="0"/>
              <a:t>selenium</a:t>
            </a:r>
          </a:p>
        </p:txBody>
      </p:sp>
      <p:sp>
        <p:nvSpPr>
          <p:cNvPr id="3" name="Content Placeholder 2">
            <a:extLst>
              <a:ext uri="{FF2B5EF4-FFF2-40B4-BE49-F238E27FC236}">
                <a16:creationId xmlns:a16="http://schemas.microsoft.com/office/drawing/2014/main" id="{ED2BEFE8-4D4B-4A4A-B1C4-EBD333E402D9}"/>
              </a:ext>
            </a:extLst>
          </p:cNvPr>
          <p:cNvSpPr>
            <a:spLocks noGrp="1"/>
          </p:cNvSpPr>
          <p:nvPr>
            <p:ph idx="1"/>
          </p:nvPr>
        </p:nvSpPr>
        <p:spPr>
          <a:xfrm>
            <a:off x="565150" y="1536562"/>
            <a:ext cx="7335835" cy="3601212"/>
          </a:xfrm>
        </p:spPr>
        <p:txBody>
          <a:bodyPr vert="horz" lIns="91440" tIns="45720" rIns="91440" bIns="45720" rtlCol="0" anchor="t">
            <a:normAutofit fontScale="62500" lnSpcReduction="20000"/>
          </a:bodyPr>
          <a:lstStyle/>
          <a:p>
            <a:r>
              <a:rPr lang="en-GB" dirty="0"/>
              <a:t>Selenium is used for image scrapping </a:t>
            </a:r>
          </a:p>
          <a:p>
            <a:endParaRPr lang="en-GB" dirty="0"/>
          </a:p>
          <a:p>
            <a:r>
              <a:rPr lang="en-GB" dirty="0">
                <a:ea typeface="+mn-lt"/>
                <a:cs typeface="+mn-lt"/>
              </a:rPr>
              <a:t># Importing Libraries</a:t>
            </a:r>
            <a:endParaRPr lang="en-GB" dirty="0"/>
          </a:p>
          <a:p>
            <a:r>
              <a:rPr lang="en-GB" dirty="0">
                <a:ea typeface="+mn-lt"/>
                <a:cs typeface="+mn-lt"/>
              </a:rPr>
              <a:t>import selenium</a:t>
            </a:r>
            <a:endParaRPr lang="en-GB" dirty="0"/>
          </a:p>
          <a:p>
            <a:r>
              <a:rPr lang="en-GB" dirty="0">
                <a:ea typeface="+mn-lt"/>
                <a:cs typeface="+mn-lt"/>
              </a:rPr>
              <a:t>import pandas as pd</a:t>
            </a:r>
            <a:endParaRPr lang="en-GB" dirty="0"/>
          </a:p>
          <a:p>
            <a:r>
              <a:rPr lang="en-GB" dirty="0">
                <a:ea typeface="+mn-lt"/>
                <a:cs typeface="+mn-lt"/>
              </a:rPr>
              <a:t>import time</a:t>
            </a:r>
            <a:endParaRPr lang="en-GB" dirty="0"/>
          </a:p>
          <a:p>
            <a:r>
              <a:rPr lang="en-GB" dirty="0">
                <a:ea typeface="+mn-lt"/>
                <a:cs typeface="+mn-lt"/>
              </a:rPr>
              <a:t>from bs4 import BeautifulSoup</a:t>
            </a:r>
            <a:endParaRPr lang="en-GB" dirty="0"/>
          </a:p>
          <a:p>
            <a:endParaRPr lang="en-GB"/>
          </a:p>
          <a:p>
            <a:r>
              <a:rPr lang="en-GB" dirty="0">
                <a:ea typeface="+mn-lt"/>
                <a:cs typeface="+mn-lt"/>
              </a:rPr>
              <a:t># Importing selenium webdriver </a:t>
            </a:r>
            <a:endParaRPr lang="en-GB"/>
          </a:p>
          <a:p>
            <a:r>
              <a:rPr lang="en-GB" dirty="0">
                <a:ea typeface="+mn-lt"/>
                <a:cs typeface="+mn-lt"/>
              </a:rPr>
              <a:t>from selenium import webdriver</a:t>
            </a:r>
            <a:endParaRPr lang="en-GB" dirty="0"/>
          </a:p>
          <a:p>
            <a:endParaRPr lang="en-GB" dirty="0"/>
          </a:p>
          <a:p>
            <a:r>
              <a:rPr lang="en-GB" dirty="0"/>
              <a:t>These are library which used for collected data</a:t>
            </a:r>
          </a:p>
          <a:p>
            <a:endParaRPr lang="en-GB" dirty="0"/>
          </a:p>
        </p:txBody>
      </p:sp>
    </p:spTree>
    <p:extLst>
      <p:ext uri="{BB962C8B-B14F-4D97-AF65-F5344CB8AC3E}">
        <p14:creationId xmlns:p14="http://schemas.microsoft.com/office/powerpoint/2010/main" val="172210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2AA38-9084-4FB5-A6BE-B2E502B8FAD6}"/>
              </a:ext>
            </a:extLst>
          </p:cNvPr>
          <p:cNvSpPr>
            <a:spLocks noGrp="1"/>
          </p:cNvSpPr>
          <p:nvPr>
            <p:ph type="title"/>
          </p:nvPr>
        </p:nvSpPr>
        <p:spPr/>
        <p:txBody>
          <a:bodyPr/>
          <a:lstStyle/>
          <a:p>
            <a:r>
              <a:rPr lang="en-GB" dirty="0"/>
              <a:t>Web driver</a:t>
            </a:r>
          </a:p>
        </p:txBody>
      </p:sp>
      <p:sp>
        <p:nvSpPr>
          <p:cNvPr id="3" name="Content Placeholder 2">
            <a:extLst>
              <a:ext uri="{FF2B5EF4-FFF2-40B4-BE49-F238E27FC236}">
                <a16:creationId xmlns:a16="http://schemas.microsoft.com/office/drawing/2014/main" id="{CEA25E69-E1DD-4859-9369-86195B6E04A1}"/>
              </a:ext>
            </a:extLst>
          </p:cNvPr>
          <p:cNvSpPr>
            <a:spLocks noGrp="1"/>
          </p:cNvSpPr>
          <p:nvPr>
            <p:ph idx="1"/>
          </p:nvPr>
        </p:nvSpPr>
        <p:spPr/>
        <p:txBody>
          <a:bodyPr vert="horz" lIns="91440" tIns="45720" rIns="91440" bIns="45720" rtlCol="0" anchor="t">
            <a:normAutofit/>
          </a:bodyPr>
          <a:lstStyle/>
          <a:p>
            <a:r>
              <a:rPr lang="en-GB" dirty="0"/>
              <a:t>Webdriver is used for image scrapping</a:t>
            </a:r>
          </a:p>
          <a:p>
            <a:r>
              <a:rPr lang="en-GB" dirty="0"/>
              <a:t>Flipkart is used for webscrapping</a:t>
            </a:r>
            <a:endParaRPr lang="en-GB"/>
          </a:p>
          <a:p>
            <a:endParaRPr lang="en-GB" dirty="0"/>
          </a:p>
          <a:p>
            <a:endParaRPr lang="en-GB" dirty="0"/>
          </a:p>
        </p:txBody>
      </p:sp>
      <p:pic>
        <p:nvPicPr>
          <p:cNvPr id="4" name="Picture 4" descr="Graphical user interface, text, email&#10;&#10;Description automatically generated">
            <a:extLst>
              <a:ext uri="{FF2B5EF4-FFF2-40B4-BE49-F238E27FC236}">
                <a16:creationId xmlns:a16="http://schemas.microsoft.com/office/drawing/2014/main" id="{9D29077D-6E7D-4489-9FD3-40CB7773B8AA}"/>
              </a:ext>
            </a:extLst>
          </p:cNvPr>
          <p:cNvPicPr>
            <a:picLocks noChangeAspect="1"/>
          </p:cNvPicPr>
          <p:nvPr/>
        </p:nvPicPr>
        <p:blipFill>
          <a:blip r:embed="rId2"/>
          <a:stretch>
            <a:fillRect/>
          </a:stretch>
        </p:blipFill>
        <p:spPr>
          <a:xfrm>
            <a:off x="479420" y="3111131"/>
            <a:ext cx="7602746" cy="2994410"/>
          </a:xfrm>
          <a:prstGeom prst="rect">
            <a:avLst/>
          </a:prstGeom>
        </p:spPr>
      </p:pic>
    </p:spTree>
    <p:extLst>
      <p:ext uri="{BB962C8B-B14F-4D97-AF65-F5344CB8AC3E}">
        <p14:creationId xmlns:p14="http://schemas.microsoft.com/office/powerpoint/2010/main" val="2534821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553C94-4118-4162-A3CE-7FA4304DA3AB}"/>
              </a:ext>
            </a:extLst>
          </p:cNvPr>
          <p:cNvSpPr>
            <a:spLocks noGrp="1"/>
          </p:cNvSpPr>
          <p:nvPr>
            <p:ph type="title"/>
          </p:nvPr>
        </p:nvSpPr>
        <p:spPr>
          <a:xfrm>
            <a:off x="565150" y="770890"/>
            <a:ext cx="10130224" cy="1268984"/>
          </a:xfrm>
        </p:spPr>
        <p:txBody>
          <a:bodyPr>
            <a:normAutofit/>
          </a:bodyPr>
          <a:lstStyle/>
          <a:p>
            <a:r>
              <a:rPr lang="en-GB" dirty="0"/>
              <a:t>Deep learning</a:t>
            </a:r>
          </a:p>
        </p:txBody>
      </p:sp>
      <p:sp>
        <p:nvSpPr>
          <p:cNvPr id="3" name="Content Placeholder 2">
            <a:extLst>
              <a:ext uri="{FF2B5EF4-FFF2-40B4-BE49-F238E27FC236}">
                <a16:creationId xmlns:a16="http://schemas.microsoft.com/office/drawing/2014/main" id="{57DF636D-3B71-4370-9EC1-49D603EB678D}"/>
              </a:ext>
            </a:extLst>
          </p:cNvPr>
          <p:cNvSpPr>
            <a:spLocks noGrp="1"/>
          </p:cNvSpPr>
          <p:nvPr>
            <p:ph idx="1"/>
          </p:nvPr>
        </p:nvSpPr>
        <p:spPr>
          <a:xfrm>
            <a:off x="565150" y="2160016"/>
            <a:ext cx="10130224" cy="3601212"/>
          </a:xfrm>
        </p:spPr>
        <p:txBody>
          <a:bodyPr vert="horz" lIns="91440" tIns="45720" rIns="91440" bIns="45720" rtlCol="0" anchor="t">
            <a:normAutofit/>
          </a:bodyPr>
          <a:lstStyle/>
          <a:p>
            <a:r>
              <a:rPr lang="en-GB" sz="2200" dirty="0">
                <a:ea typeface="+mn-lt"/>
                <a:cs typeface="+mn-lt"/>
              </a:rPr>
              <a:t>. That data will be provided as an input to your deep learning problem</a:t>
            </a:r>
          </a:p>
          <a:p>
            <a:r>
              <a:rPr lang="en-GB" sz="2200" dirty="0">
                <a:ea typeface="+mn-lt"/>
                <a:cs typeface="+mn-lt"/>
              </a:rPr>
              <a:t>from tensorflow.keras.layers import Input, Lambda, Dense, Flatten</a:t>
            </a:r>
            <a:endParaRPr lang="en-GB" sz="2200" dirty="0"/>
          </a:p>
          <a:p>
            <a:r>
              <a:rPr lang="en-GB" sz="2200" dirty="0">
                <a:ea typeface="+mn-lt"/>
                <a:cs typeface="+mn-lt"/>
              </a:rPr>
              <a:t>from tensorflow.keras.models import Model</a:t>
            </a:r>
            <a:endParaRPr lang="en-GB" sz="2200" dirty="0"/>
          </a:p>
          <a:p>
            <a:r>
              <a:rPr lang="en-GB" sz="2200" dirty="0">
                <a:ea typeface="+mn-lt"/>
                <a:cs typeface="+mn-lt"/>
              </a:rPr>
              <a:t>from tensorflow.keras.applications.vgg16 import VGG16</a:t>
            </a:r>
            <a:endParaRPr lang="en-GB" sz="2200" dirty="0"/>
          </a:p>
          <a:p>
            <a:r>
              <a:rPr lang="en-GB" sz="2200" dirty="0">
                <a:ea typeface="+mn-lt"/>
                <a:cs typeface="+mn-lt"/>
              </a:rPr>
              <a:t>from tensorflow.keras.applications.vgg16 import preprocess_input</a:t>
            </a:r>
            <a:endParaRPr lang="en-GB" sz="2200" dirty="0"/>
          </a:p>
          <a:p>
            <a:r>
              <a:rPr lang="en-GB" sz="2200" dirty="0">
                <a:ea typeface="+mn-lt"/>
                <a:cs typeface="+mn-lt"/>
              </a:rPr>
              <a:t>from tensorflow.keras.preprocessing import image</a:t>
            </a:r>
            <a:endParaRPr lang="en-GB" sz="2200" dirty="0"/>
          </a:p>
          <a:p>
            <a:r>
              <a:rPr lang="en-GB" sz="2200" dirty="0">
                <a:ea typeface="+mn-lt"/>
                <a:cs typeface="+mn-lt"/>
              </a:rPr>
              <a:t>from </a:t>
            </a:r>
            <a:r>
              <a:rPr lang="en-GB" sz="2200" dirty="0" err="1">
                <a:ea typeface="+mn-lt"/>
                <a:cs typeface="+mn-lt"/>
              </a:rPr>
              <a:t>tensorflow.keras.preprocessing.image</a:t>
            </a:r>
            <a:r>
              <a:rPr lang="en-GB" sz="2200" dirty="0">
                <a:ea typeface="+mn-lt"/>
                <a:cs typeface="+mn-lt"/>
              </a:rPr>
              <a:t> import </a:t>
            </a:r>
            <a:r>
              <a:rPr lang="en-GB" sz="2200" dirty="0" err="1">
                <a:ea typeface="+mn-lt"/>
                <a:cs typeface="+mn-lt"/>
              </a:rPr>
              <a:t>ImageDataGenerator</a:t>
            </a:r>
            <a:endParaRPr lang="en-GB" sz="2200" dirty="0" err="1"/>
          </a:p>
          <a:p>
            <a:r>
              <a:rPr lang="en-GB" sz="2200" dirty="0">
                <a:ea typeface="+mn-lt"/>
                <a:cs typeface="+mn-lt"/>
              </a:rPr>
              <a:t>from tensorflow.keras.models import Sequential</a:t>
            </a:r>
            <a:endParaRPr lang="en-GB" sz="2200" dirty="0"/>
          </a:p>
          <a:p>
            <a:endParaRPr lang="en-GB" sz="2200"/>
          </a:p>
          <a:p>
            <a:endParaRPr lang="en-GB" sz="2200"/>
          </a:p>
        </p:txBody>
      </p:sp>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967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ECDD40-B1F6-4EB4-9CDB-14EEE6B66B35}"/>
              </a:ext>
            </a:extLst>
          </p:cNvPr>
          <p:cNvSpPr>
            <a:spLocks noGrp="1"/>
          </p:cNvSpPr>
          <p:nvPr>
            <p:ph type="title"/>
          </p:nvPr>
        </p:nvSpPr>
        <p:spPr>
          <a:xfrm>
            <a:off x="565150" y="770890"/>
            <a:ext cx="9198761" cy="1268984"/>
          </a:xfrm>
        </p:spPr>
        <p:txBody>
          <a:bodyPr>
            <a:normAutofit/>
          </a:bodyPr>
          <a:lstStyle/>
          <a:p>
            <a:r>
              <a:rPr lang="en-GB" dirty="0"/>
              <a:t>Sample image</a:t>
            </a:r>
          </a:p>
        </p:txBody>
      </p:sp>
      <p:sp>
        <p:nvSpPr>
          <p:cNvPr id="3" name="Content Placeholder 2">
            <a:extLst>
              <a:ext uri="{FF2B5EF4-FFF2-40B4-BE49-F238E27FC236}">
                <a16:creationId xmlns:a16="http://schemas.microsoft.com/office/drawing/2014/main" id="{763E571A-FD08-480D-AF92-C1E6FA79B5FB}"/>
              </a:ext>
            </a:extLst>
          </p:cNvPr>
          <p:cNvSpPr>
            <a:spLocks noGrp="1"/>
          </p:cNvSpPr>
          <p:nvPr>
            <p:ph idx="1"/>
          </p:nvPr>
        </p:nvSpPr>
        <p:spPr>
          <a:xfrm>
            <a:off x="565150" y="2160016"/>
            <a:ext cx="9198761" cy="3601212"/>
          </a:xfrm>
        </p:spPr>
        <p:txBody>
          <a:bodyPr vert="horz" lIns="91440" tIns="45720" rIns="91440" bIns="45720" rtlCol="0" anchor="t">
            <a:normAutofit/>
          </a:bodyPr>
          <a:lstStyle/>
          <a:p>
            <a:r>
              <a:rPr lang="en-GB" dirty="0">
                <a:ea typeface="+mn-lt"/>
                <a:cs typeface="+mn-lt"/>
              </a:rPr>
              <a:t>import cv2</a:t>
            </a:r>
            <a:endParaRPr lang="en-GB" dirty="0"/>
          </a:p>
          <a:p>
            <a:r>
              <a:rPr lang="en-GB" dirty="0">
                <a:ea typeface="+mn-lt"/>
                <a:cs typeface="+mn-lt"/>
              </a:rPr>
              <a:t>width, height= 224, 224</a:t>
            </a:r>
            <a:endParaRPr lang="en-GB" dirty="0"/>
          </a:p>
          <a:p>
            <a:r>
              <a:rPr lang="en-GB" dirty="0" err="1">
                <a:ea typeface="+mn-lt"/>
                <a:cs typeface="+mn-lt"/>
              </a:rPr>
              <a:t>img</a:t>
            </a:r>
            <a:r>
              <a:rPr lang="en-GB" dirty="0">
                <a:ea typeface="+mn-lt"/>
                <a:cs typeface="+mn-lt"/>
              </a:rPr>
              <a:t> = cv2.imread('/content/drive/</a:t>
            </a:r>
            <a:r>
              <a:rPr lang="en-GB" dirty="0" err="1">
                <a:ea typeface="+mn-lt"/>
                <a:cs typeface="+mn-lt"/>
              </a:rPr>
              <a:t>MyDrive</a:t>
            </a:r>
            <a:r>
              <a:rPr lang="en-GB" dirty="0">
                <a:ea typeface="+mn-lt"/>
                <a:cs typeface="+mn-lt"/>
              </a:rPr>
              <a:t>/project 10/train/Jeans (men)/folder10.jpg')</a:t>
            </a:r>
            <a:endParaRPr lang="en-GB" dirty="0"/>
          </a:p>
          <a:p>
            <a:r>
              <a:rPr lang="en-GB" dirty="0" err="1">
                <a:ea typeface="+mn-lt"/>
                <a:cs typeface="+mn-lt"/>
              </a:rPr>
              <a:t>img_resized</a:t>
            </a:r>
            <a:r>
              <a:rPr lang="en-GB" dirty="0">
                <a:ea typeface="+mn-lt"/>
                <a:cs typeface="+mn-lt"/>
              </a:rPr>
              <a:t> = cv2.resize(</a:t>
            </a:r>
            <a:r>
              <a:rPr lang="en-GB" dirty="0" err="1">
                <a:ea typeface="+mn-lt"/>
                <a:cs typeface="+mn-lt"/>
              </a:rPr>
              <a:t>img</a:t>
            </a:r>
            <a:r>
              <a:rPr lang="en-GB" dirty="0">
                <a:ea typeface="+mn-lt"/>
                <a:cs typeface="+mn-lt"/>
              </a:rPr>
              <a:t>,(width, height)) </a:t>
            </a:r>
            <a:endParaRPr lang="en-GB" dirty="0"/>
          </a:p>
          <a:p>
            <a:r>
              <a:rPr lang="en-GB" dirty="0"/>
              <a:t>In  this coding we will have the sample image</a:t>
            </a:r>
          </a:p>
        </p:txBody>
      </p:sp>
      <p:cxnSp>
        <p:nvCxnSpPr>
          <p:cNvPr id="10" name="Straight Connector 9">
            <a:extLst>
              <a:ext uri="{FF2B5EF4-FFF2-40B4-BE49-F238E27FC236}">
                <a16:creationId xmlns:a16="http://schemas.microsoft.com/office/drawing/2014/main" id="{BA7C2670-8081-9C42-82A1-23BBFAEAA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75BEF7CB-BB00-3345-8542-8F0FAFE1C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3" name="Oval 12">
              <a:extLst>
                <a:ext uri="{FF2B5EF4-FFF2-40B4-BE49-F238E27FC236}">
                  <a16:creationId xmlns:a16="http://schemas.microsoft.com/office/drawing/2014/main" id="{4E633967-4EB4-9A43-9984-7E0C7DCE8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4">
              <a:extLst>
                <a:ext uri="{FF2B5EF4-FFF2-40B4-BE49-F238E27FC236}">
                  <a16:creationId xmlns:a16="http://schemas.microsoft.com/office/drawing/2014/main" id="{80BB32CE-B79D-9449-AEBB-EC9F56A9A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5">
              <a:extLst>
                <a:ext uri="{FF2B5EF4-FFF2-40B4-BE49-F238E27FC236}">
                  <a16:creationId xmlns:a16="http://schemas.microsoft.com/office/drawing/2014/main" id="{AFE8EC8C-9217-6E47-ACFA-7B2148F1B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6">
              <a:extLst>
                <a:ext uri="{FF2B5EF4-FFF2-40B4-BE49-F238E27FC236}">
                  <a16:creationId xmlns:a16="http://schemas.microsoft.com/office/drawing/2014/main" id="{8BEA612E-5CC4-DA4D-8A68-059864439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7">
              <a:extLst>
                <a:ext uri="{FF2B5EF4-FFF2-40B4-BE49-F238E27FC236}">
                  <a16:creationId xmlns:a16="http://schemas.microsoft.com/office/drawing/2014/main" id="{59DC8CDB-7B92-E848-AA26-43105184E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8">
              <a:extLst>
                <a:ext uri="{FF2B5EF4-FFF2-40B4-BE49-F238E27FC236}">
                  <a16:creationId xmlns:a16="http://schemas.microsoft.com/office/drawing/2014/main" id="{876EC8B8-C9EB-A84A-858B-ADF81A5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9">
              <a:extLst>
                <a:ext uri="{FF2B5EF4-FFF2-40B4-BE49-F238E27FC236}">
                  <a16:creationId xmlns:a16="http://schemas.microsoft.com/office/drawing/2014/main" id="{078C5DEE-08C1-D546-BF9B-933B8419E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48020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F9E8-EDB5-41AE-AAC7-6C7A16243E31}"/>
              </a:ext>
            </a:extLst>
          </p:cNvPr>
          <p:cNvSpPr>
            <a:spLocks noGrp="1"/>
          </p:cNvSpPr>
          <p:nvPr>
            <p:ph type="title"/>
          </p:nvPr>
        </p:nvSpPr>
        <p:spPr/>
        <p:txBody>
          <a:bodyPr/>
          <a:lstStyle/>
          <a:p>
            <a:r>
              <a:rPr lang="en-GB" dirty="0" err="1"/>
              <a:t>Rgb</a:t>
            </a:r>
            <a:r>
              <a:rPr lang="en-GB" dirty="0"/>
              <a:t> &amp; </a:t>
            </a:r>
            <a:r>
              <a:rPr lang="en-GB" dirty="0" err="1"/>
              <a:t>bgr</a:t>
            </a:r>
            <a:r>
              <a:rPr lang="en-GB" dirty="0"/>
              <a:t> </a:t>
            </a:r>
          </a:p>
        </p:txBody>
      </p:sp>
      <p:sp>
        <p:nvSpPr>
          <p:cNvPr id="3" name="Content Placeholder 2">
            <a:extLst>
              <a:ext uri="{FF2B5EF4-FFF2-40B4-BE49-F238E27FC236}">
                <a16:creationId xmlns:a16="http://schemas.microsoft.com/office/drawing/2014/main" id="{A178A42D-23CA-4BC4-AD8D-11DF6C278DD3}"/>
              </a:ext>
            </a:extLst>
          </p:cNvPr>
          <p:cNvSpPr>
            <a:spLocks noGrp="1"/>
          </p:cNvSpPr>
          <p:nvPr>
            <p:ph idx="1"/>
          </p:nvPr>
        </p:nvSpPr>
        <p:spPr/>
        <p:txBody>
          <a:bodyPr vert="horz" lIns="91440" tIns="45720" rIns="91440" bIns="45720" rtlCol="0" anchor="t">
            <a:normAutofit/>
          </a:bodyPr>
          <a:lstStyle/>
          <a:p>
            <a:r>
              <a:rPr lang="en-GB" dirty="0" err="1">
                <a:ea typeface="+mn-lt"/>
                <a:cs typeface="+mn-lt"/>
              </a:rPr>
              <a:t>plt.imshow</a:t>
            </a:r>
            <a:r>
              <a:rPr lang="en-GB" dirty="0">
                <a:ea typeface="+mn-lt"/>
                <a:cs typeface="+mn-lt"/>
              </a:rPr>
              <a:t>(cv2.cvtColor(</a:t>
            </a:r>
            <a:r>
              <a:rPr lang="en-GB" dirty="0" err="1">
                <a:ea typeface="+mn-lt"/>
                <a:cs typeface="+mn-lt"/>
              </a:rPr>
              <a:t>img_resized</a:t>
            </a:r>
            <a:r>
              <a:rPr lang="en-GB" dirty="0">
                <a:ea typeface="+mn-lt"/>
                <a:cs typeface="+mn-lt"/>
              </a:rPr>
              <a:t>, cv2.COLOR_BGR2RGB))</a:t>
            </a:r>
            <a:endParaRPr lang="en-GB" dirty="0"/>
          </a:p>
          <a:p>
            <a:r>
              <a:rPr lang="en-GB" dirty="0"/>
              <a:t>In this coding we will converting into </a:t>
            </a:r>
            <a:r>
              <a:rPr lang="en-GB" dirty="0" err="1"/>
              <a:t>rgb</a:t>
            </a:r>
            <a:r>
              <a:rPr lang="en-GB" dirty="0"/>
              <a:t> into </a:t>
            </a:r>
            <a:r>
              <a:rPr lang="en-GB" dirty="0" err="1"/>
              <a:t>bgr</a:t>
            </a:r>
            <a:endParaRPr lang="en-GB"/>
          </a:p>
          <a:p>
            <a:r>
              <a:rPr lang="en-GB" dirty="0" err="1">
                <a:ea typeface="+mn-lt"/>
                <a:cs typeface="+mn-lt"/>
              </a:rPr>
              <a:t>test_datagen</a:t>
            </a:r>
            <a:r>
              <a:rPr lang="en-GB" dirty="0">
                <a:ea typeface="+mn-lt"/>
                <a:cs typeface="+mn-lt"/>
              </a:rPr>
              <a:t> = </a:t>
            </a:r>
            <a:r>
              <a:rPr lang="en-GB" dirty="0" err="1">
                <a:ea typeface="+mn-lt"/>
                <a:cs typeface="+mn-lt"/>
              </a:rPr>
              <a:t>ImageDataGenerator</a:t>
            </a:r>
            <a:r>
              <a:rPr lang="en-GB" dirty="0">
                <a:ea typeface="+mn-lt"/>
                <a:cs typeface="+mn-lt"/>
              </a:rPr>
              <a:t>(rescale = 1./255)</a:t>
            </a:r>
            <a:endParaRPr lang="en-GB" dirty="0"/>
          </a:p>
          <a:p>
            <a:endParaRPr lang="en-GB" dirty="0"/>
          </a:p>
          <a:p>
            <a:r>
              <a:rPr lang="en-GB" dirty="0"/>
              <a:t>In this coding we will be using  image </a:t>
            </a:r>
            <a:r>
              <a:rPr lang="en-GB" dirty="0" err="1"/>
              <a:t>datagenerator</a:t>
            </a:r>
            <a:r>
              <a:rPr lang="en-GB" dirty="0"/>
              <a:t>  for image in each </a:t>
            </a:r>
            <a:r>
              <a:rPr lang="en-GB" dirty="0" err="1"/>
              <a:t>pixcel</a:t>
            </a:r>
            <a:endParaRPr lang="en-GB"/>
          </a:p>
          <a:p>
            <a:endParaRPr lang="en-GB" dirty="0"/>
          </a:p>
        </p:txBody>
      </p:sp>
    </p:spTree>
    <p:extLst>
      <p:ext uri="{BB962C8B-B14F-4D97-AF65-F5344CB8AC3E}">
        <p14:creationId xmlns:p14="http://schemas.microsoft.com/office/powerpoint/2010/main" val="260153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316F76-2964-4149-913E-7C39356843F9}"/>
              </a:ext>
            </a:extLst>
          </p:cNvPr>
          <p:cNvSpPr>
            <a:spLocks noGrp="1"/>
          </p:cNvSpPr>
          <p:nvPr>
            <p:ph type="title"/>
          </p:nvPr>
        </p:nvSpPr>
        <p:spPr>
          <a:xfrm>
            <a:off x="565151" y="4294208"/>
            <a:ext cx="4541446" cy="1587162"/>
          </a:xfrm>
        </p:spPr>
        <p:txBody>
          <a:bodyPr anchor="b">
            <a:normAutofit fontScale="90000"/>
          </a:bodyPr>
          <a:lstStyle/>
          <a:p>
            <a:r>
              <a:rPr lang="en-GB" dirty="0"/>
              <a:t>Getting data from drive train and test</a:t>
            </a:r>
          </a:p>
        </p:txBody>
      </p:sp>
      <p:pic>
        <p:nvPicPr>
          <p:cNvPr id="4" name="Picture 4" descr="Graphical user interface, text, application, email&#10;&#10;Description automatically generated">
            <a:extLst>
              <a:ext uri="{FF2B5EF4-FFF2-40B4-BE49-F238E27FC236}">
                <a16:creationId xmlns:a16="http://schemas.microsoft.com/office/drawing/2014/main" id="{ADCB2B34-5BF5-4019-B134-52E26CD1F787}"/>
              </a:ext>
            </a:extLst>
          </p:cNvPr>
          <p:cNvPicPr>
            <a:picLocks noChangeAspect="1"/>
          </p:cNvPicPr>
          <p:nvPr/>
        </p:nvPicPr>
        <p:blipFill>
          <a:blip r:embed="rId2"/>
          <a:stretch>
            <a:fillRect/>
          </a:stretch>
        </p:blipFill>
        <p:spPr>
          <a:xfrm>
            <a:off x="508980" y="683520"/>
            <a:ext cx="11242525" cy="3792606"/>
          </a:xfrm>
          <a:prstGeom prst="rect">
            <a:avLst/>
          </a:prstGeom>
        </p:spPr>
      </p:pic>
      <p:grpSp>
        <p:nvGrpSpPr>
          <p:cNvPr id="13" name="Group 12">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4"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9" name="Straight Connector 18">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798706"/>
      </p:ext>
    </p:extLst>
  </p:cSld>
  <p:clrMapOvr>
    <a:masterClrMapping/>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PunchcardVTI</vt:lpstr>
      <vt:lpstr>Image Scraping and Classification Project</vt:lpstr>
      <vt:lpstr>PowerPoint Presentation</vt:lpstr>
      <vt:lpstr>Data Collection Phase: </vt:lpstr>
      <vt:lpstr>selenium</vt:lpstr>
      <vt:lpstr>Web driver</vt:lpstr>
      <vt:lpstr>Deep learning</vt:lpstr>
      <vt:lpstr>Sample image</vt:lpstr>
      <vt:lpstr>Rgb &amp; bgr </vt:lpstr>
      <vt:lpstr>Getting data from drive train and test</vt:lpstr>
      <vt:lpstr>preprocessing layer VGG  </vt:lpstr>
      <vt:lpstr>PowerPoint Presentation</vt:lpstr>
      <vt:lpstr>Model and optimization method</vt:lpstr>
      <vt:lpstr>Fit generator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166</cp:revision>
  <dcterms:created xsi:type="dcterms:W3CDTF">2021-09-24T13:36:22Z</dcterms:created>
  <dcterms:modified xsi:type="dcterms:W3CDTF">2021-09-24T14:52:15Z</dcterms:modified>
</cp:coreProperties>
</file>