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71" r:id="rId11"/>
    <p:sldId id="270" r:id="rId12"/>
    <p:sldId id="265" r:id="rId13"/>
    <p:sldId id="273" r:id="rId14"/>
    <p:sldId id="266" r:id="rId15"/>
    <p:sldId id="267" r:id="rId16"/>
    <p:sldId id="272" r:id="rId17"/>
    <p:sldId id="269" r:id="rId18"/>
    <p:sldId id="268" r:id="rId19"/>
    <p:sldId id="275" r:id="rId20"/>
    <p:sldId id="276" r:id="rId21"/>
    <p:sldId id="274" r:id="rId22"/>
    <p:sldId id="277" r:id="rId23"/>
    <p:sldId id="27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56ADA-002F-472C-9EA3-B74CE6ADAE9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D2D8A-0BD0-466F-8B0B-199EABDF1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725E-F383-4DF3-9A54-987712E05A1E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B566-C5BA-493E-8850-285D9899D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aparts.com/" TargetMode="External"/><Relationship Id="rId2" Type="http://schemas.openxmlformats.org/officeDocument/2006/relationships/hyperlink" Target="https://github.com/udaparts/socketpr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project.com/Articles/1207129/Brief-introduction-of-a-continuous-SQL-stream-se" TargetMode="External"/><Relationship Id="rId4" Type="http://schemas.openxmlformats.org/officeDocument/2006/relationships/hyperlink" Target="https://www.codeproject.com/Articles/1204807/Brief-introduction-of-a-continuous-SQL-stream-sen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2152650"/>
          </a:xfrm>
        </p:spPr>
        <p:txBody>
          <a:bodyPr>
            <a:normAutofit/>
          </a:bodyPr>
          <a:lstStyle/>
          <a:p>
            <a:r>
              <a:rPr lang="en-US" b="1" dirty="0"/>
              <a:t>Brief Introduction of </a:t>
            </a:r>
            <a:r>
              <a:rPr lang="en-US" b="1" dirty="0" err="1"/>
              <a:t>SocketPro</a:t>
            </a:r>
            <a:r>
              <a:rPr lang="en-US" b="1" dirty="0"/>
              <a:t> Asynchronous Communication Framework for WAN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7086600" cy="1600200"/>
          </a:xfrm>
        </p:spPr>
        <p:txBody>
          <a:bodyPr>
            <a:normAutofit/>
          </a:bodyPr>
          <a:lstStyle/>
          <a:p>
            <a:r>
              <a:rPr lang="en-US" dirty="0"/>
              <a:t>Continuous Request Sending and Processing for the Highest Network Efficiency and Throughput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5181600"/>
            <a:ext cx="261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Yuancai</a:t>
            </a:r>
            <a:r>
              <a:rPr lang="en-US" sz="2400" dirty="0"/>
              <a:t> (Charlie) Ye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Client/Server Pattern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4676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SocketPro</a:t>
            </a:r>
            <a:r>
              <a:rPr lang="en-US" b="1" dirty="0"/>
              <a:t> Subscribe/Publish</a:t>
            </a:r>
            <a:br>
              <a:rPr lang="en-US" dirty="0"/>
            </a:br>
            <a:r>
              <a:rPr lang="en-US" sz="2700" dirty="0"/>
              <a:t>(Internet chat or online messaging)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467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100" y="4819650"/>
            <a:ext cx="65913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SocketPro</a:t>
            </a:r>
            <a:r>
              <a:rPr lang="en-US" b="1" dirty="0"/>
              <a:t> Persistent Message Queue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495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5000" y="10668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Advantages of </a:t>
            </a:r>
            <a:r>
              <a:rPr lang="en-US" sz="2000" b="1" dirty="0" err="1"/>
              <a:t>SocketPro</a:t>
            </a:r>
            <a:r>
              <a:rPr lang="en-US" sz="2000" b="1" dirty="0"/>
              <a:t> over </a:t>
            </a:r>
            <a:r>
              <a:rPr lang="en-US" sz="2000" b="1" dirty="0">
                <a:solidFill>
                  <a:srgbClr val="0070C0"/>
                </a:solidFill>
              </a:rPr>
              <a:t>Kafka</a:t>
            </a:r>
            <a:r>
              <a:rPr lang="en-US" sz="2000" b="1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1752600"/>
            <a:ext cx="297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Manual 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Queue sharable among multiple consumers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Real-time message availability event (low latency)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configuration 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Faster than Kafka in message writing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a portion of requests to be queued persistently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message loss as messages can be backed up at provider side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Comparison between</a:t>
            </a:r>
            <a:br>
              <a:rPr lang="en-US" dirty="0"/>
            </a:br>
            <a:r>
              <a:rPr lang="en-US" sz="3600" dirty="0" err="1"/>
              <a:t>SocketPro</a:t>
            </a:r>
            <a:r>
              <a:rPr lang="en-US" sz="3600" dirty="0"/>
              <a:t> Persistent Queue and Kafka</a:t>
            </a:r>
          </a:p>
        </p:txBody>
      </p:sp>
      <p:pic>
        <p:nvPicPr>
          <p:cNvPr id="4" name="Picture 3" descr="sq_cross_machin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24000"/>
            <a:ext cx="7239000" cy="46096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SocketPro</a:t>
            </a:r>
            <a:r>
              <a:rPr lang="en-US" sz="3600" b="1" dirty="0"/>
              <a:t> Server Request Routing for Loading Balance with Fault Tolerance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58594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/>
              <a:t>SocketPro</a:t>
            </a:r>
            <a:r>
              <a:rPr lang="en-US" b="1" dirty="0"/>
              <a:t> Replication with ACID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b="1" dirty="0"/>
              <a:t>Atomicity, Consistency, Isolation, Durability)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24100"/>
            <a:ext cx="7239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/>
              <a:t>SocketPro</a:t>
            </a:r>
            <a:r>
              <a:rPr lang="en-US" dirty="0"/>
              <a:t> HTTP/</a:t>
            </a:r>
            <a:r>
              <a:rPr lang="en-US" dirty="0" err="1"/>
              <a:t>WebSocket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7" y="1143000"/>
            <a:ext cx="75533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Web Systems by </a:t>
            </a:r>
            <a:r>
              <a:rPr lang="en-US" b="1" dirty="0" err="1"/>
              <a:t>SocketPro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1524000"/>
            <a:ext cx="7629525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Global Web Systems by Common Approach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62825" cy="460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Generic Middle Tier and Client Components</a:t>
            </a:r>
            <a:br>
              <a:rPr lang="en-US" dirty="0"/>
            </a:br>
            <a:r>
              <a:rPr lang="en-US" sz="2700" dirty="0"/>
              <a:t>(Real-time Cache and SQL/Request Streaming)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9400" y="3429000"/>
            <a:ext cx="3688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Developing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/>
              <a:t>Two Basic Communication Patterns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48768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09600" y="1173163"/>
            <a:ext cx="7924800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Simplification of design and architecture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Async</a:t>
            </a:r>
            <a:r>
              <a:rPr lang="en-US" sz="1600" dirty="0">
                <a:solidFill>
                  <a:srgbClr val="000000"/>
                </a:solidFill>
              </a:rPr>
              <a:t>/await, integrated computation modes, freedom, flexibility and rich features)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Great for tough tasks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(Great UI response, cache, lots of items, unstable/slow WAN, threading, and stability)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Great integration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Unified but simple interfaces for different dev languages and Oss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Excellent with performance and scalability</a:t>
            </a: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</a:rPr>
              <a:t>+        Great interoperation among different environments</a:t>
            </a:r>
          </a:p>
        </p:txBody>
      </p:sp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685800" y="5029200"/>
            <a:ext cx="7772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295400" y="5181600"/>
            <a:ext cx="720725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>
                <a:solidFill>
                  <a:srgbClr val="000000"/>
                </a:solidFill>
              </a:rPr>
              <a:t>Simple but fast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76400"/>
          </a:xfrm>
        </p:spPr>
        <p:txBody>
          <a:bodyPr>
            <a:normAutofit/>
          </a:bodyPr>
          <a:lstStyle/>
          <a:p>
            <a:r>
              <a:rPr lang="en-US" b="1" dirty="0"/>
              <a:t>Companies for </a:t>
            </a:r>
            <a:r>
              <a:rPr lang="en-US" b="1" dirty="0" err="1"/>
              <a:t>SocketPro</a:t>
            </a:r>
            <a:br>
              <a:rPr lang="en-US" b="1" dirty="0"/>
            </a:br>
            <a:br>
              <a:rPr lang="en-US" sz="2000" b="1" dirty="0"/>
            </a:br>
            <a:r>
              <a:rPr lang="en-US" sz="3100" b="1" dirty="0">
                <a:solidFill>
                  <a:srgbClr val="00B050"/>
                </a:solidFill>
              </a:rPr>
              <a:t>WAN Businesses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256472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Hybrid cloud (WAN)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Globalization (WAN)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Centralized data center for better security and management (WAN)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Applications require decent stability, performance and scalability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Faster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8006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SocketPro</a:t>
            </a:r>
            <a:r>
              <a:rPr lang="en-US" dirty="0"/>
              <a:t> is running great on WAN and high latency due to its streaming feature.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Less integration cost with </a:t>
            </a:r>
            <a:r>
              <a:rPr lang="en-US" dirty="0" err="1"/>
              <a:t>SocketPro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is fewer competitors for WAN businesses to </a:t>
            </a:r>
            <a:r>
              <a:rPr lang="en-US" dirty="0" err="1"/>
              <a:t>SocketPro</a:t>
            </a:r>
            <a:r>
              <a:rPr lang="en-US" dirty="0"/>
              <a:t> yet.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3213"/>
            <a:ext cx="8229600" cy="1144587"/>
          </a:xfrm>
        </p:spPr>
        <p:txBody>
          <a:bodyPr>
            <a:no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dirty="0"/>
              <a:t>Major Challenges</a:t>
            </a:r>
            <a:br>
              <a:rPr lang="en-US" sz="3600" b="1" dirty="0"/>
            </a:br>
            <a:r>
              <a:rPr lang="en-US" sz="3600" b="1" dirty="0"/>
              <a:t>Funding/Human Resources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543800" cy="3352800"/>
          </a:xfrm>
        </p:spPr>
        <p:txBody>
          <a:bodyPr>
            <a:noAutofit/>
          </a:bodyPr>
          <a:lstStyle/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Business developments and marketing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Better documentations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More QA tests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Not available for </a:t>
            </a:r>
            <a:r>
              <a:rPr lang="en-US" sz="2400" dirty="0" err="1"/>
              <a:t>IPhone</a:t>
            </a:r>
            <a:r>
              <a:rPr lang="en-US" sz="2400" dirty="0"/>
              <a:t>, Android and </a:t>
            </a:r>
            <a:r>
              <a:rPr lang="en-US" sz="2400" dirty="0" err="1"/>
              <a:t>MacOS</a:t>
            </a:r>
            <a:endParaRPr lang="en-US" sz="2400" dirty="0"/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Many adapters (PHP and Node.js) not completed yet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Create services for customers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Generic client and middle tier with real-time cache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Remote file service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Web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https://github.com/udaparts/socketpro</a:t>
            </a:r>
            <a:endParaRPr lang="en-US" dirty="0"/>
          </a:p>
          <a:p>
            <a:r>
              <a:rPr lang="en-US" dirty="0">
                <a:hlinkClick r:id="rId3"/>
              </a:rPr>
              <a:t>http://www.udaparts.com/</a:t>
            </a:r>
            <a:endParaRPr lang="en-US" dirty="0"/>
          </a:p>
          <a:p>
            <a:r>
              <a:rPr lang="en-US" dirty="0">
                <a:hlinkClick r:id="rId4"/>
              </a:rPr>
              <a:t>https://www.codeproject.com/Articles/1204807/Brief-introduction-of-a-continuous-SQL-stream-send</a:t>
            </a:r>
            <a:endParaRPr lang="en-US" dirty="0"/>
          </a:p>
          <a:p>
            <a:r>
              <a:rPr lang="en-US" dirty="0">
                <a:hlinkClick r:id="rId5"/>
              </a:rPr>
              <a:t>https://www.codeproject.com/Articles/1207129/Brief-introduction-of-a-continuous-SQL-stream-se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667000"/>
            <a:ext cx="6172200" cy="1143000"/>
          </a:xfrm>
        </p:spPr>
        <p:txBody>
          <a:bodyPr>
            <a:noAutofit/>
          </a:bodyPr>
          <a:lstStyle/>
          <a:p>
            <a:r>
              <a:rPr lang="en-US" sz="8000" b="1" dirty="0"/>
              <a:t>Questions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Advantages and Disadvantages</a:t>
            </a:r>
          </a:p>
        </p:txBody>
      </p:sp>
      <p:graphicFrame>
        <p:nvGraphicFramePr>
          <p:cNvPr id="4" name="Group 1"/>
          <p:cNvGraphicFramePr>
            <a:graphicFrameLocks noGrp="1"/>
          </p:cNvGraphicFramePr>
          <p:nvPr/>
        </p:nvGraphicFramePr>
        <p:xfrm>
          <a:off x="457200" y="1295400"/>
          <a:ext cx="8231188" cy="5060940"/>
        </p:xfrm>
        <a:graphic>
          <a:graphicData uri="http://schemas.openxmlformats.org/drawingml/2006/table">
            <a:tbl>
              <a:tblPr/>
              <a:tblGrid>
                <a:gridCol w="411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99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SCF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(Synchronous Communication Frameworks)</a:t>
                      </a:r>
                    </a:p>
                  </a:txBody>
                  <a:tcPr marL="90000" marR="90000" marT="71495" marB="468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ACF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(Asynchronous Communication Frameworks)</a:t>
                      </a:r>
                    </a:p>
                  </a:txBody>
                  <a:tcPr marL="90000" marR="90000" marT="71495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209">
                <a:tc>
                  <a:txBody>
                    <a:bodyPr/>
                    <a:lstStyle/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Good for typical applications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Easy to get started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Many free SCFs available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Good for Local Area Networks (LAN)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Simple in coding logic and better code readability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Easy in debugging</a:t>
                      </a:r>
                    </a:p>
                  </a:txBody>
                  <a:tcPr marL="90000" marR="90000" marT="59147" marB="468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 for high-quality applications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 for challenging tasks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Multiple communication models integrated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 for both LAN and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WAN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 performance, UI response and scalability because of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streaming &amp; batching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 for both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fat and thin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clients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Less threading-related problems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Better user-code consistence</a:t>
                      </a:r>
                    </a:p>
                  </a:txBody>
                  <a:tcPr marL="90000" marR="90000" marT="59147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1013">
                <a:tc>
                  <a:txBody>
                    <a:bodyPr/>
                    <a:lstStyle/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Bad for high-quality applications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Bad for challenging tasks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One communication model only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Bad for Wide Area Networks (WAN) 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Bad performance, latency and UI response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dev/design freedom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Many threading-related problems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Bad scalability</a:t>
                      </a:r>
                    </a:p>
                  </a:txBody>
                  <a:tcPr marL="90000" marR="90000" marT="59147" marB="468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Fewer high quality ACFs available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Slightly more complex in coding logic and readability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Slightly more difficult in debugging</a:t>
                      </a:r>
                    </a:p>
                    <a:p>
                      <a:pPr marL="531813" marR="0" lvl="0" indent="-5318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531813" algn="l"/>
                          <a:tab pos="1446213" algn="l"/>
                          <a:tab pos="2360613" algn="l"/>
                          <a:tab pos="3275013" algn="l"/>
                          <a:tab pos="4189413" algn="l"/>
                          <a:tab pos="5103813" algn="l"/>
                          <a:tab pos="6018213" algn="l"/>
                          <a:tab pos="6932613" algn="l"/>
                          <a:tab pos="7847013" algn="l"/>
                          <a:tab pos="8761413" algn="l"/>
                          <a:tab pos="9675813" algn="l"/>
                          <a:tab pos="10590213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Difficult to create an ACF</a:t>
                      </a:r>
                    </a:p>
                  </a:txBody>
                  <a:tcPr marL="90000" marR="90000" marT="59147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48640"/>
            <a:ext cx="8229600" cy="1289685"/>
          </a:xfrm>
        </p:spPr>
        <p:txBody>
          <a:bodyPr>
            <a:normAutofit fontScale="90000"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/>
              <a:t>SocketPro</a:t>
            </a:r>
            <a:r>
              <a:rPr lang="en-US" sz="4000" b="1" dirty="0"/>
              <a:t> Communication Architecture and Components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1E9AF0-C8BF-4D2D-B6C2-3A8B6F0CC836}"/>
              </a:ext>
            </a:extLst>
          </p:cNvPr>
          <p:cNvGrpSpPr/>
          <p:nvPr/>
        </p:nvGrpSpPr>
        <p:grpSpPr>
          <a:xfrm>
            <a:off x="685800" y="2135187"/>
            <a:ext cx="7847013" cy="3960813"/>
            <a:chOff x="685800" y="2135187"/>
            <a:chExt cx="7847013" cy="3960813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1524000" y="21351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 dirty="0">
                  <a:solidFill>
                    <a:srgbClr val="000000"/>
                  </a:solidFill>
                </a:rPr>
                <a:t>Client Core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500" b="1" dirty="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600" dirty="0">
                  <a:solidFill>
                    <a:srgbClr val="000000"/>
                  </a:solidFill>
                </a:rPr>
                <a:t>cross-platform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600" dirty="0">
                  <a:solidFill>
                    <a:srgbClr val="000000"/>
                  </a:solidFill>
                </a:rPr>
                <a:t>native code</a:t>
              </a: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685800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C++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1374775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.Net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34496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JavaScript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2754313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Python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20780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4133850" y="3963987"/>
              <a:ext cx="58896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PHP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  <a:r>
                <a:rPr lang="en-US" sz="5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6953250" y="2135187"/>
              <a:ext cx="742950" cy="1217613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>
                  <a:solidFill>
                    <a:srgbClr val="000000"/>
                  </a:solidFill>
                </a:rPr>
                <a:t>Server Core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600">
                <a:solidFill>
                  <a:srgbClr val="000000"/>
                </a:solidFill>
              </a:endParaRP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</a:rPr>
                <a:t>cross-platform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>
                  <a:solidFill>
                    <a:srgbClr val="000000"/>
                  </a:solidFill>
                </a:rPr>
                <a:t>native code</a:t>
              </a:r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5943600" y="3963987"/>
              <a:ext cx="590550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C++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6616700" y="3963987"/>
              <a:ext cx="546100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.Net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5" name="AutoShape 25"/>
            <p:cNvSpPr>
              <a:spLocks noChangeArrowheads="1"/>
            </p:cNvSpPr>
            <p:nvPr/>
          </p:nvSpPr>
          <p:spPr bwMode="auto">
            <a:xfrm>
              <a:off x="7272338" y="3963987"/>
              <a:ext cx="5762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Python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7924800" y="3963987"/>
              <a:ext cx="608013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Java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</a:p>
          </p:txBody>
        </p:sp>
        <p:sp>
          <p:nvSpPr>
            <p:cNvPr id="17" name="AutoShape 27"/>
            <p:cNvSpPr>
              <a:spLocks noChangeArrowheads="1"/>
            </p:cNvSpPr>
            <p:nvPr/>
          </p:nvSpPr>
          <p:spPr bwMode="auto">
            <a:xfrm>
              <a:off x="2209800" y="2363787"/>
              <a:ext cx="4648200" cy="533400"/>
            </a:xfrm>
            <a:prstGeom prst="leftRightArrow">
              <a:avLst>
                <a:gd name="adj1" fmla="val 50000"/>
                <a:gd name="adj2" fmla="val 149757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700" b="1">
                  <a:solidFill>
                    <a:srgbClr val="FF0066"/>
                  </a:solidFill>
                </a:rPr>
                <a:t>Request batching and streaming, asynchrony, secure, parallel communication on TCP/IP</a:t>
              </a: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685800" y="5411787"/>
              <a:ext cx="4724400" cy="684213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</a:rPr>
                <a:t>User Client Code</a:t>
              </a:r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5943600" y="5411787"/>
              <a:ext cx="2589213" cy="684213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>
                  <a:solidFill>
                    <a:srgbClr val="000000"/>
                  </a:solidFill>
                </a:rPr>
                <a:t>User Server Code</a:t>
              </a: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4821238" y="3963987"/>
              <a:ext cx="588962" cy="12176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Node.js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800" b="1">
                  <a:solidFill>
                    <a:srgbClr val="000000"/>
                  </a:solidFill>
                </a:rPr>
                <a:t>Adapter</a:t>
              </a:r>
              <a:r>
                <a:rPr lang="en-US" sz="500">
                  <a:solidFill>
                    <a:srgbClr val="000000"/>
                  </a:solidFill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/>
              <a:t>Client Core Features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913" y="1219200"/>
            <a:ext cx="59721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/>
              <a:t>Client Socket Pool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447800"/>
            <a:ext cx="497205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143000" y="5638800"/>
            <a:ext cx="70866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A socket pool has three worker threads and each of these threads hosts two </a:t>
            </a:r>
            <a:r>
              <a:rPr lang="en-US" sz="1400" b="1" dirty="0">
                <a:solidFill>
                  <a:srgbClr val="7030A0"/>
                </a:solidFill>
              </a:rPr>
              <a:t>non-blocking</a:t>
            </a:r>
            <a:r>
              <a:rPr lang="en-US" sz="1400" b="1" dirty="0">
                <a:solidFill>
                  <a:srgbClr val="000000"/>
                </a:solidFill>
              </a:rPr>
              <a:t> sockets with </a:t>
            </a:r>
            <a:r>
              <a:rPr lang="en-US" sz="1400" b="1" dirty="0">
                <a:solidFill>
                  <a:srgbClr val="7030A0"/>
                </a:solidFill>
              </a:rPr>
              <a:t>fault tolerance </a:t>
            </a:r>
            <a:r>
              <a:rPr lang="en-US" sz="1400" b="1" dirty="0"/>
              <a:t>for the best </a:t>
            </a:r>
            <a:r>
              <a:rPr lang="en-US" sz="1400" b="1" dirty="0">
                <a:solidFill>
                  <a:srgbClr val="7030A0"/>
                </a:solidFill>
              </a:rPr>
              <a:t>parallelism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/>
              <a:t>Server Core Features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1143000"/>
            <a:ext cx="59721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8229600" cy="10001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/>
              <a:t>SocketPro</a:t>
            </a:r>
            <a:r>
              <a:rPr lang="en-US" sz="4000" b="1" dirty="0"/>
              <a:t> Scalabilities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8229600" cy="13128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err="1"/>
              <a:t>SocketPro</a:t>
            </a:r>
            <a:r>
              <a:rPr lang="en-US" sz="4000" b="1" dirty="0"/>
              <a:t> Adapters for More Developers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881051"/>
            <a:ext cx="7086600" cy="3681549"/>
          </a:xfrm>
        </p:spPr>
        <p:txBody>
          <a:bodyPr>
            <a:normAutofit/>
          </a:bodyPr>
          <a:lstStyle/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C++ adapters – a few header and </a:t>
            </a:r>
            <a:r>
              <a:rPr lang="en-US" sz="2800" dirty="0" err="1">
                <a:solidFill>
                  <a:srgbClr val="000099"/>
                </a:solidFill>
              </a:rPr>
              <a:t>cpp</a:t>
            </a:r>
            <a:r>
              <a:rPr lang="en-US" sz="2800" dirty="0">
                <a:solidFill>
                  <a:srgbClr val="000099"/>
                </a:solidFill>
              </a:rPr>
              <a:t> files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One .NET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Java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Python adapter</a:t>
            </a:r>
          </a:p>
          <a:p>
            <a:pPr marL="341313" indent="-341313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Node.js adapter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000099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solidFill>
                  <a:srgbClr val="000099"/>
                </a:solidFill>
              </a:rPr>
              <a:t>One JavaScript adapter for browsers</a:t>
            </a:r>
            <a:endParaRPr lang="en-US" sz="2800" dirty="0">
              <a:solidFill>
                <a:schemeClr val="accent2"/>
              </a:solidFill>
            </a:endParaRPr>
          </a:p>
          <a:p>
            <a:pPr marL="341313" indent="-341313" eaLnBrk="1" hangingPunct="1"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PHP adapter in the future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647</Words>
  <Application>Microsoft Office PowerPoint</Application>
  <PresentationFormat>On-screen Show (4:3)</PresentationFormat>
  <Paragraphs>140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Brief Introduction of SocketPro Asynchronous Communication Framework for WAN</vt:lpstr>
      <vt:lpstr>Two Basic Communication Patterns</vt:lpstr>
      <vt:lpstr>Advantages and Disadvantages</vt:lpstr>
      <vt:lpstr>SocketPro Communication Architecture and Components</vt:lpstr>
      <vt:lpstr>Client Core Features</vt:lpstr>
      <vt:lpstr>Client Socket Pool</vt:lpstr>
      <vt:lpstr>Server Core Features</vt:lpstr>
      <vt:lpstr>SocketPro Scalabilities</vt:lpstr>
      <vt:lpstr>SocketPro Adapters for More Developers</vt:lpstr>
      <vt:lpstr>Client/Server Pattern</vt:lpstr>
      <vt:lpstr>SocketPro Subscribe/Publish (Internet chat or online messaging) </vt:lpstr>
      <vt:lpstr>SocketPro Persistent Message Queue</vt:lpstr>
      <vt:lpstr>Performance Comparison between SocketPro Persistent Queue and Kafka</vt:lpstr>
      <vt:lpstr>SocketPro Server Request Routing for Loading Balance with Fault Tolerance</vt:lpstr>
      <vt:lpstr>SocketPro Replication with ACID (Atomicity, Consistency, Isolation, Durability)</vt:lpstr>
      <vt:lpstr>SocketPro HTTP/WebSocket</vt:lpstr>
      <vt:lpstr>Global Web Systems by SocketPro</vt:lpstr>
      <vt:lpstr>Global Web Systems by Common Approach</vt:lpstr>
      <vt:lpstr>Generic Middle Tier and Client Components (Real-time Cache and SQL/Request Streaming)</vt:lpstr>
      <vt:lpstr>PowerPoint Presentation</vt:lpstr>
      <vt:lpstr>Companies for SocketPro  WAN Businesses</vt:lpstr>
      <vt:lpstr>Major Challenges Funding/Human Resources</vt:lpstr>
      <vt:lpstr>Major Web Sites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of SocketPro Asynchronous Communication Framework</dc:title>
  <dc:creator>yye</dc:creator>
  <cp:lastModifiedBy>Charlie Ye</cp:lastModifiedBy>
  <cp:revision>35</cp:revision>
  <dcterms:created xsi:type="dcterms:W3CDTF">2017-10-07T13:28:14Z</dcterms:created>
  <dcterms:modified xsi:type="dcterms:W3CDTF">2018-10-25T14:16:01Z</dcterms:modified>
</cp:coreProperties>
</file>