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0" r:id="rId2"/>
    <p:sldId id="256" r:id="rId3"/>
    <p:sldId id="257" r:id="rId4"/>
    <p:sldId id="259" r:id="rId5"/>
    <p:sldId id="261" r:id="rId6"/>
    <p:sldId id="262" r:id="rId7"/>
    <p:sldId id="260" r:id="rId8"/>
    <p:sldId id="264" r:id="rId9"/>
    <p:sldId id="263" r:id="rId10"/>
    <p:sldId id="270" r:id="rId11"/>
    <p:sldId id="265" r:id="rId12"/>
    <p:sldId id="266" r:id="rId13"/>
    <p:sldId id="267" r:id="rId14"/>
    <p:sldId id="272" r:id="rId15"/>
    <p:sldId id="269" r:id="rId16"/>
    <p:sldId id="281" r:id="rId17"/>
    <p:sldId id="268" r:id="rId18"/>
    <p:sldId id="276" r:id="rId19"/>
    <p:sldId id="282" r:id="rId20"/>
    <p:sldId id="288" r:id="rId21"/>
    <p:sldId id="284" r:id="rId22"/>
    <p:sldId id="285" r:id="rId23"/>
    <p:sldId id="286" r:id="rId24"/>
    <p:sldId id="287" r:id="rId25"/>
    <p:sldId id="283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56ADA-002F-472C-9EA3-B74CE6ADAE9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D2D8A-0BD0-466F-8B0B-199EABDF1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D2D8A-0BD0-466F-8B0B-199EABDF14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aparts/socketp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project.com/Articles/1207129/Brief-Introduction-of-a-Continuous-SQL-stream-S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DA3F-BBCE-4B23-A93F-CB2459EF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</a:t>
            </a:r>
            <a:r>
              <a:rPr lang="en-US" dirty="0" err="1"/>
              <a:t>Node.js+MySQL</a:t>
            </a:r>
            <a:r>
              <a:rPr lang="en-US" dirty="0"/>
              <a:t>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BB22-CEE4-42AE-844B-C575674D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https://github.com/udaparts/socketpro</a:t>
            </a:r>
            <a:endParaRPr lang="en-US" dirty="0"/>
          </a:p>
          <a:p>
            <a:r>
              <a:rPr lang="en-US" dirty="0"/>
              <a:t>Copy libraries to a system directory</a:t>
            </a:r>
          </a:p>
          <a:p>
            <a:r>
              <a:rPr lang="en-US" dirty="0">
                <a:hlinkClick r:id="rId4"/>
              </a:rPr>
              <a:t>https://www.codeproject.com/Articles/1207129/Brief-Introduction-of-a-Continuous-SQL-stream-Se</a:t>
            </a:r>
            <a:r>
              <a:rPr lang="en-US" dirty="0"/>
              <a:t> </a:t>
            </a:r>
            <a:r>
              <a:rPr lang="en-US" i="1" u="sng" dirty="0"/>
              <a:t>(smysql.dll/libsmysql.so + INSTALL PLUGIN </a:t>
            </a:r>
            <a:r>
              <a:rPr lang="en-US" i="1" u="sng" dirty="0" err="1"/>
              <a:t>UDAParts_SQL_Streaming</a:t>
            </a:r>
            <a:r>
              <a:rPr lang="en-US" i="1" u="sng" dirty="0"/>
              <a:t> SONAME ‘libsmysql.so’)</a:t>
            </a:r>
          </a:p>
          <a:p>
            <a:r>
              <a:rPr lang="en-US" dirty="0" err="1"/>
              <a:t>njadapter.node</a:t>
            </a:r>
            <a:r>
              <a:rPr lang="en-US" dirty="0"/>
              <a:t> + nja.js (../</a:t>
            </a:r>
            <a:r>
              <a:rPr lang="en-US" dirty="0" err="1"/>
              <a:t>socketpro</a:t>
            </a:r>
            <a:r>
              <a:rPr lang="en-US" dirty="0"/>
              <a:t>/bin/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r>
              <a:rPr lang="en-US" dirty="0"/>
              <a:t>Samples at (../</a:t>
            </a:r>
            <a:r>
              <a:rPr lang="en-US" dirty="0" err="1"/>
              <a:t>socketpro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njadapter</a:t>
            </a:r>
            <a:r>
              <a:rPr lang="en-US" dirty="0"/>
              <a:t>)</a:t>
            </a:r>
          </a:p>
          <a:p>
            <a:r>
              <a:rPr lang="en-US" sz="2800" dirty="0"/>
              <a:t>Performance study samples </a:t>
            </a:r>
            <a:r>
              <a:rPr lang="en-US" sz="1600" dirty="0"/>
              <a:t>(../</a:t>
            </a:r>
            <a:r>
              <a:rPr lang="en-US" sz="1600" dirty="0" err="1"/>
              <a:t>socketpro</a:t>
            </a:r>
            <a:r>
              <a:rPr lang="en-US" sz="1600" dirty="0"/>
              <a:t>/</a:t>
            </a:r>
            <a:r>
              <a:rPr lang="en-US" sz="1600" dirty="0" err="1"/>
              <a:t>src</a:t>
            </a:r>
            <a:r>
              <a:rPr lang="en-US" sz="1600" dirty="0"/>
              <a:t>/</a:t>
            </a:r>
            <a:r>
              <a:rPr lang="en-US" sz="1600" dirty="0" err="1"/>
              <a:t>njadapter</a:t>
            </a:r>
            <a:r>
              <a:rPr lang="en-US" sz="1600" dirty="0"/>
              <a:t>/</a:t>
            </a:r>
            <a:r>
              <a:rPr lang="en-US" sz="1600" dirty="0" err="1"/>
              <a:t>perf_study</a:t>
            </a:r>
            <a:r>
              <a:rPr lang="en-US" sz="1600" dirty="0"/>
              <a:t>)</a:t>
            </a:r>
          </a:p>
          <a:p>
            <a:r>
              <a:rPr lang="en-US" sz="3300" dirty="0" err="1"/>
              <a:t>all_servers</a:t>
            </a:r>
            <a:r>
              <a:rPr lang="en-US" sz="3300" dirty="0"/>
              <a:t> </a:t>
            </a:r>
            <a:r>
              <a:rPr lang="en-US" sz="2100" dirty="0"/>
              <a:t>(../</a:t>
            </a:r>
            <a:r>
              <a:rPr lang="en-US" sz="2100" dirty="0" err="1"/>
              <a:t>socketpro</a:t>
            </a:r>
            <a:r>
              <a:rPr lang="en-US" sz="2100" dirty="0"/>
              <a:t>/tutorials/(</a:t>
            </a:r>
            <a:r>
              <a:rPr lang="en-US" sz="2100" dirty="0" err="1"/>
              <a:t>csharp|java|cpluplus</a:t>
            </a:r>
            <a:r>
              <a:rPr lang="en-US" sz="2100" dirty="0"/>
              <a:t>)/</a:t>
            </a:r>
            <a:r>
              <a:rPr lang="en-US" sz="2100" dirty="0" err="1"/>
              <a:t>all_servers</a:t>
            </a:r>
            <a:endParaRPr lang="en-US" sz="2100" dirty="0"/>
          </a:p>
          <a:p>
            <a:r>
              <a:rPr lang="en-US" b="1" dirty="0"/>
              <a:t>Help 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2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Subscribe/Publish</a:t>
            </a:r>
            <a:br>
              <a:rPr lang="en-US" dirty="0"/>
            </a:br>
            <a:r>
              <a:rPr lang="en-US" sz="2700" dirty="0"/>
              <a:t>(Internet chat or online messaging)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467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4819650"/>
            <a:ext cx="6591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Persistent Message Queue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5000" y="1066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Advantages of </a:t>
            </a:r>
            <a:r>
              <a:rPr lang="en-US" sz="2000" b="1" dirty="0" err="1"/>
              <a:t>SocketPro</a:t>
            </a:r>
            <a:r>
              <a:rPr lang="en-US" sz="2000" b="1" dirty="0"/>
              <a:t> over </a:t>
            </a:r>
            <a:r>
              <a:rPr lang="en-US" sz="2000" b="1" dirty="0">
                <a:solidFill>
                  <a:srgbClr val="0070C0"/>
                </a:solidFill>
              </a:rPr>
              <a:t>Kafka</a:t>
            </a:r>
            <a:r>
              <a:rPr lang="en-US" sz="2000" b="1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1752600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Manual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Queue sharable among multiple consumers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message availability event (low latency)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configuration 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Faster than Kafka in message writing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 portion of requests to be queued persistently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message loss as messages can be backed up at provider side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SocketPro</a:t>
            </a:r>
            <a:r>
              <a:rPr lang="en-US" sz="3600" b="1" dirty="0"/>
              <a:t> Server Request Routing for Loading Balance with Fault Tolerance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58594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Replication with ACID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b="1" dirty="0"/>
              <a:t>Atomicity, Consistency, Isolation, Durability)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24100"/>
            <a:ext cx="7239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/>
              <a:t>SocketPro</a:t>
            </a:r>
            <a:r>
              <a:rPr lang="en-US" dirty="0"/>
              <a:t> HTTP/</a:t>
            </a:r>
            <a:r>
              <a:rPr lang="en-US" dirty="0" err="1"/>
              <a:t>WebSocket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" y="1143000"/>
            <a:ext cx="7553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Web Systems by </a:t>
            </a:r>
            <a:r>
              <a:rPr lang="en-US" b="1" dirty="0" err="1"/>
              <a:t>SocketPro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524000"/>
            <a:ext cx="7629525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DE7D-B97A-4733-830E-E5715E3D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Real-time Updateable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A632A-C23D-4F4E-BCAB-8E6674E8E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1" y="1417639"/>
            <a:ext cx="8154538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Global Web Systems by Common Approach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62825" cy="46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09600" y="1173163"/>
            <a:ext cx="7924800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Simplification of design and architecture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Async</a:t>
            </a:r>
            <a:r>
              <a:rPr lang="en-US" sz="1600" dirty="0">
                <a:solidFill>
                  <a:srgbClr val="000000"/>
                </a:solidFill>
              </a:rPr>
              <a:t>/await, integrated computation modes, freedom, flexibility and rich features)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for tough tasks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(Great UI response, cache, lots of items, unstable/slow WAN, threading, and stability)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integration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Unified but simple interfaces for different dev languages and Oss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Excellent with performance and scalability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+        Great interoperation among different environments</a:t>
            </a: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685800" y="5029200"/>
            <a:ext cx="7772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295400" y="5181600"/>
            <a:ext cx="720725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>
                <a:solidFill>
                  <a:srgbClr val="000000"/>
                </a:solidFill>
              </a:rPr>
              <a:t>Simple but fast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C9F-1E6F-4091-8706-33A8780D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Client 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4BB3-CDCB-47A7-9D94-5F1761C8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0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2152650"/>
          </a:xfrm>
        </p:spPr>
        <p:txBody>
          <a:bodyPr>
            <a:normAutofit/>
          </a:bodyPr>
          <a:lstStyle/>
          <a:p>
            <a:r>
              <a:rPr lang="en-US" b="1" dirty="0"/>
              <a:t>Brief Introduction of </a:t>
            </a:r>
            <a:r>
              <a:rPr lang="en-US" b="1" dirty="0" err="1"/>
              <a:t>SocketPro</a:t>
            </a:r>
            <a:r>
              <a:rPr lang="en-US" b="1" dirty="0"/>
              <a:t> Asynchronous Communication Framework for 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7086600" cy="1600200"/>
          </a:xfrm>
        </p:spPr>
        <p:txBody>
          <a:bodyPr>
            <a:normAutofit/>
          </a:bodyPr>
          <a:lstStyle/>
          <a:p>
            <a:r>
              <a:rPr lang="en-US" dirty="0"/>
              <a:t>Continuous Request Sending and Processing for the Highest Network Efficiency and Throughput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181600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Yuancai</a:t>
            </a:r>
            <a:r>
              <a:rPr lang="en-US" sz="2400" dirty="0"/>
              <a:t> (Charlie) Ye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A407-E9CF-4C61-B5DC-37996D4D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for Publish/Subscribe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957A-78B2-48BA-ADF8-7D9821A3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575B-A5D2-499F-BF0C-3FC854A7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for Persistent Message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86E3-0BE6-41DE-BA7A-619673A0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8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792B-D0E6-4C55-ACCE-77A79238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SQL-streaming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B22C-FF80-442B-8343-14C5CAE5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+ cache</a:t>
            </a:r>
          </a:p>
          <a:p>
            <a:r>
              <a:rPr lang="en-US" dirty="0"/>
              <a:t>MySQL/</a:t>
            </a:r>
            <a:r>
              <a:rPr lang="en-US" dirty="0" err="1"/>
              <a:t>Mariadb</a:t>
            </a:r>
            <a:r>
              <a:rPr lang="en-US" dirty="0"/>
              <a:t> + Cache</a:t>
            </a:r>
          </a:p>
          <a:p>
            <a:r>
              <a:rPr lang="en-US" dirty="0"/>
              <a:t>MS SQL Server + Cache</a:t>
            </a:r>
          </a:p>
          <a:p>
            <a:r>
              <a:rPr lang="en-US" dirty="0"/>
              <a:t>ODBC for Any Databases</a:t>
            </a:r>
          </a:p>
          <a:p>
            <a:r>
              <a:rPr lang="en-US" i="1" dirty="0" err="1">
                <a:solidFill>
                  <a:srgbClr val="0000FF"/>
                </a:solidFill>
              </a:rPr>
              <a:t>Postgresql</a:t>
            </a:r>
            <a:r>
              <a:rPr lang="en-US" i="1" dirty="0">
                <a:solidFill>
                  <a:srgbClr val="0000FF"/>
                </a:solidFill>
              </a:rPr>
              <a:t> + Cache in the Future</a:t>
            </a:r>
          </a:p>
          <a:p>
            <a:r>
              <a:rPr lang="en-US" i="1" dirty="0">
                <a:solidFill>
                  <a:srgbClr val="0000FF"/>
                </a:solidFill>
              </a:rPr>
              <a:t>DB2 + Cache in the Future</a:t>
            </a:r>
          </a:p>
          <a:p>
            <a:r>
              <a:rPr lang="en-US" i="1" dirty="0">
                <a:solidFill>
                  <a:srgbClr val="0000FF"/>
                </a:solidFill>
              </a:rPr>
              <a:t>Oracle + Cache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14116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397-CDBF-4D11-BBD7-AAB0C8FA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Master-Slave +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37D3-46E2-435C-9248-5A0390125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361-8876-4112-9636-A9E612C0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File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5387-A806-4561-A337-DCFD315C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2905-958E-479D-BE46-B31726F1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(nja.js + </a:t>
            </a:r>
            <a:r>
              <a:rPr lang="en-US" dirty="0" err="1"/>
              <a:t>njadapter.node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75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667000"/>
            <a:ext cx="6172200" cy="1143000"/>
          </a:xfrm>
        </p:spPr>
        <p:txBody>
          <a:bodyPr>
            <a:noAutofit/>
          </a:bodyPr>
          <a:lstStyle/>
          <a:p>
            <a:r>
              <a:rPr lang="en-US" sz="8000" b="1" dirty="0"/>
              <a:t>Questions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/>
              <a:t>Two Basic Communication Patterns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876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48640"/>
            <a:ext cx="8229600" cy="1289685"/>
          </a:xfrm>
        </p:spPr>
        <p:txBody>
          <a:bodyPr>
            <a:normAutofit fontScale="90000"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Communication Architecture and Components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1E9AF0-C8BF-4D2D-B6C2-3A8B6F0CC836}"/>
              </a:ext>
            </a:extLst>
          </p:cNvPr>
          <p:cNvGrpSpPr/>
          <p:nvPr/>
        </p:nvGrpSpPr>
        <p:grpSpPr>
          <a:xfrm>
            <a:off x="685800" y="2135187"/>
            <a:ext cx="7847013" cy="3960813"/>
            <a:chOff x="685800" y="2135187"/>
            <a:chExt cx="7847013" cy="3960813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1524000" y="21351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 dirty="0">
                  <a:solidFill>
                    <a:srgbClr val="000000"/>
                  </a:solidFill>
                </a:rPr>
                <a:t>Client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500" b="1" dirty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68580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374775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4496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JavaScript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2754313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20780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13385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PHP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6953250" y="2135187"/>
              <a:ext cx="742950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Server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60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5943600" y="3963987"/>
              <a:ext cx="59055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6616700" y="3963987"/>
              <a:ext cx="54610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5" name="AutoShape 25"/>
            <p:cNvSpPr>
              <a:spLocks noChangeArrowheads="1"/>
            </p:cNvSpPr>
            <p:nvPr/>
          </p:nvSpPr>
          <p:spPr bwMode="auto">
            <a:xfrm>
              <a:off x="7272338" y="3963987"/>
              <a:ext cx="5762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7924800" y="3963987"/>
              <a:ext cx="60801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7" name="AutoShape 27"/>
            <p:cNvSpPr>
              <a:spLocks noChangeArrowheads="1"/>
            </p:cNvSpPr>
            <p:nvPr/>
          </p:nvSpPr>
          <p:spPr bwMode="auto">
            <a:xfrm>
              <a:off x="2209800" y="2363787"/>
              <a:ext cx="4648200" cy="533400"/>
            </a:xfrm>
            <a:prstGeom prst="leftRightArrow">
              <a:avLst>
                <a:gd name="adj1" fmla="val 50000"/>
                <a:gd name="adj2" fmla="val 14975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 b="1">
                  <a:solidFill>
                    <a:srgbClr val="FF0066"/>
                  </a:solidFill>
                </a:rPr>
                <a:t>Request batching and streaming, asynchrony, secure, parallel communication on TCP/IP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685800" y="5411787"/>
              <a:ext cx="4724400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Client Code</a:t>
              </a: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5943600" y="5411787"/>
              <a:ext cx="2589213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Server Code</a:t>
              </a: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8212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Node.js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Client Core Features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913" y="1219200"/>
            <a:ext cx="59721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Client Socket Pool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447800"/>
            <a:ext cx="497205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143000" y="5638800"/>
            <a:ext cx="70866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A socket pool has three worker threads and each of these threads hosts two </a:t>
            </a:r>
            <a:r>
              <a:rPr lang="en-US" sz="1400" b="1" dirty="0">
                <a:solidFill>
                  <a:srgbClr val="7030A0"/>
                </a:solidFill>
              </a:rPr>
              <a:t>non-blocking</a:t>
            </a:r>
            <a:r>
              <a:rPr lang="en-US" sz="1400" b="1" dirty="0">
                <a:solidFill>
                  <a:srgbClr val="000000"/>
                </a:solidFill>
              </a:rPr>
              <a:t> sockets with </a:t>
            </a:r>
            <a:r>
              <a:rPr lang="en-US" sz="1400" b="1" dirty="0">
                <a:solidFill>
                  <a:srgbClr val="7030A0"/>
                </a:solidFill>
              </a:rPr>
              <a:t>fault tolerance </a:t>
            </a:r>
            <a:r>
              <a:rPr lang="en-US" sz="1400" b="1" dirty="0"/>
              <a:t>for the best </a:t>
            </a:r>
            <a:r>
              <a:rPr lang="en-US" sz="1400" b="1" dirty="0">
                <a:solidFill>
                  <a:srgbClr val="7030A0"/>
                </a:solidFill>
              </a:rPr>
              <a:t>parallelism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Server Core Features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1143000"/>
            <a:ext cx="59721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0001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Scalabilities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3128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Adapters for More Developers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881051"/>
            <a:ext cx="7086600" cy="3681549"/>
          </a:xfrm>
        </p:spPr>
        <p:txBody>
          <a:bodyPr>
            <a:normAutofit/>
          </a:bodyPr>
          <a:lstStyle/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C++ adapters – a few header and </a:t>
            </a:r>
            <a:r>
              <a:rPr lang="en-US" sz="2800" dirty="0" err="1">
                <a:solidFill>
                  <a:srgbClr val="000099"/>
                </a:solidFill>
              </a:rPr>
              <a:t>cpp</a:t>
            </a:r>
            <a:r>
              <a:rPr lang="en-US" sz="2800" dirty="0">
                <a:solidFill>
                  <a:srgbClr val="000099"/>
                </a:solidFill>
              </a:rPr>
              <a:t> files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.NET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Java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Python adapter</a:t>
            </a:r>
          </a:p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Node.js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JavaScript adapter for browsers</a:t>
            </a:r>
            <a:endParaRPr lang="en-US" sz="2800" dirty="0">
              <a:solidFill>
                <a:schemeClr val="accent2"/>
              </a:solidFill>
            </a:endParaRP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PHP adapter in the future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519</Words>
  <Application>Microsoft Office PowerPoint</Application>
  <PresentationFormat>On-screen Show (4:3)</PresentationFormat>
  <Paragraphs>106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Prepare for Node.js+MySQL Demos</vt:lpstr>
      <vt:lpstr>Brief Introduction of SocketPro Asynchronous Communication Framework for WAN</vt:lpstr>
      <vt:lpstr>Two Basic Communication Patterns</vt:lpstr>
      <vt:lpstr>SocketPro Communication Architecture and Components</vt:lpstr>
      <vt:lpstr>Client Core Features</vt:lpstr>
      <vt:lpstr>Client Socket Pool</vt:lpstr>
      <vt:lpstr>Server Core Features</vt:lpstr>
      <vt:lpstr>SocketPro Scalabilities</vt:lpstr>
      <vt:lpstr>SocketPro Adapters for More Developers</vt:lpstr>
      <vt:lpstr>SocketPro Subscribe/Publish (Internet chat or online messaging) </vt:lpstr>
      <vt:lpstr>SocketPro Persistent Message Queue</vt:lpstr>
      <vt:lpstr>SocketPro Server Request Routing for Loading Balance with Fault Tolerance</vt:lpstr>
      <vt:lpstr>SocketPro Replication with ACID (Atomicity, Consistency, Isolation, Durability)</vt:lpstr>
      <vt:lpstr>SocketPro HTTP/WebSocket</vt:lpstr>
      <vt:lpstr>Global Web Systems by SocketPro</vt:lpstr>
      <vt:lpstr>Real-time Updateable Cache</vt:lpstr>
      <vt:lpstr>Global Web Systems by Common Approach</vt:lpstr>
      <vt:lpstr>PowerPoint Presentation</vt:lpstr>
      <vt:lpstr>Demo for Client Server Pattern</vt:lpstr>
      <vt:lpstr>Demo for Publish/Subscribe</vt:lpstr>
      <vt:lpstr>Demo for Persistent Message Queue</vt:lpstr>
      <vt:lpstr>Demo for SQL-streaming</vt:lpstr>
      <vt:lpstr>Demo For Master-Slave + Cache</vt:lpstr>
      <vt:lpstr>Demo For File Streaming</vt:lpstr>
      <vt:lpstr>Analysis of (nja.js + njadapter.node)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SocketPro Asynchronous Communication Framework</dc:title>
  <dc:creator>yye</dc:creator>
  <cp:lastModifiedBy>Charlie Ye</cp:lastModifiedBy>
  <cp:revision>43</cp:revision>
  <dcterms:created xsi:type="dcterms:W3CDTF">2017-10-07T13:28:14Z</dcterms:created>
  <dcterms:modified xsi:type="dcterms:W3CDTF">2018-10-25T15:53:30Z</dcterms:modified>
</cp:coreProperties>
</file>