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3" r:id="rId10"/>
    <p:sldId id="271" r:id="rId11"/>
    <p:sldId id="270" r:id="rId12"/>
    <p:sldId id="265" r:id="rId13"/>
    <p:sldId id="273" r:id="rId14"/>
    <p:sldId id="266" r:id="rId15"/>
    <p:sldId id="267" r:id="rId16"/>
    <p:sldId id="272" r:id="rId17"/>
    <p:sldId id="269" r:id="rId18"/>
    <p:sldId id="268" r:id="rId19"/>
    <p:sldId id="275" r:id="rId20"/>
    <p:sldId id="276" r:id="rId21"/>
    <p:sldId id="274" r:id="rId22"/>
    <p:sldId id="277" r:id="rId23"/>
    <p:sldId id="279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552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56ADA-002F-472C-9EA3-B74CE6ADAE9E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D2D8A-0BD0-466F-8B0B-199EABDF1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0725E-F383-4DF3-9A54-987712E05A1E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daparts.com/" TargetMode="External"/><Relationship Id="rId2" Type="http://schemas.openxmlformats.org/officeDocument/2006/relationships/hyperlink" Target="https://github.com/udaparts/socketpr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deproject.com/Articles/1207129/Brief-introduction-of-a-continuous-SQL-stream-se" TargetMode="External"/><Relationship Id="rId4" Type="http://schemas.openxmlformats.org/officeDocument/2006/relationships/hyperlink" Target="https://www.codeproject.com/Articles/1204807/Brief-introduction-of-a-continuous-SQL-stream-send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2152650"/>
          </a:xfrm>
        </p:spPr>
        <p:txBody>
          <a:bodyPr>
            <a:normAutofit/>
          </a:bodyPr>
          <a:lstStyle/>
          <a:p>
            <a:r>
              <a:rPr lang="en-US" b="1" dirty="0" smtClean="0"/>
              <a:t>Brief Introduction of </a:t>
            </a:r>
            <a:r>
              <a:rPr lang="en-US" b="1" dirty="0" err="1" smtClean="0"/>
              <a:t>SocketPro</a:t>
            </a:r>
            <a:r>
              <a:rPr lang="en-US" b="1" dirty="0" smtClean="0"/>
              <a:t> Asynchronous Communication Framework for WAN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70866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Continuous Request Sending and Returning for the Highest Network Efficiency and Throughput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600" y="5181600"/>
            <a:ext cx="2619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Yuancai</a:t>
            </a:r>
            <a:r>
              <a:rPr lang="en-US" sz="2400" dirty="0" smtClean="0"/>
              <a:t> (Charlie) Ye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Client/Server Pattern</a:t>
            </a:r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746760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SocketPro</a:t>
            </a:r>
            <a:r>
              <a:rPr lang="en-US" b="1" dirty="0" smtClean="0"/>
              <a:t> Subscribe/Publish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(Internet chat or online messaging) </a:t>
            </a:r>
            <a:endParaRPr lang="en-US" sz="27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05000"/>
            <a:ext cx="64674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1100" y="4819650"/>
            <a:ext cx="65913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SocketPro</a:t>
            </a:r>
            <a:r>
              <a:rPr lang="en-US" b="1" dirty="0" smtClean="0"/>
              <a:t> Persistent </a:t>
            </a:r>
            <a:r>
              <a:rPr lang="en-US" b="1" dirty="0"/>
              <a:t>M</a:t>
            </a:r>
            <a:r>
              <a:rPr lang="en-US" b="1" dirty="0" smtClean="0"/>
              <a:t>essage Queue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4953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715000" y="10668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Advantages of </a:t>
            </a:r>
            <a:r>
              <a:rPr lang="en-US" sz="2000" b="1" dirty="0" err="1" smtClean="0"/>
              <a:t>SocketPro</a:t>
            </a:r>
            <a:r>
              <a:rPr lang="en-US" sz="2000" b="1" dirty="0" smtClean="0"/>
              <a:t> over </a:t>
            </a:r>
            <a:r>
              <a:rPr lang="en-US" sz="2000" b="1" dirty="0" smtClean="0">
                <a:solidFill>
                  <a:srgbClr val="0070C0"/>
                </a:solidFill>
              </a:rPr>
              <a:t>Kafka</a:t>
            </a:r>
            <a:r>
              <a:rPr lang="en-US" sz="2000" b="1" dirty="0" smtClean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1752600"/>
            <a:ext cx="2971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Manual transaction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Queue sharable among multiple consumers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Real-time message availability event (low latency)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 configuration settings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Faster than Kafka in message writing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Select a portion of requests to be queued persistently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 message loss as messages can be backed up at provider side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Comparison between</a:t>
            </a:r>
            <a:br>
              <a:rPr lang="en-US" dirty="0" smtClean="0"/>
            </a:br>
            <a:r>
              <a:rPr lang="en-US" sz="3600" dirty="0" err="1" smtClean="0"/>
              <a:t>SocketPro</a:t>
            </a:r>
            <a:r>
              <a:rPr lang="en-US" sz="3600" dirty="0" smtClean="0"/>
              <a:t> Persistent Queue and Kafka</a:t>
            </a:r>
            <a:endParaRPr lang="en-US" sz="3600" dirty="0"/>
          </a:p>
        </p:txBody>
      </p:sp>
      <p:pic>
        <p:nvPicPr>
          <p:cNvPr id="4" name="Picture 3" descr="sq_cross_machine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524000"/>
            <a:ext cx="7239000" cy="46096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SocketPro</a:t>
            </a:r>
            <a:r>
              <a:rPr lang="en-US" sz="3600" b="1" dirty="0" smtClean="0"/>
              <a:t> Server Request Routing for Loading Balance with Fault Tolerance</a:t>
            </a:r>
            <a:endParaRPr lang="en-US" sz="36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752600"/>
            <a:ext cx="58594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SocketPro</a:t>
            </a:r>
            <a:r>
              <a:rPr lang="en-US" b="1" dirty="0" smtClean="0"/>
              <a:t> Replication with ACID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b="1" dirty="0"/>
              <a:t>Atomicity, Consistency, Isolation, </a:t>
            </a:r>
            <a:r>
              <a:rPr lang="en-US" sz="2000" b="1" dirty="0" smtClean="0"/>
              <a:t>Durability)</a:t>
            </a:r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324100"/>
            <a:ext cx="72390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/>
              <a:t>SocketPro</a:t>
            </a:r>
            <a:r>
              <a:rPr lang="en-US" dirty="0" smtClean="0"/>
              <a:t> HTTP/</a:t>
            </a:r>
            <a:r>
              <a:rPr lang="en-US" dirty="0" err="1" smtClean="0"/>
              <a:t>WebSocket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337" y="1143000"/>
            <a:ext cx="75533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Global Web Systems by </a:t>
            </a:r>
            <a:r>
              <a:rPr lang="en-US" b="1" dirty="0" err="1" smtClean="0"/>
              <a:t>SocketPro</a:t>
            </a:r>
            <a:endParaRPr 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8" y="1524000"/>
            <a:ext cx="7629525" cy="480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 smtClean="0"/>
              <a:t>Global Web Systems by Common Approach</a:t>
            </a:r>
            <a:endParaRPr lang="en-US" sz="3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7362825" cy="460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Generic Middle Tier and Client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(Real-time Cache and SQL/Request Streaming)</a:t>
            </a:r>
            <a:endParaRPr lang="en-US" sz="2700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3429000"/>
            <a:ext cx="3688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Developing</a:t>
            </a:r>
            <a:endParaRPr 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Two Basic Communication Patterns</a:t>
            </a:r>
            <a:endParaRPr lang="en-US" sz="3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447800"/>
            <a:ext cx="48768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609600" y="1173163"/>
            <a:ext cx="7924800" cy="3598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</a:rPr>
              <a:t>Simplification of design and architecture</a:t>
            </a: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</a:rPr>
              <a:t>Async</a:t>
            </a:r>
            <a:r>
              <a:rPr lang="en-US" sz="1600" dirty="0" smtClean="0">
                <a:solidFill>
                  <a:srgbClr val="000000"/>
                </a:solidFill>
              </a:rPr>
              <a:t>/await, </a:t>
            </a:r>
            <a:r>
              <a:rPr lang="en-US" sz="1600" dirty="0">
                <a:solidFill>
                  <a:srgbClr val="000000"/>
                </a:solidFill>
              </a:rPr>
              <a:t>integrated computation modes, freedom, flexibility and rich features)</a:t>
            </a: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</a:rPr>
              <a:t>Great for tough tasks</a:t>
            </a: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(Great UI response, cache, lots of items, unstable/slow WAN, threading, and stability)</a:t>
            </a: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</a:rPr>
              <a:t>Great integration</a:t>
            </a: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</a:rPr>
              <a:t>Unified but simple interfaces for different dev languages and Oss</a:t>
            </a: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</a:rPr>
              <a:t>Excellent with performance and scalability</a:t>
            </a: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</a:rPr>
              <a:t>+        Great interoperation among different environments</a:t>
            </a:r>
          </a:p>
        </p:txBody>
      </p:sp>
      <p:sp>
        <p:nvSpPr>
          <p:cNvPr id="26627" name="Line 2"/>
          <p:cNvSpPr>
            <a:spLocks noChangeShapeType="1"/>
          </p:cNvSpPr>
          <p:nvPr/>
        </p:nvSpPr>
        <p:spPr bwMode="auto">
          <a:xfrm>
            <a:off x="685800" y="5029200"/>
            <a:ext cx="77724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295400" y="5181600"/>
            <a:ext cx="720725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>
                <a:solidFill>
                  <a:srgbClr val="000000"/>
                </a:solidFill>
              </a:rPr>
              <a:t>Simple but fast development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676400"/>
          </a:xfrm>
        </p:spPr>
        <p:txBody>
          <a:bodyPr>
            <a:normAutofit/>
          </a:bodyPr>
          <a:lstStyle/>
          <a:p>
            <a:r>
              <a:rPr lang="en-US" b="1" dirty="0" smtClean="0"/>
              <a:t>Companies for </a:t>
            </a:r>
            <a:r>
              <a:rPr lang="en-US" b="1" dirty="0" err="1" smtClean="0"/>
              <a:t>SocketPro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3100" b="1" dirty="0" smtClean="0">
                <a:solidFill>
                  <a:srgbClr val="00B050"/>
                </a:solidFill>
              </a:rPr>
              <a:t>WAN Businesses</a:t>
            </a:r>
            <a:endParaRPr lang="en-US" sz="3100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2256472"/>
            <a:ext cx="693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Hybrid cloud (WAN)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Globalization (WAN)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Centralized data center for better security and management (WAN)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Applications require decent stability, performance and scalability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Faster development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4800600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SocketPro</a:t>
            </a:r>
            <a:r>
              <a:rPr lang="en-US" dirty="0" smtClean="0"/>
              <a:t> is running great on WAN and high latency due to its streaming feature.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Less integration cost with </a:t>
            </a:r>
            <a:r>
              <a:rPr lang="en-US" dirty="0" err="1" smtClean="0"/>
              <a:t>SocketPro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There is fewer competitors for WAN businesses to </a:t>
            </a:r>
            <a:r>
              <a:rPr lang="en-US" dirty="0" err="1" smtClean="0"/>
              <a:t>SocketPro</a:t>
            </a:r>
            <a:r>
              <a:rPr lang="en-US" dirty="0" smtClean="0"/>
              <a:t> yet.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03213"/>
            <a:ext cx="8229600" cy="1144587"/>
          </a:xfrm>
        </p:spPr>
        <p:txBody>
          <a:bodyPr>
            <a:no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b="1" dirty="0" smtClean="0"/>
              <a:t>Major Challenges</a:t>
            </a:r>
            <a:br>
              <a:rPr lang="en-US" sz="3600" b="1" dirty="0" smtClean="0"/>
            </a:br>
            <a:r>
              <a:rPr lang="en-US" sz="3600" b="1" dirty="0" smtClean="0"/>
              <a:t>Funding/Human Resources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543800" cy="3352800"/>
          </a:xfrm>
        </p:spPr>
        <p:txBody>
          <a:bodyPr>
            <a:noAutofit/>
          </a:bodyPr>
          <a:lstStyle/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 smtClean="0"/>
          </a:p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Business developments and marketing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Better documentations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More QA tests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Not available for </a:t>
            </a:r>
            <a:r>
              <a:rPr lang="en-US" sz="2400" dirty="0" err="1" smtClean="0"/>
              <a:t>IPhone</a:t>
            </a:r>
            <a:r>
              <a:rPr lang="en-US" sz="2400" dirty="0" smtClean="0"/>
              <a:t>, Android and </a:t>
            </a:r>
            <a:r>
              <a:rPr lang="en-US" sz="2400" dirty="0" err="1" smtClean="0"/>
              <a:t>MacOS</a:t>
            </a:r>
            <a:endParaRPr lang="en-US" sz="2400" dirty="0" smtClean="0"/>
          </a:p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Many adapters (PHP and Node.js) not completed yet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Create services for customers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45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Generic client and middle tier with real-time cache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45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Remote file service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Web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https://github.com/udaparts/socketpro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http://www.udaparts.com/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https://www.codeproject.com/Articles/1204807/Brief-introduction-of-a-continuous-SQL-stream-send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https://www.codeproject.com/Articles/1207129/Brief-introduction-of-a-continuous-SQL-stream-se</a:t>
            </a: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667000"/>
            <a:ext cx="6172200" cy="1143000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Questions ?</a:t>
            </a:r>
            <a:endParaRPr lang="en-US" sz="8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Advantages and Disadvantages</a:t>
            </a:r>
            <a:endParaRPr lang="en-US" b="1" dirty="0"/>
          </a:p>
        </p:txBody>
      </p:sp>
      <p:graphicFrame>
        <p:nvGraphicFramePr>
          <p:cNvPr id="4" name="Group 1"/>
          <p:cNvGraphicFramePr>
            <a:graphicFrameLocks noGrp="1"/>
          </p:cNvGraphicFramePr>
          <p:nvPr/>
        </p:nvGraphicFramePr>
        <p:xfrm>
          <a:off x="457200" y="1295400"/>
          <a:ext cx="8231188" cy="5060940"/>
        </p:xfrm>
        <a:graphic>
          <a:graphicData uri="http://schemas.openxmlformats.org/drawingml/2006/table">
            <a:tbl>
              <a:tblPr/>
              <a:tblGrid>
                <a:gridCol w="4116388"/>
                <a:gridCol w="4114800"/>
              </a:tblGrid>
              <a:tr h="69799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SCF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(Synchronous Communication Frameworks)</a:t>
                      </a:r>
                    </a:p>
                  </a:txBody>
                  <a:tcPr marL="90000" marR="90000" marT="71495" marB="468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ACF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(Asynchronous Communication Frameworks)</a:t>
                      </a:r>
                    </a:p>
                  </a:txBody>
                  <a:tcPr marL="90000" marR="90000" marT="71495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2209">
                <a:tc>
                  <a:txBody>
                    <a:bodyPr/>
                    <a:lstStyle/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Good for typical applications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Easy to get started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Many free SCFs available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Good for Local Area Networks (LAN)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Simple in coding logic and better code readability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Easy in debugging</a:t>
                      </a:r>
                    </a:p>
                  </a:txBody>
                  <a:tcPr marL="90000" marR="90000" marT="59147" marB="468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Great for high-quality applications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Great for challenging tasks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Multiple communication models integrated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Great for both LAN and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WAN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Great performance, UI response and scalability because of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streaming &amp; batching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Great for both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fat and thin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clients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Less threading-related problems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Better user-code consistence</a:t>
                      </a:r>
                    </a:p>
                  </a:txBody>
                  <a:tcPr marL="90000" marR="90000" marT="59147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1013">
                <a:tc>
                  <a:txBody>
                    <a:bodyPr/>
                    <a:lstStyle/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Bad for high-quality applications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Bad for challenging tasks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One communication model only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Bad for Wide Area Networks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(WAN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) 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Bad performance, latency and UI response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 dev/design freedom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Many threading-related problems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Bad scalability</a:t>
                      </a:r>
                    </a:p>
                  </a:txBody>
                  <a:tcPr marL="90000" marR="90000" marT="59147" marB="468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Fewer high quality ACFs available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Slightly more complex in coding logic and readability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Slightly more difficult in debugging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Difficult to create an ACF</a:t>
                      </a:r>
                    </a:p>
                  </a:txBody>
                  <a:tcPr marL="90000" marR="90000" marT="59147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5462"/>
            <a:ext cx="8229600" cy="131286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 err="1" smtClean="0"/>
              <a:t>SocketPro</a:t>
            </a:r>
            <a:r>
              <a:rPr lang="en-US" sz="4000" b="1" dirty="0" smtClean="0"/>
              <a:t> Communication Architecture and Components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1524000" y="2135187"/>
            <a:ext cx="588963" cy="1217613"/>
          </a:xfrm>
          <a:prstGeom prst="roundRect">
            <a:avLst>
              <a:gd name="adj" fmla="val 16667"/>
            </a:avLst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800" b="1" dirty="0">
                <a:solidFill>
                  <a:srgbClr val="000000"/>
                </a:solidFill>
              </a:rPr>
              <a:t>Client Core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500" b="1" dirty="0">
              <a:solidFill>
                <a:srgbClr val="000000"/>
              </a:solidFill>
            </a:endParaRP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600" dirty="0">
                <a:solidFill>
                  <a:srgbClr val="000000"/>
                </a:solidFill>
              </a:rPr>
              <a:t>cross-platform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600" dirty="0">
                <a:solidFill>
                  <a:srgbClr val="000000"/>
                </a:solidFill>
              </a:rPr>
              <a:t>native code</a:t>
            </a: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685800" y="3963987"/>
            <a:ext cx="588963" cy="12176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800" b="1">
                <a:solidFill>
                  <a:srgbClr val="000000"/>
                </a:solidFill>
              </a:rPr>
              <a:t>C++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800" b="1">
                <a:solidFill>
                  <a:srgbClr val="000000"/>
                </a:solidFill>
              </a:rPr>
              <a:t>Adapter</a:t>
            </a: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1374775" y="3963987"/>
            <a:ext cx="588963" cy="12176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800" b="1">
                <a:solidFill>
                  <a:srgbClr val="000000"/>
                </a:solidFill>
              </a:rPr>
              <a:t>.Net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800" b="1">
                <a:solidFill>
                  <a:srgbClr val="000000"/>
                </a:solidFill>
              </a:rPr>
              <a:t>Adapter</a:t>
            </a:r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3449638" y="3963987"/>
            <a:ext cx="588962" cy="12176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800" b="1">
                <a:solidFill>
                  <a:srgbClr val="000000"/>
                </a:solidFill>
              </a:rPr>
              <a:t>JavaScript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800" b="1">
                <a:solidFill>
                  <a:srgbClr val="000000"/>
                </a:solidFill>
              </a:rPr>
              <a:t>Adapter</a:t>
            </a:r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2754313" y="3963987"/>
            <a:ext cx="588962" cy="12176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800" b="1">
                <a:solidFill>
                  <a:srgbClr val="000000"/>
                </a:solidFill>
              </a:rPr>
              <a:t>Python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800" b="1">
                <a:solidFill>
                  <a:srgbClr val="000000"/>
                </a:solidFill>
              </a:rPr>
              <a:t>Adapter</a:t>
            </a:r>
          </a:p>
        </p:txBody>
      </p:sp>
      <p:sp>
        <p:nvSpPr>
          <p:cNvPr id="10" name="AutoShape 15"/>
          <p:cNvSpPr>
            <a:spLocks noChangeArrowheads="1"/>
          </p:cNvSpPr>
          <p:nvPr/>
        </p:nvSpPr>
        <p:spPr bwMode="auto">
          <a:xfrm>
            <a:off x="2078038" y="3963987"/>
            <a:ext cx="588962" cy="12176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800" b="1">
                <a:solidFill>
                  <a:srgbClr val="000000"/>
                </a:solidFill>
              </a:rPr>
              <a:t>Java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800" b="1">
                <a:solidFill>
                  <a:srgbClr val="000000"/>
                </a:solidFill>
              </a:rPr>
              <a:t>Adapter</a:t>
            </a: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4133850" y="3963987"/>
            <a:ext cx="588963" cy="12176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800" b="1">
                <a:solidFill>
                  <a:srgbClr val="000000"/>
                </a:solidFill>
              </a:rPr>
              <a:t>PHP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800" b="1">
                <a:solidFill>
                  <a:srgbClr val="000000"/>
                </a:solidFill>
              </a:rPr>
              <a:t>Adapter</a:t>
            </a:r>
            <a:r>
              <a:rPr lang="en-US" sz="5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AutoShape 22"/>
          <p:cNvSpPr>
            <a:spLocks noChangeArrowheads="1"/>
          </p:cNvSpPr>
          <p:nvPr/>
        </p:nvSpPr>
        <p:spPr bwMode="auto">
          <a:xfrm>
            <a:off x="6953250" y="2135187"/>
            <a:ext cx="742950" cy="1217613"/>
          </a:xfrm>
          <a:prstGeom prst="roundRect">
            <a:avLst>
              <a:gd name="adj" fmla="val 16667"/>
            </a:avLst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>
                <a:solidFill>
                  <a:srgbClr val="000000"/>
                </a:solidFill>
              </a:rPr>
              <a:t>Server Core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600">
              <a:solidFill>
                <a:srgbClr val="000000"/>
              </a:solidFill>
            </a:endParaRP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700">
                <a:solidFill>
                  <a:srgbClr val="000000"/>
                </a:solidFill>
              </a:rPr>
              <a:t>cross-platform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700">
                <a:solidFill>
                  <a:srgbClr val="000000"/>
                </a:solidFill>
              </a:rPr>
              <a:t>native code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5943600" y="3963987"/>
            <a:ext cx="590550" cy="12176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800" b="1">
                <a:solidFill>
                  <a:srgbClr val="000000"/>
                </a:solidFill>
              </a:rPr>
              <a:t>C++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800" b="1">
                <a:solidFill>
                  <a:srgbClr val="000000"/>
                </a:solidFill>
              </a:rPr>
              <a:t>Adapter</a:t>
            </a:r>
          </a:p>
        </p:txBody>
      </p:sp>
      <p:sp>
        <p:nvSpPr>
          <p:cNvPr id="14" name="AutoShape 24"/>
          <p:cNvSpPr>
            <a:spLocks noChangeArrowheads="1"/>
          </p:cNvSpPr>
          <p:nvPr/>
        </p:nvSpPr>
        <p:spPr bwMode="auto">
          <a:xfrm>
            <a:off x="6616700" y="3963987"/>
            <a:ext cx="546100" cy="12176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800" b="1">
                <a:solidFill>
                  <a:srgbClr val="000000"/>
                </a:solidFill>
              </a:rPr>
              <a:t>.Net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800" b="1">
                <a:solidFill>
                  <a:srgbClr val="000000"/>
                </a:solidFill>
              </a:rPr>
              <a:t>Adapter</a:t>
            </a: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7272338" y="3963987"/>
            <a:ext cx="576262" cy="12176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800" b="1">
                <a:solidFill>
                  <a:srgbClr val="000000"/>
                </a:solidFill>
              </a:rPr>
              <a:t>Python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800" b="1">
                <a:solidFill>
                  <a:srgbClr val="000000"/>
                </a:solidFill>
              </a:rPr>
              <a:t>Adapter</a:t>
            </a:r>
          </a:p>
        </p:txBody>
      </p:sp>
      <p:sp>
        <p:nvSpPr>
          <p:cNvPr id="16" name="AutoShape 26"/>
          <p:cNvSpPr>
            <a:spLocks noChangeArrowheads="1"/>
          </p:cNvSpPr>
          <p:nvPr/>
        </p:nvSpPr>
        <p:spPr bwMode="auto">
          <a:xfrm>
            <a:off x="7924800" y="3963987"/>
            <a:ext cx="608013" cy="12176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800" b="1">
                <a:solidFill>
                  <a:srgbClr val="000000"/>
                </a:solidFill>
              </a:rPr>
              <a:t>Java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800" b="1">
                <a:solidFill>
                  <a:srgbClr val="000000"/>
                </a:solidFill>
              </a:rPr>
              <a:t>Adapter</a:t>
            </a:r>
          </a:p>
        </p:txBody>
      </p:sp>
      <p:sp>
        <p:nvSpPr>
          <p:cNvPr id="17" name="AutoShape 27"/>
          <p:cNvSpPr>
            <a:spLocks noChangeArrowheads="1"/>
          </p:cNvSpPr>
          <p:nvPr/>
        </p:nvSpPr>
        <p:spPr bwMode="auto">
          <a:xfrm>
            <a:off x="2209800" y="2363787"/>
            <a:ext cx="4648200" cy="533400"/>
          </a:xfrm>
          <a:prstGeom prst="leftRightArrow">
            <a:avLst>
              <a:gd name="adj1" fmla="val 50000"/>
              <a:gd name="adj2" fmla="val 149757"/>
            </a:avLst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700" b="1">
                <a:solidFill>
                  <a:srgbClr val="FF0066"/>
                </a:solidFill>
              </a:rPr>
              <a:t>Request batching and streaming, asynchrony, secure, parallel communication on TCP/IP</a:t>
            </a:r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685800" y="5411787"/>
            <a:ext cx="4724400" cy="684213"/>
          </a:xfrm>
          <a:prstGeom prst="rect">
            <a:avLst/>
          </a:prstGeom>
          <a:solidFill>
            <a:srgbClr val="FFFF99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00"/>
                </a:solidFill>
              </a:rPr>
              <a:t>User Client Code</a:t>
            </a:r>
          </a:p>
        </p:txBody>
      </p:sp>
      <p:sp>
        <p:nvSpPr>
          <p:cNvPr id="19" name="Rectangle 29"/>
          <p:cNvSpPr>
            <a:spLocks noChangeArrowheads="1"/>
          </p:cNvSpPr>
          <p:nvPr/>
        </p:nvSpPr>
        <p:spPr bwMode="auto">
          <a:xfrm>
            <a:off x="5943600" y="5411787"/>
            <a:ext cx="2589213" cy="684213"/>
          </a:xfrm>
          <a:prstGeom prst="rect">
            <a:avLst/>
          </a:prstGeom>
          <a:solidFill>
            <a:srgbClr val="FFFF99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00"/>
                </a:solidFill>
              </a:rPr>
              <a:t>User Server Code</a:t>
            </a:r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4821238" y="3963987"/>
            <a:ext cx="588962" cy="12176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800" b="1">
                <a:solidFill>
                  <a:srgbClr val="000000"/>
                </a:solidFill>
              </a:rPr>
              <a:t>Node.js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800" b="1">
                <a:solidFill>
                  <a:srgbClr val="000000"/>
                </a:solidFill>
              </a:rPr>
              <a:t>Adapter</a:t>
            </a:r>
            <a:r>
              <a:rPr lang="en-US" sz="50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 smtClean="0"/>
              <a:t>Client Core Features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913" y="1219200"/>
            <a:ext cx="59721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 smtClean="0"/>
              <a:t>Client Socket Pool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447800"/>
            <a:ext cx="4972050" cy="396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143000" y="5638800"/>
            <a:ext cx="7086600" cy="5254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1" dirty="0" smtClean="0">
                <a:solidFill>
                  <a:srgbClr val="000000"/>
                </a:solidFill>
              </a:rPr>
              <a:t>A socket pool has three worker threads and each of these threads hosts two </a:t>
            </a:r>
            <a:r>
              <a:rPr lang="en-US" sz="1400" b="1" dirty="0" smtClean="0">
                <a:solidFill>
                  <a:srgbClr val="7030A0"/>
                </a:solidFill>
              </a:rPr>
              <a:t>non-blocking</a:t>
            </a:r>
            <a:r>
              <a:rPr lang="en-US" sz="1400" b="1" dirty="0" smtClean="0">
                <a:solidFill>
                  <a:srgbClr val="000000"/>
                </a:solidFill>
              </a:rPr>
              <a:t> sockets with </a:t>
            </a:r>
            <a:r>
              <a:rPr lang="en-US" sz="1400" b="1" dirty="0" smtClean="0">
                <a:solidFill>
                  <a:srgbClr val="7030A0"/>
                </a:solidFill>
              </a:rPr>
              <a:t>fault tolerance </a:t>
            </a:r>
            <a:r>
              <a:rPr lang="en-US" sz="1400" b="1" dirty="0" smtClean="0"/>
              <a:t>for the best </a:t>
            </a:r>
            <a:r>
              <a:rPr lang="en-US" sz="1400" b="1" dirty="0" smtClean="0">
                <a:solidFill>
                  <a:srgbClr val="7030A0"/>
                </a:solidFill>
              </a:rPr>
              <a:t>parallelism</a:t>
            </a:r>
            <a:endParaRPr lang="en-US" sz="1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 smtClean="0"/>
              <a:t>Server Core Features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5913" y="1143000"/>
            <a:ext cx="597217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07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71475"/>
            <a:ext cx="8229600" cy="10001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 err="1" smtClean="0"/>
              <a:t>SocketPro</a:t>
            </a:r>
            <a:r>
              <a:rPr lang="en-US" sz="4000" b="1" dirty="0" smtClean="0"/>
              <a:t> Scalabilities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71475"/>
            <a:ext cx="8229600" cy="131286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 err="1" smtClean="0"/>
              <a:t>SocketPro</a:t>
            </a:r>
            <a:r>
              <a:rPr lang="en-US" sz="4000" b="1" dirty="0" smtClean="0"/>
              <a:t> Adapters for More Developers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0" y="1905000"/>
            <a:ext cx="7086600" cy="3657600"/>
          </a:xfrm>
        </p:spPr>
        <p:txBody>
          <a:bodyPr>
            <a:normAutofit/>
          </a:bodyPr>
          <a:lstStyle/>
          <a:p>
            <a:pPr marL="341313" indent="-341313" eaLnBrk="1" hangingPunct="1">
              <a:spcBef>
                <a:spcPts val="600"/>
              </a:spcBef>
              <a:buClr>
                <a:srgbClr val="000099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rgbClr val="000099"/>
                </a:solidFill>
              </a:rPr>
              <a:t>C++ adapters – a few header and </a:t>
            </a:r>
            <a:r>
              <a:rPr lang="en-US" sz="2800" dirty="0" err="1" smtClean="0">
                <a:solidFill>
                  <a:srgbClr val="000099"/>
                </a:solidFill>
              </a:rPr>
              <a:t>cpp</a:t>
            </a:r>
            <a:r>
              <a:rPr lang="en-US" sz="2800" dirty="0" smtClean="0">
                <a:solidFill>
                  <a:srgbClr val="000099"/>
                </a:solidFill>
              </a:rPr>
              <a:t> files</a:t>
            </a:r>
          </a:p>
          <a:p>
            <a:pPr marL="341313" indent="-341313" eaLnBrk="1" hangingPunct="1">
              <a:spcBef>
                <a:spcPts val="600"/>
              </a:spcBef>
              <a:buClr>
                <a:srgbClr val="000099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rgbClr val="000099"/>
                </a:solidFill>
              </a:rPr>
              <a:t>One .NET adapter</a:t>
            </a:r>
          </a:p>
          <a:p>
            <a:pPr marL="341313" indent="-341313" eaLnBrk="1" hangingPunct="1">
              <a:spcBef>
                <a:spcPts val="600"/>
              </a:spcBef>
              <a:buClr>
                <a:srgbClr val="000099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rgbClr val="000099"/>
                </a:solidFill>
              </a:rPr>
              <a:t>Java adapter</a:t>
            </a:r>
          </a:p>
          <a:p>
            <a:pPr marL="341313" indent="-341313" eaLnBrk="1" hangingPunct="1">
              <a:spcBef>
                <a:spcPts val="600"/>
              </a:spcBef>
              <a:buClr>
                <a:srgbClr val="000099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rgbClr val="000099"/>
                </a:solidFill>
              </a:rPr>
              <a:t>Python adapter</a:t>
            </a:r>
          </a:p>
          <a:p>
            <a:pPr marL="341313" indent="-341313" eaLnBrk="1" hangingPunct="1">
              <a:spcBef>
                <a:spcPts val="600"/>
              </a:spcBef>
              <a:buClr>
                <a:srgbClr val="000099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rgbClr val="000099"/>
                </a:solidFill>
              </a:rPr>
              <a:t>One JavaScript adapter for browsers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marL="341313" indent="-341313" eaLnBrk="1" hangingPunct="1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/>
              <a:t>PHP adapter in the near future</a:t>
            </a:r>
          </a:p>
          <a:p>
            <a:pPr marL="341313" indent="-341313" eaLnBrk="1" hangingPunct="1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/>
              <a:t>Node.js adapter in the near future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602</Words>
  <Application>Microsoft Office PowerPoint</Application>
  <PresentationFormat>On-screen Show (4:3)</PresentationFormat>
  <Paragraphs>140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Brief Introduction of SocketPro Asynchronous Communication Framework for WAN</vt:lpstr>
      <vt:lpstr>Two Basic Communication Patterns</vt:lpstr>
      <vt:lpstr>Advantages and Disadvantages</vt:lpstr>
      <vt:lpstr>SocketPro Communication Architecture and Components</vt:lpstr>
      <vt:lpstr>Client Core Features</vt:lpstr>
      <vt:lpstr>Client Socket Pool</vt:lpstr>
      <vt:lpstr>Server Core Features</vt:lpstr>
      <vt:lpstr>SocketPro Scalabilities</vt:lpstr>
      <vt:lpstr>SocketPro Adapters for More Developers</vt:lpstr>
      <vt:lpstr>Client/Server Pattern</vt:lpstr>
      <vt:lpstr>SocketPro Subscribe/Publish (Internet chat or online messaging) </vt:lpstr>
      <vt:lpstr>SocketPro Persistent Message Queue</vt:lpstr>
      <vt:lpstr>Performance Comparison between SocketPro Persistent Queue and Kafka</vt:lpstr>
      <vt:lpstr>SocketPro Server Request Routing for Loading Balance with Fault Tolerance</vt:lpstr>
      <vt:lpstr>SocketPro Replication with ACID (Atomicity, Consistency, Isolation, Durability)</vt:lpstr>
      <vt:lpstr>SocketPro HTTP/WebSocket</vt:lpstr>
      <vt:lpstr>Global Web Systems by SocketPro</vt:lpstr>
      <vt:lpstr>Global Web Systems by Common Approach</vt:lpstr>
      <vt:lpstr>Generic Middle Tier and Client Components (Real-time Cache and SQL/Request Streaming)</vt:lpstr>
      <vt:lpstr>Slide 20</vt:lpstr>
      <vt:lpstr>Companies for SocketPro  WAN Businesses</vt:lpstr>
      <vt:lpstr>Major Challenges Funding/Human Resources</vt:lpstr>
      <vt:lpstr>Major Web Sites</vt:lpstr>
      <vt:lpstr>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Introduction of SocketPro Asynchronous Communication Framework</dc:title>
  <dc:creator>yye</dc:creator>
  <cp:lastModifiedBy>Yuancai Ye</cp:lastModifiedBy>
  <cp:revision>32</cp:revision>
  <dcterms:created xsi:type="dcterms:W3CDTF">2017-10-07T13:28:14Z</dcterms:created>
  <dcterms:modified xsi:type="dcterms:W3CDTF">2017-10-14T14:04:50Z</dcterms:modified>
</cp:coreProperties>
</file>