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57" r:id="rId4"/>
    <p:sldId id="259" r:id="rId5"/>
    <p:sldId id="261" r:id="rId6"/>
    <p:sldId id="262" r:id="rId7"/>
    <p:sldId id="260" r:id="rId8"/>
    <p:sldId id="264" r:id="rId9"/>
    <p:sldId id="263" r:id="rId10"/>
    <p:sldId id="270" r:id="rId11"/>
    <p:sldId id="265" r:id="rId12"/>
    <p:sldId id="266" r:id="rId13"/>
    <p:sldId id="267" r:id="rId14"/>
    <p:sldId id="272" r:id="rId15"/>
    <p:sldId id="269" r:id="rId16"/>
    <p:sldId id="281" r:id="rId17"/>
    <p:sldId id="268" r:id="rId18"/>
    <p:sldId id="276" r:id="rId19"/>
    <p:sldId id="282" r:id="rId20"/>
    <p:sldId id="288" r:id="rId21"/>
    <p:sldId id="284" r:id="rId22"/>
    <p:sldId id="285" r:id="rId23"/>
    <p:sldId id="290" r:id="rId24"/>
    <p:sldId id="291" r:id="rId25"/>
    <p:sldId id="286" r:id="rId26"/>
    <p:sldId id="287" r:id="rId27"/>
    <p:sldId id="292" r:id="rId28"/>
    <p:sldId id="283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6ADA-002F-472C-9EA3-B74CE6ADAE9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2D8A-0BD0-466F-8B0B-199EABDF1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725E-F383-4DF3-9A54-987712E05A1E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/>
              <a:t>Brief Introduction of </a:t>
            </a:r>
            <a:r>
              <a:rPr lang="en-US" b="1" dirty="0" err="1"/>
              <a:t>SocketPro</a:t>
            </a:r>
            <a:r>
              <a:rPr lang="en-US" b="1" dirty="0"/>
              <a:t> Asynchronous Communication Framework for 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/>
              <a:t>Request Streaming Sending and Processing for the Best Network Efficiency and Throughput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Yuancai</a:t>
            </a:r>
            <a:r>
              <a:rPr lang="en-US" sz="2400" dirty="0"/>
              <a:t> (Charlie) 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Subscribe/Publish</a:t>
            </a:r>
            <a:br>
              <a:rPr lang="en-US" dirty="0"/>
            </a:br>
            <a:r>
              <a:rPr lang="en-US" sz="2700" dirty="0"/>
              <a:t>(Internet chat or online messaging)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46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819650"/>
            <a:ext cx="659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Persistent Message Queue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106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 of </a:t>
            </a:r>
            <a:r>
              <a:rPr lang="en-US" sz="2000" b="1" dirty="0" err="1"/>
              <a:t>SocketPro</a:t>
            </a:r>
            <a:r>
              <a:rPr lang="en-US" sz="2000" b="1" dirty="0"/>
              <a:t> over </a:t>
            </a:r>
            <a:r>
              <a:rPr lang="en-US" sz="2000" b="1" dirty="0">
                <a:solidFill>
                  <a:srgbClr val="0070C0"/>
                </a:solidFill>
              </a:rPr>
              <a:t>Kafka</a:t>
            </a:r>
            <a:r>
              <a:rPr lang="en-US" sz="20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7526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Manual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Queue sharable among multiple 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message availability event (low latency)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configuration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than Kafka in message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portion of requests to be queued persistently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message loss as messages can be backed up at provider side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SocketPro</a:t>
            </a:r>
            <a:r>
              <a:rPr lang="en-US" sz="3600" b="1" dirty="0"/>
              <a:t> Server Request Routing for Loading Balance with Fault Tolerance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8594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Replication with ACID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b="1" dirty="0"/>
              <a:t>Atomicity, Consistency, Isolation, Durability)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4100"/>
            <a:ext cx="7239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SocketPro</a:t>
            </a:r>
            <a:r>
              <a:rPr lang="en-US" dirty="0"/>
              <a:t> HTTP/</a:t>
            </a:r>
            <a:r>
              <a:rPr lang="en-US" dirty="0" err="1"/>
              <a:t>WebSocket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Web Systems by </a:t>
            </a:r>
            <a:r>
              <a:rPr lang="en-US" b="1" dirty="0" err="1"/>
              <a:t>SocketPro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524000"/>
            <a:ext cx="762952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E7D-B97A-4733-830E-E5715E3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Real-time Updateable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632A-C23D-4F4E-BCAB-8E6674E8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1417639"/>
            <a:ext cx="8154538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Global Web Systems by Common Approach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62825" cy="46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09600" y="1173163"/>
            <a:ext cx="7924800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Simplification of design and architecture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/await, integrated computation modes, freedom, flexibility and rich features)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for tough tasks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(Great UI response, cache, lots of items, unstable/slow WAN, threading, and stability)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integration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Unified but simple interfaces for different dev languages and Oss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Excellent with performance and scalability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        Great interoperation among different environments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685800" y="5029200"/>
            <a:ext cx="777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5181600"/>
            <a:ext cx="720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0000"/>
                </a:solidFill>
              </a:rPr>
              <a:t>Simple but fast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C9F-1E6F-4091-8706-33A8780D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/>
              <a:t>Demo for Client Server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2F949-0C90-4575-A569-8C31856D53AB}"/>
              </a:ext>
            </a:extLst>
          </p:cNvPr>
          <p:cNvSpPr txBox="1"/>
          <p:nvPr/>
        </p:nvSpPr>
        <p:spPr>
          <a:xfrm>
            <a:off x="3276601" y="1219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Hello_world.js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B89A8-77A4-462D-ACB6-BF50179EB2AF}"/>
              </a:ext>
            </a:extLst>
          </p:cNvPr>
          <p:cNvSpPr txBox="1"/>
          <p:nvPr/>
        </p:nvSpPr>
        <p:spPr>
          <a:xfrm>
            <a:off x="990600" y="2743200"/>
            <a:ext cx="7495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start one or more socket pools at client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an </a:t>
            </a:r>
            <a:r>
              <a:rPr lang="en-US" dirty="0" err="1"/>
              <a:t>async</a:t>
            </a:r>
            <a:r>
              <a:rPr lang="en-US" dirty="0"/>
              <a:t> handler for request streaming and returning result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data serialization and result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Streaming six requests and their results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structure serialization and de-serialization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and await well supported with </a:t>
            </a:r>
            <a:r>
              <a:rPr lang="en-US" dirty="0" err="1"/>
              <a:t>SocketPro</a:t>
            </a:r>
            <a:r>
              <a:rPr lang="en-US" dirty="0"/>
              <a:t> node.js</a:t>
            </a:r>
          </a:p>
        </p:txBody>
      </p:sp>
    </p:spTree>
    <p:extLst>
      <p:ext uri="{BB962C8B-B14F-4D97-AF65-F5344CB8AC3E}">
        <p14:creationId xmlns:p14="http://schemas.microsoft.com/office/powerpoint/2010/main" val="18630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2B37-453E-47CC-99D5-B00BC5BF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0C64-D722-476C-B432-4C0B57A0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Request Streaming Communication Pattern</a:t>
            </a:r>
          </a:p>
          <a:p>
            <a:r>
              <a:rPr lang="en-US" dirty="0" err="1"/>
              <a:t>SocketPro</a:t>
            </a:r>
            <a:r>
              <a:rPr lang="en-US" dirty="0"/>
              <a:t> Architecture and Components</a:t>
            </a:r>
          </a:p>
          <a:p>
            <a:r>
              <a:rPr lang="en-US" dirty="0" err="1"/>
              <a:t>SocketPro</a:t>
            </a:r>
            <a:r>
              <a:rPr lang="en-US" dirty="0"/>
              <a:t> Key Features</a:t>
            </a:r>
          </a:p>
          <a:p>
            <a:r>
              <a:rPr lang="en-US" dirty="0"/>
              <a:t>Node.js Demos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Publish/subscribe</a:t>
            </a:r>
          </a:p>
          <a:p>
            <a:pPr lvl="1"/>
            <a:r>
              <a:rPr lang="en-US" dirty="0"/>
              <a:t>Persistent message queue</a:t>
            </a:r>
          </a:p>
          <a:p>
            <a:pPr lvl="1"/>
            <a:r>
              <a:rPr lang="en-US" dirty="0"/>
              <a:t>SQL-streaming</a:t>
            </a:r>
          </a:p>
          <a:p>
            <a:pPr lvl="1"/>
            <a:r>
              <a:rPr lang="en-US" dirty="0"/>
              <a:t>Master-slave with real-time updateable cache</a:t>
            </a:r>
          </a:p>
          <a:p>
            <a:pPr lvl="1"/>
            <a:r>
              <a:rPr lang="en-US" dirty="0"/>
              <a:t>File streaming</a:t>
            </a:r>
          </a:p>
          <a:p>
            <a:r>
              <a:rPr lang="en-US" dirty="0"/>
              <a:t>Analysis on nja.js + </a:t>
            </a:r>
            <a:r>
              <a:rPr lang="en-US" dirty="0" err="1"/>
              <a:t>njadapter.node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407-E9CF-4C61-B5DC-37996D4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for Publish/Subscribe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51ED-90A4-4A1B-886C-61E4F58F5226}"/>
              </a:ext>
            </a:extLst>
          </p:cNvPr>
          <p:cNvSpPr txBox="1"/>
          <p:nvPr/>
        </p:nvSpPr>
        <p:spPr>
          <a:xfrm>
            <a:off x="3276601" y="1219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Hello_world.js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4294D-FE5D-499F-A231-57FC4E5ED48F}"/>
              </a:ext>
            </a:extLst>
          </p:cNvPr>
          <p:cNvSpPr txBox="1"/>
          <p:nvPr/>
        </p:nvSpPr>
        <p:spPr>
          <a:xfrm>
            <a:off x="1385454" y="1981200"/>
            <a:ext cx="6373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messenger (</a:t>
            </a:r>
            <a:r>
              <a:rPr lang="da-DK" dirty="0"/>
              <a:t>var messenger = hw.Socket.Push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SendUserMessage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one message to one or more groups of listeners or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Catch messages from different message senders or 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subscribe happens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2D87E-FBF2-4604-AD94-E629A993892D}"/>
              </a:ext>
            </a:extLst>
          </p:cNvPr>
          <p:cNvSpPr txBox="1"/>
          <p:nvPr/>
        </p:nvSpPr>
        <p:spPr>
          <a:xfrm>
            <a:off x="1385454" y="3810000"/>
            <a:ext cx="2276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PoolEvent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ResultReturned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AllProcessed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BaseReqProcessed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ServerException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575B-A5D2-499F-BF0C-3FC854A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for Persistent Message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46993-312E-46C3-BFD5-0CA1E273B79E}"/>
              </a:ext>
            </a:extLst>
          </p:cNvPr>
          <p:cNvSpPr txBox="1"/>
          <p:nvPr/>
        </p:nvSpPr>
        <p:spPr>
          <a:xfrm>
            <a:off x="3048000" y="1519535"/>
            <a:ext cx="26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Server_Queue.js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A2933-0FF6-4540-9873-386C219C02CC}"/>
              </a:ext>
            </a:extLst>
          </p:cNvPr>
          <p:cNvSpPr txBox="1"/>
          <p:nvPr/>
        </p:nvSpPr>
        <p:spPr>
          <a:xfrm>
            <a:off x="762000" y="2819400"/>
            <a:ext cx="7579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Enqueue messages in streaming (</a:t>
            </a:r>
            <a:r>
              <a:rPr lang="en-US" dirty="0" err="1"/>
              <a:t>sq.Enqueue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Dequeue messages (</a:t>
            </a:r>
            <a:r>
              <a:rPr lang="en-US" dirty="0" err="1"/>
              <a:t>sq.Dequeue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Catch and parse dequeued messages (</a:t>
            </a:r>
            <a:r>
              <a:rPr lang="en-US" dirty="0" err="1"/>
              <a:t>sq.ResultReturned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Enqueue messages with manual transaction (</a:t>
            </a:r>
            <a:r>
              <a:rPr lang="en-US" dirty="0" err="1"/>
              <a:t>sq.StartTrans</a:t>
            </a:r>
            <a:r>
              <a:rPr lang="en-US" dirty="0"/>
              <a:t> and </a:t>
            </a:r>
            <a:r>
              <a:rPr lang="en-US" dirty="0" err="1"/>
              <a:t>sq.EndTrans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small or tiny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Demonstration of </a:t>
            </a:r>
            <a:r>
              <a:rPr lang="en-US" dirty="0" err="1"/>
              <a:t>async</a:t>
            </a:r>
            <a:r>
              <a:rPr lang="en-US" dirty="0"/>
              <a:t> and await for a few queue requests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8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792B-D0E6-4C55-ACCE-77A7923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SQL-streaming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B22C-FF80-442B-8343-14C5CAE5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+ cache</a:t>
            </a:r>
          </a:p>
          <a:p>
            <a:r>
              <a:rPr lang="en-US" dirty="0"/>
              <a:t>MySQL/</a:t>
            </a:r>
            <a:r>
              <a:rPr lang="en-US" dirty="0" err="1"/>
              <a:t>Mariadb</a:t>
            </a:r>
            <a:r>
              <a:rPr lang="en-US" dirty="0"/>
              <a:t> + Cache</a:t>
            </a:r>
          </a:p>
          <a:p>
            <a:r>
              <a:rPr lang="en-US" dirty="0"/>
              <a:t>MS SQL Server + Cache</a:t>
            </a:r>
          </a:p>
          <a:p>
            <a:r>
              <a:rPr lang="en-US" dirty="0"/>
              <a:t>ODBC for Any Databases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Postgresql</a:t>
            </a:r>
            <a:r>
              <a:rPr lang="en-US" i="1" dirty="0">
                <a:solidFill>
                  <a:srgbClr val="0000FF"/>
                </a:solidFill>
              </a:rPr>
              <a:t>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DB2 + Cache in the Future</a:t>
            </a:r>
          </a:p>
          <a:p>
            <a:r>
              <a:rPr lang="en-US" i="1" dirty="0">
                <a:solidFill>
                  <a:srgbClr val="0000FF"/>
                </a:solidFill>
              </a:rPr>
              <a:t>Oracle + Cache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4116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694A-3D6D-4C4A-935E-3CC2B321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SQL-Streaming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F60FC-FEB7-4CF8-91D3-442893C1C108}"/>
              </a:ext>
            </a:extLst>
          </p:cNvPr>
          <p:cNvSpPr/>
          <p:nvPr/>
        </p:nvSpPr>
        <p:spPr>
          <a:xfrm>
            <a:off x="3581400" y="1447800"/>
            <a:ext cx="17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Sql_streaming.js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001F4-9D6B-426D-9D4A-66CB159E7AD8}"/>
              </a:ext>
            </a:extLst>
          </p:cNvPr>
          <p:cNvSpPr txBox="1"/>
          <p:nvPr/>
        </p:nvSpPr>
        <p:spPr>
          <a:xfrm>
            <a:off x="914400" y="2590800"/>
            <a:ext cx="72431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a database (</a:t>
            </a:r>
            <a:r>
              <a:rPr lang="en-US" dirty="0" err="1"/>
              <a:t>db.Open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SQLs in streaming (</a:t>
            </a:r>
            <a:r>
              <a:rPr lang="en-US" dirty="0" err="1"/>
              <a:t>db.Execute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(</a:t>
            </a:r>
            <a:r>
              <a:rPr lang="en-US" dirty="0" err="1"/>
              <a:t>db.Prepare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SQLs with multiple sets of parameters in streaming (</a:t>
            </a:r>
            <a:r>
              <a:rPr lang="en-US" dirty="0" err="1"/>
              <a:t>db.Execute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text and binary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procedures with in, </a:t>
            </a:r>
            <a:r>
              <a:rPr lang="en-US" dirty="0" err="1"/>
              <a:t>inout</a:t>
            </a:r>
            <a:r>
              <a:rPr lang="en-US" dirty="0"/>
              <a:t> and out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all of them in batch and streaming (</a:t>
            </a:r>
            <a:r>
              <a:rPr lang="en-US" dirty="0" err="1"/>
              <a:t>db.ExecuteBatch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Demonstration of </a:t>
            </a:r>
            <a:r>
              <a:rPr lang="en-US" dirty="0" err="1"/>
              <a:t>async</a:t>
            </a:r>
            <a:r>
              <a:rPr lang="en-US" dirty="0"/>
              <a:t> and await for a few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API for all relational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757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C54FF-1E59-44CE-BA2A-ED3F0E45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SQL-Streaming Performance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59183-D407-4E54-937F-779738317790}"/>
              </a:ext>
            </a:extLst>
          </p:cNvPr>
          <p:cNvSpPr/>
          <p:nvPr/>
        </p:nvSpPr>
        <p:spPr>
          <a:xfrm>
            <a:off x="2057400" y="14478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Perf_study</a:t>
            </a:r>
            <a:r>
              <a:rPr lang="en-US" dirty="0"/>
              <a:t>/nja_perf.js and native_mysql.js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897C8-458B-476B-9F92-6E5F76375864}"/>
              </a:ext>
            </a:extLst>
          </p:cNvPr>
          <p:cNvSpPr txBox="1"/>
          <p:nvPr/>
        </p:nvSpPr>
        <p:spPr>
          <a:xfrm>
            <a:off x="1447800" y="3216533"/>
            <a:ext cx="6001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WAN: 100 to 1000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LAN: 150% improvements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Cross-app in same machine: 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010BA-BF9A-40CE-B8C8-5AB62845B6C8}"/>
              </a:ext>
            </a:extLst>
          </p:cNvPr>
          <p:cNvSpPr txBox="1"/>
          <p:nvPr/>
        </p:nvSpPr>
        <p:spPr>
          <a:xfrm>
            <a:off x="1447800" y="2133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Performance study results:</a:t>
            </a:r>
          </a:p>
        </p:txBody>
      </p:sp>
    </p:spTree>
    <p:extLst>
      <p:ext uri="{BB962C8B-B14F-4D97-AF65-F5344CB8AC3E}">
        <p14:creationId xmlns:p14="http://schemas.microsoft.com/office/powerpoint/2010/main" val="303945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397-CDBF-4D11-BBD7-AAB0C8FA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Master/Slave +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08453F-D460-4C03-B231-986357BECE4B}"/>
              </a:ext>
            </a:extLst>
          </p:cNvPr>
          <p:cNvSpPr/>
          <p:nvPr/>
        </p:nvSpPr>
        <p:spPr>
          <a:xfrm>
            <a:off x="3623465" y="1447800"/>
            <a:ext cx="163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Master_slave.js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B4BBE-88F9-40FB-897E-7B8509BFFB8F}"/>
              </a:ext>
            </a:extLst>
          </p:cNvPr>
          <p:cNvSpPr txBox="1"/>
          <p:nvPr/>
        </p:nvSpPr>
        <p:spPr>
          <a:xfrm>
            <a:off x="381000" y="2667000"/>
            <a:ext cx="8278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master socket pool (</a:t>
            </a:r>
            <a:r>
              <a:rPr lang="en-US" dirty="0" err="1"/>
              <a:t>cs.newPool</a:t>
            </a:r>
            <a:r>
              <a:rPr lang="en-US" dirty="0"/>
              <a:t>(</a:t>
            </a:r>
            <a:r>
              <a:rPr lang="en-US" dirty="0" err="1"/>
              <a:t>SPA.SID.sidMysql</a:t>
            </a:r>
            <a:r>
              <a:rPr lang="en-US" dirty="0"/>
              <a:t>, '</a:t>
            </a:r>
            <a:r>
              <a:rPr lang="en-US" dirty="0" err="1"/>
              <a:t>mysqldb</a:t>
            </a:r>
            <a:r>
              <a:rPr lang="en-US" dirty="0"/>
              <a:t>’))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real-time updateable cache (</a:t>
            </a:r>
            <a:r>
              <a:rPr lang="en-US" dirty="0" err="1"/>
              <a:t>var</a:t>
            </a:r>
            <a:r>
              <a:rPr lang="en-US" dirty="0"/>
              <a:t> cache = </a:t>
            </a:r>
            <a:r>
              <a:rPr lang="en-US" dirty="0" err="1"/>
              <a:t>master.Cache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writing SQL statements in streaming against one or more master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access a table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operations for a table in cache (Between, In, </a:t>
            </a:r>
            <a:r>
              <a:rPr lang="en-US" dirty="0" err="1"/>
              <a:t>NotIn</a:t>
            </a:r>
            <a:r>
              <a:rPr lang="en-US" dirty="0"/>
              <a:t>, Sort, EQ, LT, ……)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slave socket pool object (</a:t>
            </a:r>
            <a:r>
              <a:rPr lang="en-US" dirty="0" err="1"/>
              <a:t>var</a:t>
            </a:r>
            <a:r>
              <a:rPr lang="en-US" dirty="0"/>
              <a:t> slave = </a:t>
            </a:r>
            <a:r>
              <a:rPr lang="en-US" dirty="0" err="1"/>
              <a:t>master.NewSlave</a:t>
            </a:r>
            <a:r>
              <a:rPr lang="en-US" dirty="0"/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a slave socket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queries (reading) in streaming against a set of slave databases</a:t>
            </a:r>
          </a:p>
        </p:txBody>
      </p:sp>
    </p:spTree>
    <p:extLst>
      <p:ext uri="{BB962C8B-B14F-4D97-AF65-F5344CB8AC3E}">
        <p14:creationId xmlns:p14="http://schemas.microsoft.com/office/powerpoint/2010/main" val="246832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361-8876-4112-9636-A9E612C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For File Streaming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48346-B39F-4944-9884-FCA506733E2E}"/>
              </a:ext>
            </a:extLst>
          </p:cNvPr>
          <p:cNvSpPr/>
          <p:nvPr/>
        </p:nvSpPr>
        <p:spPr>
          <a:xfrm>
            <a:off x="3505200" y="1447800"/>
            <a:ext cx="152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Remote_file.js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3C04E-EF18-4992-95E1-26E33A4560AC}"/>
              </a:ext>
            </a:extLst>
          </p:cNvPr>
          <p:cNvSpPr txBox="1"/>
          <p:nvPr/>
        </p:nvSpPr>
        <p:spPr>
          <a:xfrm>
            <a:off x="685800" y="2514600"/>
            <a:ext cx="736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plugin (free)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download (</a:t>
            </a:r>
            <a:r>
              <a:rPr lang="en-US" dirty="0" err="1"/>
              <a:t>file.Download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 (</a:t>
            </a:r>
            <a:r>
              <a:rPr lang="en-US" dirty="0" err="1"/>
              <a:t>file.Upload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Downloading and uploading many files in file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Demonstration of </a:t>
            </a:r>
            <a:r>
              <a:rPr lang="en-US" dirty="0" err="1"/>
              <a:t>async</a:t>
            </a:r>
            <a:r>
              <a:rPr lang="en-US" dirty="0"/>
              <a:t> and await for echoing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downloading and uploading streaming vs traditional binary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performance improvements for high volume of small or tiny files</a:t>
            </a:r>
          </a:p>
        </p:txBody>
      </p:sp>
    </p:spTree>
    <p:extLst>
      <p:ext uri="{BB962C8B-B14F-4D97-AF65-F5344CB8AC3E}">
        <p14:creationId xmlns:p14="http://schemas.microsoft.com/office/powerpoint/2010/main" val="405928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C7D-5815-4D10-9338-90C42CA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Master/Slave + Cache + Requests Backup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47EE3-F90D-447A-85F5-78E8D94BAADE}"/>
              </a:ext>
            </a:extLst>
          </p:cNvPr>
          <p:cNvSpPr/>
          <p:nvPr/>
        </p:nvSpPr>
        <p:spPr>
          <a:xfrm>
            <a:off x="2884553" y="1447800"/>
            <a:ext cx="276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webms</a:t>
            </a:r>
            <a:r>
              <a:rPr lang="en-US" dirty="0"/>
              <a:t>/webpool.js &amp; exp.js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C7FC-5C44-4B72-8444-E63D61D4017F}"/>
              </a:ext>
            </a:extLst>
          </p:cNvPr>
          <p:cNvSpPr txBox="1"/>
          <p:nvPr/>
        </p:nvSpPr>
        <p:spPr>
          <a:xfrm>
            <a:off x="838200" y="25908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reconnecting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requests backup for all queries (reading) against slave databases (</a:t>
            </a:r>
            <a:r>
              <a:rPr lang="en-US" dirty="0" err="1"/>
              <a:t>slave.QueueName</a:t>
            </a:r>
            <a:r>
              <a:rPr lang="en-US" dirty="0"/>
              <a:t> = </a:t>
            </a:r>
            <a:r>
              <a:rPr lang="en-US" dirty="0" err="1"/>
              <a:t>config.slave.queueName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auto merge (</a:t>
            </a:r>
            <a:r>
              <a:rPr lang="en-US" dirty="0" err="1"/>
              <a:t>slave.AutoMerge</a:t>
            </a:r>
            <a:r>
              <a:rPr lang="en-US" dirty="0"/>
              <a:t> = (</a:t>
            </a:r>
            <a:r>
              <a:rPr lang="en-US" dirty="0" err="1"/>
              <a:t>config.slave.hosts.length</a:t>
            </a:r>
            <a:r>
              <a:rPr lang="en-US" dirty="0"/>
              <a:t> &gt; 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availability (maintenance, slave machines down, network down,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error handling required for reading queries against slave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 required for writing SQLs against a master database (session closed)</a:t>
            </a:r>
          </a:p>
        </p:txBody>
      </p:sp>
    </p:spTree>
    <p:extLst>
      <p:ext uri="{BB962C8B-B14F-4D97-AF65-F5344CB8AC3E}">
        <p14:creationId xmlns:p14="http://schemas.microsoft.com/office/powerpoint/2010/main" val="134245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905-958E-479D-BE46-B31726F1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(nja.js + </a:t>
            </a:r>
            <a:r>
              <a:rPr lang="en-US" dirty="0" err="1"/>
              <a:t>njadapter.node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AF63-5B2A-43F6-B66E-CB6546D24005}"/>
              </a:ext>
            </a:extLst>
          </p:cNvPr>
          <p:cNvSpPr txBox="1"/>
          <p:nvPr/>
        </p:nvSpPr>
        <p:spPr>
          <a:xfrm>
            <a:off x="457200" y="1676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Your </a:t>
            </a:r>
            <a:r>
              <a:rPr lang="en-US" sz="2400" b="1" dirty="0" err="1">
                <a:solidFill>
                  <a:srgbClr val="0000FF"/>
                </a:solidFill>
              </a:rPr>
              <a:t>js</a:t>
            </a:r>
            <a:r>
              <a:rPr lang="en-US" sz="2400" b="1" dirty="0">
                <a:solidFill>
                  <a:srgbClr val="0000FF"/>
                </a:solidFill>
              </a:rPr>
              <a:t> codes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 (nja.js +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njadapter.node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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usocket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en-US" sz="3600" b="1" i="1" dirty="0">
                <a:sym typeface="Wingdings" panose="05000000000000000000" pitchFamily="2" charset="2"/>
              </a:rPr>
              <a:t>  Request streaming, asynchrony, secured communication in parallel  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uservercore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)  (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Your {C/C++|.</a:t>
            </a:r>
            <a:r>
              <a:rPr lang="en-US" sz="2400" dirty="0" err="1">
                <a:solidFill>
                  <a:srgbClr val="0000FF"/>
                </a:solidFill>
                <a:sym typeface="Wingdings" panose="05000000000000000000" pitchFamily="2" charset="2"/>
              </a:rPr>
              <a:t>NET|Java|Python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} codes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0E91D-26A3-49D0-A60A-35BA3E3A12F8}"/>
              </a:ext>
            </a:extLst>
          </p:cNvPr>
          <p:cNvSpPr txBox="1"/>
          <p:nvPr/>
        </p:nvSpPr>
        <p:spPr>
          <a:xfrm>
            <a:off x="2667000" y="3912275"/>
            <a:ext cx="3577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Platforms supported: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Linux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Window mobile device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Iphone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3975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67000"/>
            <a:ext cx="6172200" cy="1143000"/>
          </a:xfrm>
        </p:spPr>
        <p:txBody>
          <a:bodyPr>
            <a:noAutofit/>
          </a:bodyPr>
          <a:lstStyle/>
          <a:p>
            <a:r>
              <a:rPr lang="en-US" sz="8000" b="1" dirty="0"/>
              <a:t>Questions 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578979-F91F-4AB4-9DB2-979BD257EE5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/>
              <a:t>Two Basic Communication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7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48640"/>
            <a:ext cx="8229600" cy="1289685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Communication Architecture and Components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E9AF0-C8BF-4D2D-B6C2-3A8B6F0CC836}"/>
              </a:ext>
            </a:extLst>
          </p:cNvPr>
          <p:cNvGrpSpPr/>
          <p:nvPr/>
        </p:nvGrpSpPr>
        <p:grpSpPr>
          <a:xfrm>
            <a:off x="685800" y="2135187"/>
            <a:ext cx="7847013" cy="3960813"/>
            <a:chOff x="685800" y="2135187"/>
            <a:chExt cx="7847013" cy="396081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524000" y="21351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 dirty="0">
                  <a:solidFill>
                    <a:srgbClr val="000000"/>
                  </a:solidFill>
                </a:rPr>
                <a:t>Client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500" b="1" dirty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68580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374775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4496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JavaScript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754313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0780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13385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PHP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6953250" y="2135187"/>
              <a:ext cx="742950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Server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60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5943600" y="3963987"/>
              <a:ext cx="59055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6616700" y="3963987"/>
              <a:ext cx="54610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7272338" y="3963987"/>
              <a:ext cx="5762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7924800" y="3963987"/>
              <a:ext cx="60801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2209800" y="2363787"/>
              <a:ext cx="4648200" cy="533400"/>
            </a:xfrm>
            <a:prstGeom prst="leftRightArrow">
              <a:avLst>
                <a:gd name="adj1" fmla="val 50000"/>
                <a:gd name="adj2" fmla="val 14975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 b="1">
                  <a:solidFill>
                    <a:srgbClr val="FF0066"/>
                  </a:solidFill>
                </a:rPr>
                <a:t>Request batching and streaming, asynchrony, secure, parallel communication on TCP/IP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85800" y="5411787"/>
              <a:ext cx="4724400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Client Code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943600" y="5411787"/>
              <a:ext cx="2589213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Server Code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212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Node.js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Core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219200"/>
            <a:ext cx="59721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Socket Pool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478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086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sz="1400" b="1" dirty="0">
                <a:solidFill>
                  <a:srgbClr val="7030A0"/>
                </a:solidFill>
              </a:rPr>
              <a:t>non-blocking</a:t>
            </a:r>
            <a:r>
              <a:rPr lang="en-US" sz="1400" b="1" dirty="0">
                <a:solidFill>
                  <a:srgbClr val="000000"/>
                </a:solidFill>
              </a:rPr>
              <a:t> sockets with </a:t>
            </a:r>
            <a:r>
              <a:rPr lang="en-US" sz="1400" b="1" dirty="0">
                <a:solidFill>
                  <a:srgbClr val="7030A0"/>
                </a:solidFill>
              </a:rPr>
              <a:t>fault tolerance </a:t>
            </a:r>
            <a:r>
              <a:rPr lang="en-US" sz="1400" b="1" dirty="0"/>
              <a:t>for the best </a:t>
            </a:r>
            <a:r>
              <a:rPr lang="en-US" sz="1400" b="1" dirty="0">
                <a:solidFill>
                  <a:srgbClr val="7030A0"/>
                </a:solidFill>
              </a:rPr>
              <a:t>parallelism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Server Core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143000"/>
            <a:ext cx="5972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001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Scalabilities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Adapters for More Developers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81051"/>
            <a:ext cx="7086600" cy="3681549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>
                <a:solidFill>
                  <a:srgbClr val="000099"/>
                </a:solidFill>
              </a:rPr>
              <a:t>cpp</a:t>
            </a:r>
            <a:r>
              <a:rPr lang="en-US" sz="2800" dirty="0">
                <a:solidFill>
                  <a:srgbClr val="000099"/>
                </a:solidFill>
              </a:rPr>
              <a:t> files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.NET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Java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Python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Node.js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JavaScript adapter for browsers</a:t>
            </a:r>
            <a:endParaRPr lang="en-US" sz="2800" dirty="0">
              <a:solidFill>
                <a:schemeClr val="accent2"/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PHP adapter in the 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1076</Words>
  <Application>Microsoft Office PowerPoint</Application>
  <PresentationFormat>On-screen Show (4:3)</PresentationFormat>
  <Paragraphs>187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Brief Introduction of SocketPro Asynchronous Communication Framework for WAN</vt:lpstr>
      <vt:lpstr>Contents</vt:lpstr>
      <vt:lpstr>Two Basic Communication Patterns</vt:lpstr>
      <vt:lpstr>SocketPro Communication Architecture and Components</vt:lpstr>
      <vt:lpstr>Client Core Features</vt:lpstr>
      <vt:lpstr>Client Socket Pool</vt:lpstr>
      <vt:lpstr>Server Core Features</vt:lpstr>
      <vt:lpstr>SocketPro Scalabilities</vt:lpstr>
      <vt:lpstr>SocketPro Adapters for More Developers</vt:lpstr>
      <vt:lpstr>SocketPro Subscribe/Publish (Internet chat or online messaging) </vt:lpstr>
      <vt:lpstr>SocketPro Persistent Message Queue</vt:lpstr>
      <vt:lpstr>SocketPro Server Request Routing for Loading Balance with Fault Tolerance</vt:lpstr>
      <vt:lpstr>SocketPro Replication with ACID (Atomicity, Consistency, Isolation, Durability)</vt:lpstr>
      <vt:lpstr>SocketPro HTTP/WebSocket</vt:lpstr>
      <vt:lpstr>Global Web Systems by SocketPro</vt:lpstr>
      <vt:lpstr>Real-time Updateable Cache</vt:lpstr>
      <vt:lpstr>Global Web Systems by Common Approach</vt:lpstr>
      <vt:lpstr>PowerPoint Presentation</vt:lpstr>
      <vt:lpstr>Demo for Client Server Pattern</vt:lpstr>
      <vt:lpstr>Demo for Publish/Subscribe</vt:lpstr>
      <vt:lpstr>Demo for Persistent Message Queue</vt:lpstr>
      <vt:lpstr>SQL-streaming Plugins</vt:lpstr>
      <vt:lpstr>SQL-Streaming Demonstration</vt:lpstr>
      <vt:lpstr>SQL-Streaming Performance Study</vt:lpstr>
      <vt:lpstr>Demo For Master/Slave + Cache</vt:lpstr>
      <vt:lpstr>Demo For File Streaming</vt:lpstr>
      <vt:lpstr>Master/Slave + Cache + Requests Backup</vt:lpstr>
      <vt:lpstr>Analysis of (nja.js + njadapter.node)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SocketPro Asynchronous Communication Framework</dc:title>
  <dc:creator>yye</dc:creator>
  <cp:lastModifiedBy>Charlie Ye</cp:lastModifiedBy>
  <cp:revision>62</cp:revision>
  <dcterms:created xsi:type="dcterms:W3CDTF">2017-10-07T13:28:14Z</dcterms:created>
  <dcterms:modified xsi:type="dcterms:W3CDTF">2018-10-31T16:32:00Z</dcterms:modified>
</cp:coreProperties>
</file>