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1"/>
  </p:notesMasterIdLst>
  <p:sldIdLst>
    <p:sldId id="256" r:id="rId2"/>
    <p:sldId id="280" r:id="rId3"/>
    <p:sldId id="257" r:id="rId4"/>
    <p:sldId id="283" r:id="rId5"/>
    <p:sldId id="284" r:id="rId6"/>
    <p:sldId id="285" r:id="rId7"/>
    <p:sldId id="258" r:id="rId8"/>
    <p:sldId id="260" r:id="rId9"/>
    <p:sldId id="262" r:id="rId10"/>
    <p:sldId id="259" r:id="rId11"/>
    <p:sldId id="261" r:id="rId12"/>
    <p:sldId id="263" r:id="rId13"/>
    <p:sldId id="264" r:id="rId14"/>
    <p:sldId id="265" r:id="rId15"/>
    <p:sldId id="278" r:id="rId16"/>
    <p:sldId id="276" r:id="rId17"/>
    <p:sldId id="267" r:id="rId18"/>
    <p:sldId id="268" r:id="rId19"/>
    <p:sldId id="274" r:id="rId20"/>
    <p:sldId id="287" r:id="rId21"/>
    <p:sldId id="271" r:id="rId22"/>
    <p:sldId id="272" r:id="rId23"/>
    <p:sldId id="289" r:id="rId24"/>
    <p:sldId id="290" r:id="rId25"/>
    <p:sldId id="288" r:id="rId26"/>
    <p:sldId id="291" r:id="rId27"/>
    <p:sldId id="270" r:id="rId28"/>
    <p:sldId id="273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39CE2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718" autoAdjust="0"/>
  </p:normalViewPr>
  <p:slideViewPr>
    <p:cSldViewPr>
      <p:cViewPr varScale="1">
        <p:scale>
          <a:sx n="73" d="100"/>
          <a:sy n="73" d="100"/>
        </p:scale>
        <p:origin x="-10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94055-055D-4A6B-B127-D92F1063D291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39D23-8A57-4D90-9779-141D903000E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76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39D23-8A57-4D90-9779-141D903000E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120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950E851-4978-44E0-9E5E-2DD613F7770C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79C1A2-90C1-4A72-AB11-F62808D941C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E851-4978-44E0-9E5E-2DD613F7770C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C1A2-90C1-4A72-AB11-F62808D941C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950E851-4978-44E0-9E5E-2DD613F7770C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A79C1A2-90C1-4A72-AB11-F62808D941C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E851-4978-44E0-9E5E-2DD613F7770C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79C1A2-90C1-4A72-AB11-F62808D941C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E851-4978-44E0-9E5E-2DD613F7770C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A79C1A2-90C1-4A72-AB11-F62808D941C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950E851-4978-44E0-9E5E-2DD613F7770C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A79C1A2-90C1-4A72-AB11-F62808D941C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950E851-4978-44E0-9E5E-2DD613F7770C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A79C1A2-90C1-4A72-AB11-F62808D941C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E851-4978-44E0-9E5E-2DD613F7770C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79C1A2-90C1-4A72-AB11-F62808D941C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E851-4978-44E0-9E5E-2DD613F7770C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79C1A2-90C1-4A72-AB11-F62808D941C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E851-4978-44E0-9E5E-2DD613F7770C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79C1A2-90C1-4A72-AB11-F62808D941C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950E851-4978-44E0-9E5E-2DD613F7770C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A79C1A2-90C1-4A72-AB11-F62808D941C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950E851-4978-44E0-9E5E-2DD613F7770C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A79C1A2-90C1-4A72-AB11-F62808D941C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362200" y="4120480"/>
            <a:ext cx="64770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 SISTEMA DEL OPERATIVO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PROGRAMA JIWASA</a:t>
            </a:r>
            <a:endParaRPr lang="en-US" dirty="0"/>
          </a:p>
        </p:txBody>
      </p:sp>
      <p:pic>
        <p:nvPicPr>
          <p:cNvPr id="4" name="3 Imagen" descr="aru-logo-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571481"/>
            <a:ext cx="1874158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58204" cy="867524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pregunta</a:t>
            </a:r>
            <a:r>
              <a:rPr lang="en-US" dirty="0" smtClean="0"/>
              <a:t>: </a:t>
            </a:r>
            <a:r>
              <a:rPr lang="en-US" dirty="0" err="1" smtClean="0"/>
              <a:t>Selección</a:t>
            </a:r>
            <a:r>
              <a:rPr lang="en-US" dirty="0" smtClean="0"/>
              <a:t> </a:t>
            </a:r>
            <a:r>
              <a:rPr lang="en-US" dirty="0" err="1" smtClean="0"/>
              <a:t>única</a:t>
            </a:r>
            <a:endParaRPr lang="en-US" dirty="0"/>
          </a:p>
        </p:txBody>
      </p:sp>
      <p:pic>
        <p:nvPicPr>
          <p:cNvPr id="12" name="11 Imagen" descr="Screenshot_2015-07-28-09-54-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1262" y="1785926"/>
            <a:ext cx="2678925" cy="4357718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1939956" y="3000372"/>
            <a:ext cx="1631912" cy="428628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6072198" y="414338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i="1" dirty="0" smtClean="0">
                <a:solidFill>
                  <a:schemeClr val="accent6">
                    <a:lumMod val="75000"/>
                  </a:schemeClr>
                </a:solidFill>
              </a:rPr>
              <a:t>Una sola opción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10 Imagen" descr="Screenshot_2015-07-28-09-54-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06535" y="2000240"/>
            <a:ext cx="2522655" cy="4305331"/>
          </a:xfrm>
          <a:prstGeom prst="rect">
            <a:avLst/>
          </a:prstGeom>
        </p:spPr>
      </p:pic>
      <p:sp>
        <p:nvSpPr>
          <p:cNvPr id="5" name="4 Rectángulo redondeado"/>
          <p:cNvSpPr/>
          <p:nvPr/>
        </p:nvSpPr>
        <p:spPr>
          <a:xfrm>
            <a:off x="3263791" y="2928934"/>
            <a:ext cx="1643074" cy="123349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9 Imagen" descr="Screenshot_2015-07-28-09-57-3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388" y="3000372"/>
            <a:ext cx="885825" cy="97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pregunta</a:t>
            </a:r>
            <a:r>
              <a:rPr lang="en-US" dirty="0" smtClean="0"/>
              <a:t>: </a:t>
            </a:r>
            <a:r>
              <a:rPr lang="en-US" dirty="0" err="1" smtClean="0"/>
              <a:t>Selección</a:t>
            </a:r>
            <a:r>
              <a:rPr lang="en-US" dirty="0" smtClean="0"/>
              <a:t> </a:t>
            </a:r>
            <a:r>
              <a:rPr lang="en-US" dirty="0" err="1" smtClean="0"/>
              <a:t>múltiple</a:t>
            </a:r>
            <a:endParaRPr lang="en-US" dirty="0"/>
          </a:p>
        </p:txBody>
      </p:sp>
      <p:pic>
        <p:nvPicPr>
          <p:cNvPr id="8" name="7 Imagen" descr="Screenshot_2015-07-28-09-57-5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9471" y="1643050"/>
            <a:ext cx="2888215" cy="4643470"/>
          </a:xfrm>
          <a:prstGeom prst="rect">
            <a:avLst/>
          </a:prstGeom>
        </p:spPr>
      </p:pic>
      <p:sp>
        <p:nvSpPr>
          <p:cNvPr id="4" name="3 Rectángulo redondeado"/>
          <p:cNvSpPr/>
          <p:nvPr/>
        </p:nvSpPr>
        <p:spPr>
          <a:xfrm>
            <a:off x="2398165" y="2532402"/>
            <a:ext cx="1857388" cy="1682416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4 Imagen" descr="Screenshot_2015-07-28-09-57-55 -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22526" y="2557466"/>
            <a:ext cx="1095375" cy="137160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5379584" y="4000504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i="1" dirty="0" smtClean="0">
                <a:solidFill>
                  <a:schemeClr val="accent6">
                    <a:lumMod val="75000"/>
                  </a:schemeClr>
                </a:solidFill>
              </a:rPr>
              <a:t>Mas de una Opción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pregunta</a:t>
            </a:r>
            <a:r>
              <a:rPr lang="en-US" dirty="0" smtClean="0"/>
              <a:t>: </a:t>
            </a:r>
            <a:r>
              <a:rPr lang="en-US" dirty="0" err="1" smtClean="0"/>
              <a:t>Abierta</a:t>
            </a:r>
            <a:endParaRPr lang="en-US" dirty="0"/>
          </a:p>
        </p:txBody>
      </p:sp>
      <p:pic>
        <p:nvPicPr>
          <p:cNvPr id="5" name="4 Imagen" descr="Screenshot_2015-07-28-09-58-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28" y="1357298"/>
            <a:ext cx="2888216" cy="4929222"/>
          </a:xfrm>
          <a:prstGeom prst="rect">
            <a:avLst/>
          </a:prstGeom>
        </p:spPr>
      </p:pic>
      <p:sp>
        <p:nvSpPr>
          <p:cNvPr id="4" name="3 Rectángulo redondeado"/>
          <p:cNvSpPr/>
          <p:nvPr/>
        </p:nvSpPr>
        <p:spPr>
          <a:xfrm>
            <a:off x="2428860" y="2786058"/>
            <a:ext cx="1785950" cy="35719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143504" y="2786058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i="1" dirty="0" smtClean="0">
                <a:solidFill>
                  <a:schemeClr val="accent6">
                    <a:lumMod val="75000"/>
                  </a:schemeClr>
                </a:solidFill>
              </a:rPr>
              <a:t>Cuadro de texto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1428728" y="4857760"/>
            <a:ext cx="2928958" cy="1285884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143504" y="5131370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i="1" dirty="0" smtClean="0">
                <a:solidFill>
                  <a:schemeClr val="accent6">
                    <a:lumMod val="75000"/>
                  </a:schemeClr>
                </a:solidFill>
              </a:rPr>
              <a:t>Teclado Completo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10 Flecha derecha"/>
          <p:cNvSpPr/>
          <p:nvPr/>
        </p:nvSpPr>
        <p:spPr>
          <a:xfrm>
            <a:off x="4286248" y="2857496"/>
            <a:ext cx="64294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Flecha derecha"/>
          <p:cNvSpPr/>
          <p:nvPr/>
        </p:nvSpPr>
        <p:spPr>
          <a:xfrm>
            <a:off x="4286248" y="5214950"/>
            <a:ext cx="64294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10" grpId="0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pregunta</a:t>
            </a:r>
            <a:r>
              <a:rPr lang="en-US" dirty="0" smtClean="0"/>
              <a:t>: </a:t>
            </a:r>
            <a:r>
              <a:rPr lang="en-US" dirty="0" err="1" smtClean="0"/>
              <a:t>Abierta</a:t>
            </a:r>
            <a:endParaRPr lang="en-US" dirty="0"/>
          </a:p>
        </p:txBody>
      </p:sp>
      <p:pic>
        <p:nvPicPr>
          <p:cNvPr id="6" name="5 Marcador de contenido" descr="2015_07_27_22.36.55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43042" y="1527175"/>
            <a:ext cx="2663105" cy="4545032"/>
          </a:xfrm>
        </p:spPr>
      </p:pic>
      <p:sp>
        <p:nvSpPr>
          <p:cNvPr id="4" name="3 Rectángulo redondeado"/>
          <p:cNvSpPr/>
          <p:nvPr/>
        </p:nvSpPr>
        <p:spPr>
          <a:xfrm>
            <a:off x="2786050" y="2571744"/>
            <a:ext cx="1214446" cy="35719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928794" y="4714884"/>
            <a:ext cx="2071702" cy="1357322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987617" y="2571744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i="1" dirty="0" smtClean="0">
                <a:solidFill>
                  <a:schemeClr val="accent6">
                    <a:lumMod val="75000"/>
                  </a:schemeClr>
                </a:solidFill>
              </a:rPr>
              <a:t>Cuadro numérico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871295" y="505993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i="1" dirty="0" smtClean="0">
                <a:solidFill>
                  <a:schemeClr val="accent6">
                    <a:lumMod val="75000"/>
                  </a:schemeClr>
                </a:solidFill>
              </a:rPr>
              <a:t>Teclado numérico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4143372" y="2714620"/>
            <a:ext cx="64294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Flecha derecha"/>
          <p:cNvSpPr/>
          <p:nvPr/>
        </p:nvSpPr>
        <p:spPr>
          <a:xfrm>
            <a:off x="4143372" y="5214950"/>
            <a:ext cx="64294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Excepciones</a:t>
            </a:r>
            <a:endParaRPr lang="en-US" dirty="0"/>
          </a:p>
        </p:txBody>
      </p:sp>
      <p:pic>
        <p:nvPicPr>
          <p:cNvPr id="4" name="3 Marcador de contenido" descr="Screenshot_2015-07-28-10-01-5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286380" y="1714488"/>
            <a:ext cx="2634258" cy="4495800"/>
          </a:xfrm>
        </p:spPr>
      </p:pic>
      <p:pic>
        <p:nvPicPr>
          <p:cNvPr id="5" name="4 Imagen" descr="Screenshot_2015-07-28-10-02-1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7290" y="1643051"/>
            <a:ext cx="2714644" cy="46329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1214414" y="4357694"/>
            <a:ext cx="314327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BO" b="1" i="1" dirty="0" smtClean="0">
                <a:solidFill>
                  <a:schemeClr val="accent6">
                    <a:lumMod val="75000"/>
                  </a:schemeClr>
                </a:solidFill>
              </a:rPr>
              <a:t>Ha introducido un valor </a:t>
            </a:r>
            <a:r>
              <a:rPr lang="es-BO" b="1" i="1" dirty="0" err="1" smtClean="0">
                <a:solidFill>
                  <a:schemeClr val="accent6">
                    <a:lumMod val="75000"/>
                  </a:schemeClr>
                </a:solidFill>
              </a:rPr>
              <a:t>erroneo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429256" y="4214818"/>
            <a:ext cx="242889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BO" b="1" i="1" dirty="0" smtClean="0">
                <a:solidFill>
                  <a:schemeClr val="accent6">
                    <a:lumMod val="75000"/>
                  </a:schemeClr>
                </a:solidFill>
              </a:rPr>
              <a:t>Introducir  </a:t>
            </a:r>
            <a:r>
              <a:rPr lang="es-BO" sz="2000" b="1" i="1" dirty="0" smtClean="0">
                <a:solidFill>
                  <a:schemeClr val="accent6">
                    <a:lumMod val="75000"/>
                  </a:schemeClr>
                </a:solidFill>
              </a:rPr>
              <a:t>CERO</a:t>
            </a:r>
            <a:endParaRPr lang="en-US" sz="20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6000760" y="5786454"/>
            <a:ext cx="714380" cy="500066"/>
          </a:xfrm>
          <a:prstGeom prst="roundRect">
            <a:avLst/>
          </a:prstGeom>
          <a:noFill/>
          <a:ln w="25400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Excepciones</a:t>
            </a:r>
            <a:endParaRPr lang="en-US" dirty="0"/>
          </a:p>
        </p:txBody>
      </p:sp>
      <p:pic>
        <p:nvPicPr>
          <p:cNvPr id="4" name="3 Marcador de contenido" descr="Screenshot_2015-07-28-10-08-59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14480" y="1790720"/>
            <a:ext cx="2634258" cy="4495800"/>
          </a:xfrm>
        </p:spPr>
      </p:pic>
      <p:sp>
        <p:nvSpPr>
          <p:cNvPr id="6" name="5 CuadroTexto"/>
          <p:cNvSpPr txBox="1"/>
          <p:nvPr/>
        </p:nvSpPr>
        <p:spPr>
          <a:xfrm>
            <a:off x="5286380" y="2357430"/>
            <a:ext cx="1928826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BO" b="1" i="1" dirty="0" smtClean="0"/>
              <a:t>MONTOS</a:t>
            </a:r>
          </a:p>
          <a:p>
            <a:r>
              <a:rPr lang="es-BO" b="1" i="1" dirty="0" smtClean="0"/>
              <a:t>Si el encuestado</a:t>
            </a:r>
          </a:p>
          <a:p>
            <a:endParaRPr lang="es-BO" b="1" i="1" dirty="0" smtClean="0"/>
          </a:p>
          <a:p>
            <a:r>
              <a:rPr lang="es-BO" b="1" i="1" dirty="0" smtClean="0"/>
              <a:t>NS / NR</a:t>
            </a:r>
          </a:p>
          <a:p>
            <a:endParaRPr lang="es-BO" b="1" i="1" dirty="0" smtClean="0"/>
          </a:p>
          <a:p>
            <a:r>
              <a:rPr lang="es-BO" b="1" i="1" dirty="0" smtClean="0"/>
              <a:t>Introducir 9999</a:t>
            </a:r>
            <a:endParaRPr lang="en-US" b="1" i="1" dirty="0"/>
          </a:p>
        </p:txBody>
      </p:sp>
      <p:sp>
        <p:nvSpPr>
          <p:cNvPr id="7" name="6 Rectángulo"/>
          <p:cNvSpPr/>
          <p:nvPr/>
        </p:nvSpPr>
        <p:spPr>
          <a:xfrm>
            <a:off x="3214678" y="2714620"/>
            <a:ext cx="357190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Rectángulo redondeado"/>
          <p:cNvSpPr/>
          <p:nvPr/>
        </p:nvSpPr>
        <p:spPr>
          <a:xfrm>
            <a:off x="2571736" y="2571744"/>
            <a:ext cx="1714512" cy="35719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Flecha derecha"/>
          <p:cNvSpPr/>
          <p:nvPr/>
        </p:nvSpPr>
        <p:spPr>
          <a:xfrm>
            <a:off x="4429124" y="2714620"/>
            <a:ext cx="714380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Observaciones adicionales</a:t>
            </a:r>
            <a:endParaRPr lang="en-US" dirty="0"/>
          </a:p>
        </p:txBody>
      </p:sp>
      <p:pic>
        <p:nvPicPr>
          <p:cNvPr id="4" name="3 Marcador de contenido" descr="Screenshot_2015-07-29-09-39-5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295196" y="1600200"/>
            <a:ext cx="2634258" cy="4495800"/>
          </a:xfrm>
        </p:spPr>
      </p:pic>
      <p:pic>
        <p:nvPicPr>
          <p:cNvPr id="5" name="4 Imagen" descr="Screenshot_2015-07-28-10-09-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571612"/>
            <a:ext cx="2652122" cy="4526289"/>
          </a:xfrm>
          <a:prstGeom prst="rect">
            <a:avLst/>
          </a:prstGeom>
        </p:spPr>
      </p:pic>
      <p:sp>
        <p:nvSpPr>
          <p:cNvPr id="6" name="5 Rectángulo redondeado"/>
          <p:cNvSpPr/>
          <p:nvPr/>
        </p:nvSpPr>
        <p:spPr>
          <a:xfrm>
            <a:off x="2509214" y="1714488"/>
            <a:ext cx="428628" cy="285752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Flecha derecha"/>
          <p:cNvSpPr/>
          <p:nvPr/>
        </p:nvSpPr>
        <p:spPr>
          <a:xfrm>
            <a:off x="3214678" y="2071678"/>
            <a:ext cx="85725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Rectángulo redondeado"/>
          <p:cNvSpPr/>
          <p:nvPr/>
        </p:nvSpPr>
        <p:spPr>
          <a:xfrm>
            <a:off x="4429124" y="2786058"/>
            <a:ext cx="2286016" cy="857256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CuadroTexto"/>
          <p:cNvSpPr txBox="1"/>
          <p:nvPr/>
        </p:nvSpPr>
        <p:spPr>
          <a:xfrm>
            <a:off x="7072330" y="2500306"/>
            <a:ext cx="1857420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BO" i="1" dirty="0" smtClean="0">
                <a:solidFill>
                  <a:schemeClr val="accent1">
                    <a:lumMod val="75000"/>
                  </a:schemeClr>
                </a:solidFill>
              </a:rPr>
              <a:t>Esta Observación</a:t>
            </a:r>
          </a:p>
          <a:p>
            <a:r>
              <a:rPr lang="es-BO" i="1" dirty="0" smtClean="0">
                <a:solidFill>
                  <a:schemeClr val="accent1">
                    <a:lumMod val="75000"/>
                  </a:schemeClr>
                </a:solidFill>
              </a:rPr>
              <a:t>será exclusiva de la pregunta que se esta registrando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Finalizar y guardar la boleta</a:t>
            </a:r>
            <a:endParaRPr lang="en-US" dirty="0"/>
          </a:p>
        </p:txBody>
      </p:sp>
      <p:pic>
        <p:nvPicPr>
          <p:cNvPr id="4" name="3 Marcador de contenido" descr="Screenshot_2015-07-28-10-39-5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429256" y="1643050"/>
            <a:ext cx="2705696" cy="4495800"/>
          </a:xfrm>
        </p:spPr>
      </p:pic>
      <p:pic>
        <p:nvPicPr>
          <p:cNvPr id="5" name="4 Imagen" descr="Screenshot_2015-07-28-10-36-3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100" y="1714488"/>
            <a:ext cx="2678925" cy="4572032"/>
          </a:xfrm>
          <a:prstGeom prst="rect">
            <a:avLst/>
          </a:prstGeom>
        </p:spPr>
      </p:pic>
      <p:sp>
        <p:nvSpPr>
          <p:cNvPr id="6" name="5 Rectángulo redondeado"/>
          <p:cNvSpPr/>
          <p:nvPr/>
        </p:nvSpPr>
        <p:spPr>
          <a:xfrm>
            <a:off x="1857356" y="3143248"/>
            <a:ext cx="1714512" cy="428628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6 Imagen" descr="Screenshot_2015-07-28-09-59-3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79051" y="3000372"/>
            <a:ext cx="250139" cy="543008"/>
          </a:xfrm>
          <a:prstGeom prst="rect">
            <a:avLst/>
          </a:prstGeom>
        </p:spPr>
      </p:pic>
      <p:pic>
        <p:nvPicPr>
          <p:cNvPr id="8" name="7 Imagen" descr="Screenshot_2015-07-28-09-59-3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29051" y="3150372"/>
            <a:ext cx="250139" cy="543008"/>
          </a:xfrm>
          <a:prstGeom prst="rect">
            <a:avLst/>
          </a:prstGeom>
        </p:spPr>
      </p:pic>
      <p:pic>
        <p:nvPicPr>
          <p:cNvPr id="9" name="8 Imagen" descr="Screenshot_2015-07-28-09-59-47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79051" y="3300372"/>
            <a:ext cx="250139" cy="543008"/>
          </a:xfrm>
          <a:prstGeom prst="rect">
            <a:avLst/>
          </a:prstGeom>
        </p:spPr>
      </p:pic>
      <p:pic>
        <p:nvPicPr>
          <p:cNvPr id="10" name="9 Imagen" descr="Screenshot_2015-07-28-09-59-57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29051" y="3450372"/>
            <a:ext cx="250139" cy="543008"/>
          </a:xfrm>
          <a:prstGeom prst="rect">
            <a:avLst/>
          </a:prstGeom>
        </p:spPr>
      </p:pic>
      <p:pic>
        <p:nvPicPr>
          <p:cNvPr id="11" name="10 Imagen" descr="Screenshot_2015-07-28-10-01-33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79051" y="3600372"/>
            <a:ext cx="250139" cy="543008"/>
          </a:xfrm>
          <a:prstGeom prst="rect">
            <a:avLst/>
          </a:prstGeom>
        </p:spPr>
      </p:pic>
      <p:pic>
        <p:nvPicPr>
          <p:cNvPr id="12" name="11 Imagen" descr="Screenshot_2015-07-28-10-44-13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29256" y="1643050"/>
            <a:ext cx="2714644" cy="4500594"/>
          </a:xfrm>
          <a:prstGeom prst="rect">
            <a:avLst/>
          </a:prstGeom>
        </p:spPr>
      </p:pic>
      <p:sp>
        <p:nvSpPr>
          <p:cNvPr id="13" name="12 Rectángulo redondeado"/>
          <p:cNvSpPr/>
          <p:nvPr/>
        </p:nvSpPr>
        <p:spPr>
          <a:xfrm>
            <a:off x="6858016" y="3929066"/>
            <a:ext cx="857256" cy="35719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Conexión GPS</a:t>
            </a:r>
            <a:endParaRPr lang="en-US" dirty="0"/>
          </a:p>
        </p:txBody>
      </p:sp>
      <p:pic>
        <p:nvPicPr>
          <p:cNvPr id="4" name="3 Marcador de contenido" descr="Screenshot_2015-07-28-10-39-57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14414" y="1714520"/>
            <a:ext cx="2678906" cy="4572000"/>
          </a:xfrm>
        </p:spPr>
      </p:pic>
      <p:pic>
        <p:nvPicPr>
          <p:cNvPr id="5" name="3 Marcador de contenido" descr="Screenshot_2015-07-28-10-43-5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2132" y="1714520"/>
            <a:ext cx="2678906" cy="4572000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5643570" y="3643346"/>
            <a:ext cx="2571768" cy="857256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Rectángulo redondeado"/>
          <p:cNvSpPr/>
          <p:nvPr/>
        </p:nvSpPr>
        <p:spPr>
          <a:xfrm>
            <a:off x="1214414" y="3429032"/>
            <a:ext cx="2714644" cy="1214446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Al finalizar</a:t>
            </a:r>
            <a:endParaRPr lang="en-US" dirty="0"/>
          </a:p>
        </p:txBody>
      </p:sp>
      <p:pic>
        <p:nvPicPr>
          <p:cNvPr id="4" name="3 Marcador de contenido" descr="Screenshot_2015-07-28-11-27-3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85918" y="1714520"/>
            <a:ext cx="2678906" cy="4572000"/>
          </a:xfrm>
          <a:ln>
            <a:solidFill>
              <a:schemeClr val="tx1"/>
            </a:solidFill>
          </a:ln>
        </p:spPr>
      </p:pic>
      <p:sp>
        <p:nvSpPr>
          <p:cNvPr id="5" name="4 Rectángulo redondeado"/>
          <p:cNvSpPr/>
          <p:nvPr/>
        </p:nvSpPr>
        <p:spPr>
          <a:xfrm>
            <a:off x="1785918" y="2285992"/>
            <a:ext cx="928694" cy="214314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CuadroTexto"/>
          <p:cNvSpPr txBox="1"/>
          <p:nvPr/>
        </p:nvSpPr>
        <p:spPr>
          <a:xfrm>
            <a:off x="4786314" y="2285992"/>
            <a:ext cx="2454834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BO" i="1" dirty="0" smtClean="0">
                <a:solidFill>
                  <a:schemeClr val="accent1">
                    <a:lumMod val="75000"/>
                  </a:schemeClr>
                </a:solidFill>
              </a:rPr>
              <a:t>El nombre del archivo de la encuesta es </a:t>
            </a:r>
          </a:p>
          <a:p>
            <a:r>
              <a:rPr lang="es-BO" i="1" dirty="0" smtClean="0">
                <a:solidFill>
                  <a:schemeClr val="accent1">
                    <a:lumMod val="75000"/>
                  </a:schemeClr>
                </a:solidFill>
              </a:rPr>
              <a:t>La fecha y la Hora en la que fue guardada.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7 Flecha doblada hacia arriba"/>
          <p:cNvSpPr/>
          <p:nvPr/>
        </p:nvSpPr>
        <p:spPr>
          <a:xfrm rot="5400000">
            <a:off x="3393273" y="1607331"/>
            <a:ext cx="357190" cy="228601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HERRAMIENTAS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0063" y="4365104"/>
            <a:ext cx="1754063" cy="1754063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2132856"/>
            <a:ext cx="2466975" cy="18573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958329" y="2708920"/>
            <a:ext cx="2854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TABLET</a:t>
            </a:r>
          </a:p>
          <a:p>
            <a:r>
              <a:rPr lang="es-BO" dirty="0"/>
              <a:t>	</a:t>
            </a:r>
            <a:r>
              <a:rPr lang="es-BO" dirty="0" err="1" smtClean="0"/>
              <a:t>Tab</a:t>
            </a:r>
            <a:r>
              <a:rPr lang="es-BO" dirty="0" smtClean="0"/>
              <a:t> 2</a:t>
            </a:r>
          </a:p>
          <a:p>
            <a:r>
              <a:rPr lang="es-BO" dirty="0"/>
              <a:t>	</a:t>
            </a:r>
            <a:r>
              <a:rPr lang="es-BO" dirty="0" err="1" smtClean="0"/>
              <a:t>Tab</a:t>
            </a:r>
            <a:r>
              <a:rPr lang="es-BO" dirty="0" smtClean="0"/>
              <a:t> 3</a:t>
            </a:r>
          </a:p>
          <a:p>
            <a:r>
              <a:rPr lang="es-BO" dirty="0" smtClean="0"/>
              <a:t>	</a:t>
            </a:r>
            <a:r>
              <a:rPr lang="es-BO" dirty="0" err="1" smtClean="0"/>
              <a:t>Tab</a:t>
            </a:r>
            <a:r>
              <a:rPr lang="es-BO" dirty="0" smtClean="0"/>
              <a:t> 4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958329" y="4797152"/>
            <a:ext cx="242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GPS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244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Activar </a:t>
            </a:r>
            <a:r>
              <a:rPr lang="es-BO" dirty="0" err="1" smtClean="0"/>
              <a:t>Wi</a:t>
            </a:r>
            <a:r>
              <a:rPr lang="es-BO" dirty="0" smtClean="0"/>
              <a:t>-Fi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6718"/>
          <a:stretch/>
        </p:blipFill>
        <p:spPr>
          <a:xfrm>
            <a:off x="3179635" y="4657371"/>
            <a:ext cx="3019425" cy="100236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059832" y="4509120"/>
            <a:ext cx="864096" cy="936104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2267744" y="2338121"/>
            <a:ext cx="4051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b="1" dirty="0" smtClean="0">
                <a:solidFill>
                  <a:schemeClr val="accent2">
                    <a:lumMod val="75000"/>
                  </a:schemeClr>
                </a:solidFill>
              </a:rPr>
              <a:t>La Zona </a:t>
            </a:r>
            <a:r>
              <a:rPr lang="es-BO" b="1" dirty="0" err="1" smtClean="0">
                <a:solidFill>
                  <a:schemeClr val="accent2">
                    <a:lumMod val="75000"/>
                  </a:schemeClr>
                </a:solidFill>
              </a:rPr>
              <a:t>Wi</a:t>
            </a:r>
            <a:r>
              <a:rPr lang="es-BO" b="1" dirty="0" smtClean="0">
                <a:solidFill>
                  <a:schemeClr val="accent2">
                    <a:lumMod val="75000"/>
                  </a:schemeClr>
                </a:solidFill>
              </a:rPr>
              <a:t>-Fi la activaran los Supervisores</a:t>
            </a:r>
          </a:p>
          <a:p>
            <a:endParaRPr lang="es-BO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b="1" dirty="0" smtClean="0">
                <a:solidFill>
                  <a:schemeClr val="accent2">
                    <a:lumMod val="75000"/>
                  </a:schemeClr>
                </a:solidFill>
              </a:rPr>
              <a:t>El Encuestador debe conectarse a su red.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855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Sincronizaci</a:t>
            </a:r>
            <a:r>
              <a:rPr lang="es-BO" dirty="0" err="1" smtClean="0"/>
              <a:t>ón</a:t>
            </a:r>
            <a:r>
              <a:rPr lang="es-BO" dirty="0" smtClean="0"/>
              <a:t>: Subida de encuestas</a:t>
            </a:r>
            <a:endParaRPr lang="en-US" dirty="0"/>
          </a:p>
        </p:txBody>
      </p:sp>
      <p:pic>
        <p:nvPicPr>
          <p:cNvPr id="4" name="3 Marcador de contenido" descr="Screenshot_2015-07-28-18-51-04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85852" y="1785958"/>
            <a:ext cx="2678906" cy="4572000"/>
          </a:xfrm>
          <a:ln>
            <a:solidFill>
              <a:schemeClr val="tx1"/>
            </a:solidFill>
          </a:ln>
        </p:spPr>
      </p:pic>
      <p:pic>
        <p:nvPicPr>
          <p:cNvPr id="5" name="4 Imagen" descr="Screenshot_2015-07-28-18-51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504" y="1714520"/>
            <a:ext cx="2714644" cy="4632993"/>
          </a:xfrm>
          <a:prstGeom prst="rect">
            <a:avLst/>
          </a:prstGeom>
        </p:spPr>
      </p:pic>
      <p:sp>
        <p:nvSpPr>
          <p:cNvPr id="6" name="5 Rectángulo redondeado"/>
          <p:cNvSpPr/>
          <p:nvPr/>
        </p:nvSpPr>
        <p:spPr>
          <a:xfrm>
            <a:off x="1928794" y="5643610"/>
            <a:ext cx="857256" cy="35719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Rectángulo redondeado"/>
          <p:cNvSpPr/>
          <p:nvPr/>
        </p:nvSpPr>
        <p:spPr>
          <a:xfrm>
            <a:off x="5286380" y="3929098"/>
            <a:ext cx="857256" cy="35719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Sincronizaci</a:t>
            </a:r>
            <a:r>
              <a:rPr lang="es-BO" dirty="0" err="1" smtClean="0"/>
              <a:t>ón</a:t>
            </a:r>
            <a:r>
              <a:rPr lang="es-BO" dirty="0" smtClean="0"/>
              <a:t>: Subida de encuestas</a:t>
            </a:r>
            <a:endParaRPr lang="en-US" dirty="0"/>
          </a:p>
        </p:txBody>
      </p:sp>
      <p:pic>
        <p:nvPicPr>
          <p:cNvPr id="4" name="3 Marcador de contenido" descr="Screenshot_2015-07-28-18-51-2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07342" y="1785926"/>
            <a:ext cx="2678906" cy="4572000"/>
          </a:xfrm>
        </p:spPr>
      </p:pic>
      <p:pic>
        <p:nvPicPr>
          <p:cNvPr id="5" name="4 Imagen" descr="Screenshot_2015-07-28-18-51-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504" y="1785926"/>
            <a:ext cx="2678925" cy="4572032"/>
          </a:xfrm>
          <a:prstGeom prst="rect">
            <a:avLst/>
          </a:prstGeom>
        </p:spPr>
      </p:pic>
      <p:sp>
        <p:nvSpPr>
          <p:cNvPr id="6" name="5 Rectángulo redondeado"/>
          <p:cNvSpPr/>
          <p:nvPr/>
        </p:nvSpPr>
        <p:spPr>
          <a:xfrm>
            <a:off x="1643042" y="4572008"/>
            <a:ext cx="1285884" cy="285752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Archivos a sincronizar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BO" dirty="0" smtClean="0"/>
              <a:t>Se debe verificar la sincronización de los siguientes archivos.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BO" dirty="0" err="1" smtClean="0"/>
              <a:t>Operativo_jiwasa.pen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s-BO" dirty="0" err="1" smtClean="0"/>
              <a:t>Operativo_jiwasa.pff</a:t>
            </a:r>
            <a:endParaRPr lang="es-BO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s-BO" dirty="0" err="1" smtClean="0"/>
              <a:t>Operativo_jiwasa.pnc</a:t>
            </a:r>
            <a:endParaRPr lang="es-BO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BO" dirty="0" smtClean="0"/>
              <a:t>Operativo_jiwasa.dat</a:t>
            </a:r>
            <a:endParaRPr lang="es-BO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BO" dirty="0" err="1" smtClean="0"/>
              <a:t>Operativo_jiwasa.dat.not</a:t>
            </a:r>
            <a:endParaRPr lang="es-BO" dirty="0"/>
          </a:p>
          <a:p>
            <a:pPr marL="365760" lvl="1" indent="0">
              <a:buNone/>
            </a:pPr>
            <a:endParaRPr lang="es-BO" dirty="0"/>
          </a:p>
          <a:p>
            <a:pPr marL="365760" lvl="1" indent="0">
              <a:buNone/>
            </a:pPr>
            <a:endParaRPr lang="es-BO" dirty="0" smtClean="0"/>
          </a:p>
        </p:txBody>
      </p:sp>
    </p:spTree>
    <p:extLst>
      <p:ext uri="{BB962C8B-B14F-4D97-AF65-F5344CB8AC3E}">
        <p14:creationId xmlns:p14="http://schemas.microsoft.com/office/powerpoint/2010/main" xmlns="" val="4445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Archivos a </a:t>
            </a:r>
            <a:r>
              <a:rPr lang="es-BO" dirty="0" smtClean="0"/>
              <a:t>sincronizar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1484784"/>
            <a:ext cx="2634257" cy="4495800"/>
          </a:xfrm>
        </p:spPr>
      </p:pic>
      <p:sp>
        <p:nvSpPr>
          <p:cNvPr id="5" name="Trapecio 4"/>
          <p:cNvSpPr/>
          <p:nvPr/>
        </p:nvSpPr>
        <p:spPr>
          <a:xfrm rot="16200000">
            <a:off x="2181415" y="2219185"/>
            <a:ext cx="1872208" cy="3139710"/>
          </a:xfrm>
          <a:prstGeom prst="trapezoid">
            <a:avLst>
              <a:gd name="adj" fmla="val 29538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87374" y="2852934"/>
            <a:ext cx="3052978" cy="187220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87374" y="2852933"/>
            <a:ext cx="3052977" cy="187221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87373" y="2852785"/>
            <a:ext cx="3046548" cy="187235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87371" y="2852783"/>
            <a:ext cx="3046549" cy="1881378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427984" y="5373216"/>
            <a:ext cx="3744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800" dirty="0" smtClean="0"/>
              <a:t>operativo_jiwasa</a:t>
            </a:r>
            <a:r>
              <a:rPr lang="es-BO" sz="2800" b="1" dirty="0" smtClean="0"/>
              <a:t>.dat</a:t>
            </a:r>
            <a:r>
              <a:rPr lang="es-BO" dirty="0" smtClean="0"/>
              <a:t> indica que la encuesta esta siendo subida.</a:t>
            </a:r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87370" y="2852782"/>
            <a:ext cx="3087751" cy="187235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87369" y="2872201"/>
            <a:ext cx="3052982" cy="188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996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Recomendaciones Importantes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BO" dirty="0" smtClean="0"/>
              <a:t>Se debe gestionar la energía de la batería, para evitar el apagado de la Tablet en media encuesta. Se recomienda:</a:t>
            </a:r>
          </a:p>
          <a:p>
            <a:pPr lvl="1"/>
            <a:r>
              <a:rPr lang="es-BO" dirty="0" smtClean="0"/>
              <a:t>Usar la Tablet solo en caso de encontrar una Unidad económica.</a:t>
            </a:r>
          </a:p>
          <a:p>
            <a:pPr lvl="1"/>
            <a:r>
              <a:rPr lang="es-BO" dirty="0" smtClean="0"/>
              <a:t>Apagar la Tablet cuando </a:t>
            </a:r>
            <a:r>
              <a:rPr lang="es-BO" dirty="0"/>
              <a:t>se trasladen de un punto a otro</a:t>
            </a:r>
            <a:r>
              <a:rPr lang="es-BO" dirty="0" smtClean="0"/>
              <a:t>.</a:t>
            </a:r>
          </a:p>
          <a:p>
            <a:pPr lvl="1"/>
            <a:r>
              <a:rPr lang="es-BO" dirty="0" smtClean="0"/>
              <a:t>Activar el </a:t>
            </a:r>
            <a:r>
              <a:rPr lang="es-BO" dirty="0" err="1" smtClean="0"/>
              <a:t>Wi</a:t>
            </a:r>
            <a:r>
              <a:rPr lang="es-BO" dirty="0" smtClean="0"/>
              <a:t>-Fi solo para subir la información recabada (Esta tarea se hará junto con el supervisor de brigada)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916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 tomar en cuenta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Al escoger la opción “No” en la P 0.7 o P 0.8 el sistema </a:t>
            </a:r>
            <a:r>
              <a:rPr lang="es-ES" dirty="0" err="1" smtClean="0"/>
              <a:t>emitira</a:t>
            </a:r>
            <a:r>
              <a:rPr lang="es-ES" dirty="0" smtClean="0"/>
              <a:t> un mensaje “Pare la entrevista y vuelva a la pregunta P 0.5, cambie la numeración de la empresa” en ese caso usted deberá usar la columna de derecha, retroceder, cambiar el número de empresa según lo indicado en la actualización y continuar con el formulario con otro informante </a:t>
            </a:r>
            <a:endParaRPr lang="es-E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BO" dirty="0" smtClean="0"/>
              <a:t>ACTUALIZACION</a:t>
            </a:r>
            <a:endParaRPr lang="en-US" dirty="0"/>
          </a:p>
        </p:txBody>
      </p:sp>
      <p:pic>
        <p:nvPicPr>
          <p:cNvPr id="4" name="3 Marcador de contenido" descr="Screenshot_2015-07-28-10-27-06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295328" y="1719282"/>
            <a:ext cx="2634258" cy="4495800"/>
          </a:xfrm>
        </p:spPr>
      </p:pic>
      <p:pic>
        <p:nvPicPr>
          <p:cNvPr id="5" name="4 Imagen" descr="Screenshot_2015-07-28-18-49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852" y="1785926"/>
            <a:ext cx="2720783" cy="4643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5 Rectángulo redondeado"/>
          <p:cNvSpPr/>
          <p:nvPr/>
        </p:nvSpPr>
        <p:spPr>
          <a:xfrm>
            <a:off x="1285852" y="2571744"/>
            <a:ext cx="1000132" cy="35719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Flecha derecha"/>
          <p:cNvSpPr/>
          <p:nvPr/>
        </p:nvSpPr>
        <p:spPr>
          <a:xfrm>
            <a:off x="4143372" y="2643182"/>
            <a:ext cx="100013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BO" dirty="0" smtClean="0"/>
              <a:t>ACTUALIZACION</a:t>
            </a:r>
            <a:endParaRPr lang="en-US" dirty="0"/>
          </a:p>
        </p:txBody>
      </p:sp>
      <p:pic>
        <p:nvPicPr>
          <p:cNvPr id="44" name="43 Imagen" descr="Screenshot_2015-07-28-10-27-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343955"/>
            <a:ext cx="928892" cy="1585309"/>
          </a:xfrm>
          <a:prstGeom prst="rect">
            <a:avLst/>
          </a:prstGeom>
        </p:spPr>
      </p:pic>
      <p:pic>
        <p:nvPicPr>
          <p:cNvPr id="45" name="44 Imagen" descr="Screenshot_2015-07-28-10-27-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7290" y="2493955"/>
            <a:ext cx="928892" cy="1585309"/>
          </a:xfrm>
          <a:prstGeom prst="rect">
            <a:avLst/>
          </a:prstGeom>
        </p:spPr>
      </p:pic>
      <p:pic>
        <p:nvPicPr>
          <p:cNvPr id="46" name="45 Imagen" descr="Screenshot_2015-07-28-10-27-4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7290" y="2643955"/>
            <a:ext cx="928892" cy="1585309"/>
          </a:xfrm>
          <a:prstGeom prst="rect">
            <a:avLst/>
          </a:prstGeom>
        </p:spPr>
      </p:pic>
      <p:pic>
        <p:nvPicPr>
          <p:cNvPr id="47" name="46 Imagen" descr="Screenshot_2015-07-28-10-27-4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7290" y="2793955"/>
            <a:ext cx="928892" cy="1585309"/>
          </a:xfrm>
          <a:prstGeom prst="rect">
            <a:avLst/>
          </a:prstGeom>
        </p:spPr>
      </p:pic>
      <p:pic>
        <p:nvPicPr>
          <p:cNvPr id="48" name="47 Imagen" descr="Screenshot_2015-07-28-10-28-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57290" y="2943955"/>
            <a:ext cx="928892" cy="1585309"/>
          </a:xfrm>
          <a:prstGeom prst="rect">
            <a:avLst/>
          </a:prstGeom>
        </p:spPr>
      </p:pic>
      <p:pic>
        <p:nvPicPr>
          <p:cNvPr id="49" name="48 Imagen" descr="Screenshot_2015-07-28-10-28-07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07290" y="3093955"/>
            <a:ext cx="928892" cy="1585309"/>
          </a:xfrm>
          <a:prstGeom prst="rect">
            <a:avLst/>
          </a:prstGeom>
        </p:spPr>
      </p:pic>
      <p:pic>
        <p:nvPicPr>
          <p:cNvPr id="50" name="49 Imagen" descr="Screenshot_2015-07-28-10-28-44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57290" y="3243955"/>
            <a:ext cx="928892" cy="1585309"/>
          </a:xfrm>
          <a:prstGeom prst="rect">
            <a:avLst/>
          </a:prstGeom>
        </p:spPr>
      </p:pic>
      <p:pic>
        <p:nvPicPr>
          <p:cNvPr id="51" name="50 Imagen" descr="Screenshot_2015-07-28-10-28-59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07290" y="3393955"/>
            <a:ext cx="928892" cy="1585309"/>
          </a:xfrm>
          <a:prstGeom prst="rect">
            <a:avLst/>
          </a:prstGeom>
        </p:spPr>
      </p:pic>
      <p:pic>
        <p:nvPicPr>
          <p:cNvPr id="52" name="51 Imagen" descr="Screenshot_2015-07-28-10-29-0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57290" y="3543955"/>
            <a:ext cx="928892" cy="1585309"/>
          </a:xfrm>
          <a:prstGeom prst="rect">
            <a:avLst/>
          </a:prstGeom>
        </p:spPr>
      </p:pic>
      <p:pic>
        <p:nvPicPr>
          <p:cNvPr id="53" name="52 Imagen" descr="Screenshot_2015-07-28-10-29-07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07290" y="3693955"/>
            <a:ext cx="928892" cy="1585309"/>
          </a:xfrm>
          <a:prstGeom prst="rect">
            <a:avLst/>
          </a:prstGeom>
        </p:spPr>
      </p:pic>
      <p:pic>
        <p:nvPicPr>
          <p:cNvPr id="54" name="53 Imagen" descr="Screenshot_2015-07-28-10-29-16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57290" y="3843955"/>
            <a:ext cx="928892" cy="1585309"/>
          </a:xfrm>
          <a:prstGeom prst="rect">
            <a:avLst/>
          </a:prstGeom>
        </p:spPr>
      </p:pic>
      <p:pic>
        <p:nvPicPr>
          <p:cNvPr id="58" name="57 Imagen" descr="Screenshot_2015-07-28-10-29-38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86380" y="1643050"/>
            <a:ext cx="2720784" cy="4643470"/>
          </a:xfrm>
          <a:prstGeom prst="rect">
            <a:avLst/>
          </a:prstGeom>
        </p:spPr>
      </p:pic>
      <p:sp>
        <p:nvSpPr>
          <p:cNvPr id="60" name="59 Marcador de contenido"/>
          <p:cNvSpPr>
            <a:spLocks noGrp="1"/>
          </p:cNvSpPr>
          <p:nvPr>
            <p:ph sz="quarter" idx="1"/>
          </p:nvPr>
        </p:nvSpPr>
        <p:spPr>
          <a:xfrm>
            <a:off x="6143636" y="3929066"/>
            <a:ext cx="1714512" cy="285752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00166" y="4500570"/>
            <a:ext cx="68580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800" b="1" i="1" dirty="0" smtClean="0">
                <a:solidFill>
                  <a:schemeClr val="accent1">
                    <a:lumMod val="75000"/>
                  </a:schemeClr>
                </a:solidFill>
              </a:rPr>
              <a:t>Ahora procedamos con la TABLET.</a:t>
            </a:r>
          </a:p>
          <a:p>
            <a:endParaRPr lang="es-BO" sz="28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es-BO" sz="2800" b="1" i="1" dirty="0" smtClean="0">
                <a:solidFill>
                  <a:schemeClr val="accent1">
                    <a:lumMod val="75000"/>
                  </a:schemeClr>
                </a:solidFill>
              </a:rPr>
              <a:t>Gracias….</a:t>
            </a:r>
            <a:endParaRPr lang="en-US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HERRAMIENTAS</a:t>
            </a:r>
            <a:endParaRPr lang="en-US" dirty="0"/>
          </a:p>
        </p:txBody>
      </p:sp>
      <p:pic>
        <p:nvPicPr>
          <p:cNvPr id="9" name="8 Marcador de contenido" descr="20150728_111459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18758" y="1844824"/>
            <a:ext cx="2681672" cy="4389437"/>
          </a:xfrm>
        </p:spPr>
      </p:pic>
      <p:pic>
        <p:nvPicPr>
          <p:cNvPr id="7" name="6 Imagen" descr="descarg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1919" y="3929066"/>
            <a:ext cx="1357322" cy="135732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706101" y="3213747"/>
            <a:ext cx="2928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800" b="1" i="1" dirty="0" smtClean="0">
                <a:solidFill>
                  <a:srgbClr val="002060"/>
                </a:solidFill>
              </a:rPr>
              <a:t>Aplicación </a:t>
            </a:r>
            <a:r>
              <a:rPr lang="es-BO" sz="2800" b="1" i="1" dirty="0" err="1" smtClean="0">
                <a:solidFill>
                  <a:srgbClr val="002060"/>
                </a:solidFill>
              </a:rPr>
              <a:t>CSentry</a:t>
            </a:r>
            <a:endParaRPr lang="en-US" sz="2800" b="1" i="1" dirty="0">
              <a:solidFill>
                <a:srgbClr val="002060"/>
              </a:solidFill>
            </a:endParaRPr>
          </a:p>
        </p:txBody>
      </p:sp>
      <p:sp>
        <p:nvSpPr>
          <p:cNvPr id="8" name="7 Flecha derecha"/>
          <p:cNvSpPr/>
          <p:nvPr/>
        </p:nvSpPr>
        <p:spPr>
          <a:xfrm>
            <a:off x="2843808" y="4581128"/>
            <a:ext cx="257176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/>
          <p:cNvSpPr txBox="1"/>
          <p:nvPr/>
        </p:nvSpPr>
        <p:spPr>
          <a:xfrm>
            <a:off x="4572000" y="5348519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400" dirty="0" smtClean="0">
                <a:solidFill>
                  <a:schemeClr val="accent1">
                    <a:lumMod val="75000"/>
                  </a:schemeClr>
                </a:solidFill>
              </a:rPr>
              <a:t>Aplicación a utilizar para la realización de la encuesta.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Uso Básico de la Tablet: Encendido</a:t>
            </a:r>
            <a:endParaRPr lang="en-U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6810" y="1600200"/>
            <a:ext cx="2685329" cy="4495800"/>
          </a:xfrm>
        </p:spPr>
      </p:pic>
      <p:sp>
        <p:nvSpPr>
          <p:cNvPr id="9" name="Elipse 8"/>
          <p:cNvSpPr/>
          <p:nvPr/>
        </p:nvSpPr>
        <p:spPr>
          <a:xfrm>
            <a:off x="5868144" y="2060848"/>
            <a:ext cx="288032" cy="504056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/>
          <p:cNvSpPr/>
          <p:nvPr/>
        </p:nvSpPr>
        <p:spPr>
          <a:xfrm>
            <a:off x="5868144" y="2636912"/>
            <a:ext cx="288032" cy="648072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/>
          <p:cNvSpPr/>
          <p:nvPr/>
        </p:nvSpPr>
        <p:spPr>
          <a:xfrm>
            <a:off x="4427984" y="5589240"/>
            <a:ext cx="504056" cy="576064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/>
          <p:cNvSpPr txBox="1"/>
          <p:nvPr/>
        </p:nvSpPr>
        <p:spPr>
          <a:xfrm>
            <a:off x="6300192" y="1918573"/>
            <a:ext cx="2110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>
                <a:solidFill>
                  <a:schemeClr val="accent2">
                    <a:lumMod val="75000"/>
                  </a:schemeClr>
                </a:solidFill>
              </a:rPr>
              <a:t>Encendido/Apagado</a:t>
            </a:r>
          </a:p>
          <a:p>
            <a:r>
              <a:rPr lang="es-BO" dirty="0" smtClean="0">
                <a:solidFill>
                  <a:schemeClr val="accent2">
                    <a:lumMod val="75000"/>
                  </a:schemeClr>
                </a:solidFill>
              </a:rPr>
              <a:t>Bloqueo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300192" y="277628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>
                <a:solidFill>
                  <a:schemeClr val="accent2">
                    <a:lumMod val="75000"/>
                  </a:schemeClr>
                </a:solidFill>
              </a:rPr>
              <a:t>Volumen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409306" y="614362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>
                <a:solidFill>
                  <a:schemeClr val="accent2">
                    <a:lumMod val="75000"/>
                  </a:schemeClr>
                </a:solidFill>
              </a:rPr>
              <a:t>Inicio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005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Activación GPS</a:t>
            </a:r>
            <a:endParaRPr lang="en-U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6718"/>
          <a:stretch/>
        </p:blipFill>
        <p:spPr>
          <a:xfrm>
            <a:off x="1749508" y="4679687"/>
            <a:ext cx="3019425" cy="100236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6256" y="4437112"/>
            <a:ext cx="504056" cy="541459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308993" y="460214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GPS  en TAB 3</a:t>
            </a:r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93169" y="5313528"/>
            <a:ext cx="419755" cy="44074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3" name="CuadroTexto 12"/>
          <p:cNvSpPr txBox="1"/>
          <p:nvPr/>
        </p:nvSpPr>
        <p:spPr>
          <a:xfrm>
            <a:off x="5308993" y="5384939"/>
            <a:ext cx="146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GPS en </a:t>
            </a:r>
            <a:r>
              <a:rPr lang="es-BO" dirty="0" err="1" smtClean="0"/>
              <a:t>Tab</a:t>
            </a:r>
            <a:r>
              <a:rPr lang="es-BO" dirty="0" smtClean="0"/>
              <a:t> 4</a:t>
            </a:r>
            <a:endParaRPr lang="en-US" dirty="0"/>
          </a:p>
        </p:txBody>
      </p:sp>
      <p:sp>
        <p:nvSpPr>
          <p:cNvPr id="14" name="Elipse 13"/>
          <p:cNvSpPr/>
          <p:nvPr/>
        </p:nvSpPr>
        <p:spPr>
          <a:xfrm>
            <a:off x="2899180" y="4529538"/>
            <a:ext cx="720080" cy="855401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/>
          <p:cNvSpPr txBox="1"/>
          <p:nvPr/>
        </p:nvSpPr>
        <p:spPr>
          <a:xfrm>
            <a:off x="1547664" y="2171218"/>
            <a:ext cx="62646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800" dirty="0" smtClean="0"/>
              <a:t>Activar el </a:t>
            </a:r>
            <a:r>
              <a:rPr lang="es-BO" sz="2800" b="1" dirty="0" smtClean="0"/>
              <a:t>GPS/Ubicación</a:t>
            </a:r>
            <a:r>
              <a:rPr lang="es-BO" sz="2800" dirty="0" smtClean="0"/>
              <a:t> de la </a:t>
            </a:r>
            <a:r>
              <a:rPr lang="es-BO" sz="2800" b="1" dirty="0" smtClean="0"/>
              <a:t>Tablet</a:t>
            </a:r>
            <a:r>
              <a:rPr lang="es-BO" sz="2800" dirty="0" smtClean="0"/>
              <a:t>, para calcular las coordenadas de la Unidad económica, una vez </a:t>
            </a:r>
            <a:r>
              <a:rPr lang="es-BO" sz="2800" b="1" dirty="0" smtClean="0"/>
              <a:t>finalizada la Encuesta</a:t>
            </a:r>
            <a:r>
              <a:rPr lang="es-BO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9635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Activar/Desactivar rotación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6718"/>
          <a:stretch/>
        </p:blipFill>
        <p:spPr>
          <a:xfrm>
            <a:off x="1393130" y="1930935"/>
            <a:ext cx="3019425" cy="1002353"/>
          </a:xfrm>
          <a:prstGeom prst="rect">
            <a:avLst/>
          </a:prstGeom>
        </p:spPr>
      </p:pic>
      <p:pic>
        <p:nvPicPr>
          <p:cNvPr id="7" name="Marcador de conteni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9751" y="3645024"/>
            <a:ext cx="1224137" cy="202304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9728" y="4186713"/>
            <a:ext cx="2376264" cy="148136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364088" y="1865545"/>
            <a:ext cx="2470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BO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BO" sz="2400" dirty="0" smtClean="0">
                <a:solidFill>
                  <a:schemeClr val="accent2">
                    <a:lumMod val="75000"/>
                  </a:schemeClr>
                </a:solidFill>
              </a:rPr>
              <a:t>Rotar la pantalla</a:t>
            </a:r>
          </a:p>
        </p:txBody>
      </p:sp>
      <p:sp>
        <p:nvSpPr>
          <p:cNvPr id="10" name="Elipse 9"/>
          <p:cNvSpPr/>
          <p:nvPr/>
        </p:nvSpPr>
        <p:spPr>
          <a:xfrm>
            <a:off x="3779912" y="1776988"/>
            <a:ext cx="864096" cy="1008112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ector recto de flecha 11"/>
          <p:cNvCxnSpPr>
            <a:stCxn id="10" idx="6"/>
          </p:cNvCxnSpPr>
          <p:nvPr/>
        </p:nvCxnSpPr>
        <p:spPr>
          <a:xfrm>
            <a:off x="4644008" y="2281044"/>
            <a:ext cx="720080" cy="186695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2418580" y="5733256"/>
            <a:ext cx="1328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000" b="1" dirty="0" smtClean="0">
                <a:solidFill>
                  <a:schemeClr val="accent2">
                    <a:lumMod val="75000"/>
                  </a:schemeClr>
                </a:solidFill>
              </a:rPr>
              <a:t>Vertical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475510" y="5754247"/>
            <a:ext cx="1328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000" b="1" dirty="0" smtClean="0">
                <a:solidFill>
                  <a:schemeClr val="accent2">
                    <a:lumMod val="75000"/>
                  </a:schemeClr>
                </a:solidFill>
              </a:rPr>
              <a:t>Horizontal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539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Comenzar</a:t>
            </a:r>
            <a:r>
              <a:rPr lang="en-US" dirty="0" smtClean="0"/>
              <a:t> </a:t>
            </a:r>
            <a:r>
              <a:rPr lang="en-US" dirty="0" err="1" smtClean="0"/>
              <a:t>Ecuesta</a:t>
            </a:r>
            <a:endParaRPr lang="en-US" dirty="0"/>
          </a:p>
        </p:txBody>
      </p:sp>
      <p:pic>
        <p:nvPicPr>
          <p:cNvPr id="7" name="6 Marcador de contenido" descr="2015_07_27_22.34.05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42976" y="1928802"/>
            <a:ext cx="2571936" cy="4389437"/>
          </a:xfrm>
          <a:ln>
            <a:solidFill>
              <a:schemeClr val="accent1"/>
            </a:solidFill>
          </a:ln>
        </p:spPr>
      </p:pic>
      <p:pic>
        <p:nvPicPr>
          <p:cNvPr id="10" name="9 Imagen" descr="Screenshot_2015-07-28-11-27-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2132" y="1947851"/>
            <a:ext cx="2500330" cy="42672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4 CuadroTexto"/>
          <p:cNvSpPr txBox="1"/>
          <p:nvPr/>
        </p:nvSpPr>
        <p:spPr>
          <a:xfrm>
            <a:off x="2000232" y="2643182"/>
            <a:ext cx="32861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Comenzar</a:t>
            </a:r>
            <a:r>
              <a:rPr lang="en-US" dirty="0" smtClean="0">
                <a:solidFill>
                  <a:srgbClr val="C00000"/>
                </a:solidFill>
              </a:rPr>
              <a:t> Nuevo </a:t>
            </a:r>
            <a:r>
              <a:rPr lang="en-US" dirty="0" err="1" smtClean="0">
                <a:solidFill>
                  <a:srgbClr val="C00000"/>
                </a:solidFill>
              </a:rPr>
              <a:t>Cuestionario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10 Flecha a la derecha con muesca"/>
          <p:cNvSpPr/>
          <p:nvPr/>
        </p:nvSpPr>
        <p:spPr>
          <a:xfrm>
            <a:off x="4000496" y="3214686"/>
            <a:ext cx="1214446" cy="28575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Descripción</a:t>
            </a:r>
            <a:r>
              <a:rPr lang="en-US" dirty="0" smtClean="0"/>
              <a:t> de la </a:t>
            </a:r>
            <a:r>
              <a:rPr lang="en-US" dirty="0" err="1" smtClean="0"/>
              <a:t>Interfaz</a:t>
            </a:r>
            <a:endParaRPr lang="en-US" dirty="0"/>
          </a:p>
        </p:txBody>
      </p:sp>
      <p:pic>
        <p:nvPicPr>
          <p:cNvPr id="8" name="7 Marcador de contenido" descr="Screenshot_2015-07-28-11-27-3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143072" y="1785926"/>
            <a:ext cx="2571936" cy="4389437"/>
          </a:xfrm>
          <a:ln>
            <a:solidFill>
              <a:schemeClr val="accent1"/>
            </a:solidFill>
          </a:ln>
        </p:spPr>
      </p:pic>
      <p:sp>
        <p:nvSpPr>
          <p:cNvPr id="13" name="12 Rectángulo redondeado"/>
          <p:cNvSpPr/>
          <p:nvPr/>
        </p:nvSpPr>
        <p:spPr>
          <a:xfrm>
            <a:off x="3214510" y="2357430"/>
            <a:ext cx="2143140" cy="3571900"/>
          </a:xfrm>
          <a:prstGeom prst="roundRect">
            <a:avLst>
              <a:gd name="adj" fmla="val 4361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Rectángulo redondeado"/>
          <p:cNvSpPr/>
          <p:nvPr/>
        </p:nvSpPr>
        <p:spPr>
          <a:xfrm>
            <a:off x="3214510" y="2143116"/>
            <a:ext cx="1143008" cy="21431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14 Rectángulo redondeado"/>
          <p:cNvSpPr/>
          <p:nvPr/>
        </p:nvSpPr>
        <p:spPr>
          <a:xfrm>
            <a:off x="4000328" y="1928802"/>
            <a:ext cx="643110" cy="21431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357950" y="2071678"/>
            <a:ext cx="1928826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BO" dirty="0" smtClean="0"/>
              <a:t>Número de cuestionarios realizados</a:t>
            </a:r>
            <a:endParaRPr lang="en-U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857224" y="2071678"/>
            <a:ext cx="2071702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BO" dirty="0" smtClean="0"/>
              <a:t>Comenzar Nuevo Cuestionario</a:t>
            </a:r>
            <a:endParaRPr lang="en-U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6143636" y="4500570"/>
            <a:ext cx="2643206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BO" dirty="0" smtClean="0"/>
              <a:t>Listado de Encuestas/Cuestionarios Realizados</a:t>
            </a:r>
            <a:endParaRPr lang="en-US" dirty="0"/>
          </a:p>
        </p:txBody>
      </p:sp>
      <p:sp>
        <p:nvSpPr>
          <p:cNvPr id="27" name="26 Elipse"/>
          <p:cNvSpPr/>
          <p:nvPr/>
        </p:nvSpPr>
        <p:spPr>
          <a:xfrm>
            <a:off x="4572000" y="1714488"/>
            <a:ext cx="214314" cy="2857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b="1" dirty="0" smtClean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8" name="27 Elipse"/>
          <p:cNvSpPr/>
          <p:nvPr/>
        </p:nvSpPr>
        <p:spPr>
          <a:xfrm>
            <a:off x="4357686" y="2071678"/>
            <a:ext cx="214314" cy="2857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9" name="28 Elipse"/>
          <p:cNvSpPr/>
          <p:nvPr/>
        </p:nvSpPr>
        <p:spPr>
          <a:xfrm>
            <a:off x="5000628" y="2428868"/>
            <a:ext cx="214314" cy="2857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b="1" dirty="0">
                <a:solidFill>
                  <a:srgbClr val="00B050"/>
                </a:solidFill>
              </a:rPr>
              <a:t>3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2" grpId="0" animBg="1"/>
      <p:bldP spid="23" grpId="0" animBg="1"/>
      <p:bldP spid="24" grpId="0" animBg="1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Descripción</a:t>
            </a:r>
            <a:r>
              <a:rPr lang="en-US" dirty="0" smtClean="0"/>
              <a:t> de la </a:t>
            </a:r>
            <a:r>
              <a:rPr lang="en-US" dirty="0" err="1" smtClean="0"/>
              <a:t>Interfaz</a:t>
            </a:r>
            <a:endParaRPr lang="en-US" dirty="0"/>
          </a:p>
        </p:txBody>
      </p:sp>
      <p:pic>
        <p:nvPicPr>
          <p:cNvPr id="4" name="3 Imagen" descr="2015_07_27_22.41.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868" y="1643050"/>
            <a:ext cx="2637066" cy="4500594"/>
          </a:xfrm>
          <a:prstGeom prst="rect">
            <a:avLst/>
          </a:prstGeom>
        </p:spPr>
      </p:pic>
      <p:sp>
        <p:nvSpPr>
          <p:cNvPr id="5" name="4 Rectángulo redondeado"/>
          <p:cNvSpPr/>
          <p:nvPr/>
        </p:nvSpPr>
        <p:spPr>
          <a:xfrm>
            <a:off x="3571868" y="2000240"/>
            <a:ext cx="785818" cy="2786082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Rectángulo redondeado"/>
          <p:cNvSpPr/>
          <p:nvPr/>
        </p:nvSpPr>
        <p:spPr>
          <a:xfrm>
            <a:off x="4357686" y="2000240"/>
            <a:ext cx="1857388" cy="2786082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Rectángulo redondeado"/>
          <p:cNvSpPr/>
          <p:nvPr/>
        </p:nvSpPr>
        <p:spPr>
          <a:xfrm>
            <a:off x="5857884" y="5214950"/>
            <a:ext cx="428628" cy="35719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CuadroTexto"/>
          <p:cNvSpPr txBox="1"/>
          <p:nvPr/>
        </p:nvSpPr>
        <p:spPr>
          <a:xfrm>
            <a:off x="1571604" y="2714620"/>
            <a:ext cx="1428760" cy="1754326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s-BO" dirty="0" smtClean="0"/>
              <a:t>Listado de preguntas de las sección que se esta registrando</a:t>
            </a:r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>
            <a:off x="6429388" y="2500306"/>
            <a:ext cx="1643074" cy="646331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s-BO" dirty="0" smtClean="0"/>
              <a:t>Área de preguntas</a:t>
            </a:r>
            <a:endParaRPr lang="en-U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500166" y="5429264"/>
            <a:ext cx="1643074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s-BO" dirty="0" smtClean="0"/>
              <a:t>Teclado</a:t>
            </a:r>
            <a:endParaRPr lang="en-US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4214810" y="3143248"/>
            <a:ext cx="500066" cy="500066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Rectángulo redondeado"/>
          <p:cNvSpPr/>
          <p:nvPr/>
        </p:nvSpPr>
        <p:spPr>
          <a:xfrm>
            <a:off x="5929322" y="3143248"/>
            <a:ext cx="428628" cy="500066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0819" y="3286125"/>
            <a:ext cx="107706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CuadroTexto"/>
          <p:cNvSpPr txBox="1"/>
          <p:nvPr/>
        </p:nvSpPr>
        <p:spPr>
          <a:xfrm>
            <a:off x="4071934" y="2143116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 smtClean="0"/>
              <a:t>1</a:t>
            </a:r>
            <a:endParaRPr lang="en-US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929322" y="228599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 smtClean="0"/>
              <a:t>2</a:t>
            </a:r>
            <a:endParaRPr lang="en-US" b="1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3571868" y="4857760"/>
            <a:ext cx="2643206" cy="1214446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7" grpId="0"/>
      <p:bldP spid="18" grpId="0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1417</TotalTime>
  <Words>426</Words>
  <Application>Microsoft Office PowerPoint</Application>
  <PresentationFormat>Presentación en pantalla (4:3)</PresentationFormat>
  <Paragraphs>96</Paragraphs>
  <Slides>29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Intermedio</vt:lpstr>
      <vt:lpstr> SISTEMA DEL OPERATIVO  </vt:lpstr>
      <vt:lpstr>HERRAMIENTAS</vt:lpstr>
      <vt:lpstr>HERRAMIENTAS</vt:lpstr>
      <vt:lpstr>Uso Básico de la Tablet: Encendido</vt:lpstr>
      <vt:lpstr>Activación GPS</vt:lpstr>
      <vt:lpstr>Activar/Desactivar rotación</vt:lpstr>
      <vt:lpstr>Comenzar Ecuesta</vt:lpstr>
      <vt:lpstr>Descripción de la Interfaz</vt:lpstr>
      <vt:lpstr>Descripción de la Interfaz</vt:lpstr>
      <vt:lpstr>Tipos de pregunta: Selección única</vt:lpstr>
      <vt:lpstr>Tipos de pregunta: Selección múltiple</vt:lpstr>
      <vt:lpstr>Tipos de pregunta: Abierta</vt:lpstr>
      <vt:lpstr>Tipos de pregunta: Abierta</vt:lpstr>
      <vt:lpstr>Excepciones</vt:lpstr>
      <vt:lpstr>Excepciones</vt:lpstr>
      <vt:lpstr>Observaciones adicionales</vt:lpstr>
      <vt:lpstr>Finalizar y guardar la boleta</vt:lpstr>
      <vt:lpstr>Conexión GPS</vt:lpstr>
      <vt:lpstr>Al finalizar</vt:lpstr>
      <vt:lpstr>Activar Wi-Fi</vt:lpstr>
      <vt:lpstr>Sincronización: Subida de encuestas</vt:lpstr>
      <vt:lpstr>Sincronización: Subida de encuestas</vt:lpstr>
      <vt:lpstr>Archivos a sincronizar</vt:lpstr>
      <vt:lpstr>Archivos a sincronizar</vt:lpstr>
      <vt:lpstr>Recomendaciones Importantes </vt:lpstr>
      <vt:lpstr>Para tomar en cuenta</vt:lpstr>
      <vt:lpstr>ACTUALIZACION</vt:lpstr>
      <vt:lpstr>ACTUALIZACION</vt:lpstr>
      <vt:lpstr>Diapositiva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JIWASA</dc:title>
  <dc:creator>ana</dc:creator>
  <cp:lastModifiedBy>Usuario</cp:lastModifiedBy>
  <cp:revision>94</cp:revision>
  <dcterms:created xsi:type="dcterms:W3CDTF">2015-07-28T15:03:14Z</dcterms:created>
  <dcterms:modified xsi:type="dcterms:W3CDTF">2015-08-14T16:31:44Z</dcterms:modified>
</cp:coreProperties>
</file>