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03" r:id="rId5"/>
    <p:sldId id="305" r:id="rId6"/>
    <p:sldId id="317" r:id="rId7"/>
    <p:sldId id="384" r:id="rId8"/>
    <p:sldId id="399" r:id="rId9"/>
    <p:sldId id="400" r:id="rId10"/>
    <p:sldId id="397" r:id="rId11"/>
    <p:sldId id="524" r:id="rId12"/>
    <p:sldId id="544" r:id="rId13"/>
    <p:sldId id="577" r:id="rId14"/>
    <p:sldId id="379" r:id="rId15"/>
    <p:sldId id="291" r:id="rId16"/>
    <p:sldId id="695" r:id="rId17"/>
    <p:sldId id="693" r:id="rId18"/>
    <p:sldId id="425" r:id="rId19"/>
    <p:sldId id="424" r:id="rId20"/>
    <p:sldId id="316" r:id="rId21"/>
    <p:sldId id="497" r:id="rId22"/>
    <p:sldId id="579" r:id="rId23"/>
    <p:sldId id="582" r:id="rId24"/>
    <p:sldId id="583" r:id="rId25"/>
    <p:sldId id="584" r:id="rId26"/>
    <p:sldId id="585" r:id="rId27"/>
    <p:sldId id="694" r:id="rId28"/>
    <p:sldId id="350" r:id="rId29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DFD3DD-1F6A-489E-9901-53E2EF3C7B8B}">
          <p14:sldIdLst>
            <p14:sldId id="303"/>
            <p14:sldId id="305"/>
            <p14:sldId id="317"/>
            <p14:sldId id="384"/>
            <p14:sldId id="399"/>
            <p14:sldId id="400"/>
            <p14:sldId id="397"/>
            <p14:sldId id="524"/>
            <p14:sldId id="544"/>
            <p14:sldId id="577"/>
            <p14:sldId id="379"/>
            <p14:sldId id="291"/>
            <p14:sldId id="695"/>
            <p14:sldId id="693"/>
            <p14:sldId id="425"/>
            <p14:sldId id="424"/>
            <p14:sldId id="316"/>
            <p14:sldId id="497"/>
            <p14:sldId id="579"/>
            <p14:sldId id="582"/>
            <p14:sldId id="583"/>
            <p14:sldId id="584"/>
            <p14:sldId id="585"/>
            <p14:sldId id="694"/>
          </p14:sldIdLst>
        </p14:section>
        <p14:section name="Untitled Section" id="{BA1E27BB-BE6F-48E3-925A-1E96E6FC2891}">
          <p14:sldIdLst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D5D15-8B5A-C31F-0C52-C91DA33AC295}" v="13" dt="2020-01-23T09:39:43.128"/>
    <p1510:client id="{3AE02C48-C5B6-4FBF-9FFD-C53BD8F8E8DA}" v="72" dt="2020-01-23T10:18:13.033"/>
    <p1510:client id="{483BF676-9CF8-83D0-8A03-C6536A44E844}" v="11" dt="2020-01-23T09:44:51.290"/>
    <p1510:client id="{4FCDE5E7-2CAD-9047-EC1E-C9F81668C33A}" v="2" dt="2020-01-24T04:02:29.080"/>
    <p1510:client id="{52AB556B-C9AC-B9C2-96D4-C2A07AAFDFF3}" v="892" dt="2020-01-23T08:04:29.967"/>
    <p1510:client id="{634B6439-C26C-BA79-F357-1FE40DAC0544}" v="713" dt="2020-01-23T10:37:44.108"/>
    <p1510:client id="{786B1890-B5A4-18B9-AD56-DBA66BC1E8FC}" v="125" dt="2020-01-23T10:09:05.070"/>
    <p1510:client id="{7D0D5396-FA84-3374-49E6-1FAD95E3882B}" v="33" dt="2020-01-23T09:34:19.429"/>
    <p1510:client id="{7F15F15E-C285-EFA5-1E6B-3E2289B25592}" v="2029" dt="2020-01-23T15:49:14.043"/>
    <p1510:client id="{A828240F-96FF-4A51-0290-2A96CFECABA8}" v="309" dt="2020-01-23T10:01:05.748"/>
    <p1510:client id="{AD0A9F75-AE4A-4D34-BAD3-3FDC35C757FA}" v="168" dt="2020-01-24T02:59:07.441"/>
    <p1510:client id="{D9E6545A-C80E-FA30-EA55-9471B312463B}" v="1" dt="2020-01-24T04:11:03.845"/>
    <p1510:client id="{E34EB77C-7A88-3FFF-0575-7D5727FEED8F}" v="1019" dt="2020-01-23T10:20:43.636"/>
    <p1510:client id="{E36D5718-46D9-7FC5-E44C-A34B0A33DF93}" v="127" dt="2020-01-23T09:03:28.728"/>
  </p1510:revLst>
</p1510:revInfo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60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17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5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8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9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45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</a:t>
            </a:r>
            <a:r>
              <a:rPr lang="en-US"/>
              <a:t>to add quoted person’s name, title, company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January 28, 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/>
              <a:t>“Click to add quote here. Type quotation marks before and after text.”</a:t>
            </a:r>
            <a:endParaRPr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January 28, 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January 28, 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January 28,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January 28,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January 28, 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January 28, 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January 28, 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January 28,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January 28, 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January 28, 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January 28,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January 28,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January 28,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January 28,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January 28,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January 28,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January 28,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January 28,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January 28,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January 28, 2020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January 28,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January 28,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January 28,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January 28,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January 28, 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January 28, 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January 28, 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January 28, 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January 28,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47" y="2108623"/>
            <a:ext cx="6254233" cy="1416453"/>
          </a:xfrm>
        </p:spPr>
        <p:txBody>
          <a:bodyPr/>
          <a:lstStyle/>
          <a:p>
            <a:r>
              <a:rPr lang="en-US" sz="5400"/>
              <a:t>Sprint 33 - Sprint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484" y="5758145"/>
            <a:ext cx="4714856" cy="47708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HPE NFV Telco Blueprint</a:t>
            </a:r>
            <a:endParaRPr lang="en-US">
              <a:cs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2484" y="6333322"/>
            <a:ext cx="1798017" cy="31142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24</a:t>
            </a:r>
            <a:r>
              <a:rPr lang="en-US" baseline="30000"/>
              <a:t>th</a:t>
            </a:r>
            <a:r>
              <a:rPr lang="en-US"/>
              <a:t> Jan 2020</a:t>
            </a:r>
          </a:p>
        </p:txBody>
      </p:sp>
    </p:spTree>
    <p:extLst>
      <p:ext uri="{BB962C8B-B14F-4D97-AF65-F5344CB8AC3E}">
        <p14:creationId xmlns:p14="http://schemas.microsoft.com/office/powerpoint/2010/main" val="32181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QA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 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44DBAEF-6B20-4225-9617-1F49E01944BB}"/>
              </a:ext>
            </a:extLst>
          </p:cNvPr>
          <p:cNvSpPr txBox="1">
            <a:spLocks/>
          </p:cNvSpPr>
          <p:nvPr/>
        </p:nvSpPr>
        <p:spPr>
          <a:xfrm>
            <a:off x="564395" y="923532"/>
            <a:ext cx="11217269" cy="561442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5" indent="0">
              <a:buFont typeface="Arial" panose="020B0604020202020204" pitchFamily="34" charset="0"/>
              <a:buNone/>
            </a:pPr>
            <a:endParaRPr lang="en-US" sz="1600">
              <a:cs typeface="Arial"/>
            </a:endParaRPr>
          </a:p>
          <a:p>
            <a:pPr marL="880110" lvl="3" indent="-285750">
              <a:buFont typeface="Wingdings" panose="020B0604020202020204" pitchFamily="34" charset="0"/>
              <a:buChar char="§"/>
            </a:pPr>
            <a:r>
              <a:rPr lang="en-US" sz="2000" b="1">
                <a:cs typeface="Arial"/>
              </a:rPr>
              <a:t>E4</a:t>
            </a:r>
          </a:p>
          <a:p>
            <a:pPr marL="1394460" lvl="6" indent="-342900">
              <a:buFont typeface="Wingdings" panose="020B0604020202020204" pitchFamily="34" charset="0"/>
              <a:buChar char="Ø"/>
            </a:pPr>
            <a:r>
              <a:rPr lang="en-US" sz="1600">
                <a:cs typeface="Arial"/>
              </a:rPr>
              <a:t>TICG Validation</a:t>
            </a:r>
            <a:endParaRPr lang="en-US">
              <a:cs typeface="Arial" panose="020B0604020202020204"/>
            </a:endParaRPr>
          </a:p>
          <a:p>
            <a:pPr marL="1485900" lvl="6" indent="-285750">
              <a:buFont typeface="Courier New" panose="020B0604020202020204" pitchFamily="34" charset="0"/>
              <a:buChar char="o"/>
            </a:pPr>
            <a:r>
              <a:rPr lang="en-US" sz="1600">
                <a:cs typeface="Arial"/>
              </a:rPr>
              <a:t>Verified the changes made for incorporating custom profile feature</a:t>
            </a:r>
            <a:endParaRPr lang="en-US">
              <a:cs typeface="Arial"/>
            </a:endParaRPr>
          </a:p>
          <a:p>
            <a:pPr marL="1485900" lvl="6" indent="-285750">
              <a:buFont typeface="Courier New" panose="020B0604020202020204" pitchFamily="34" charset="0"/>
              <a:buChar char="o"/>
            </a:pPr>
            <a:r>
              <a:rPr lang="en-US" sz="1600">
                <a:cs typeface="Arial"/>
              </a:rPr>
              <a:t>Changes with respect to E4 hardware has been verified</a:t>
            </a:r>
          </a:p>
          <a:p>
            <a:pPr marL="1200150" lvl="6" indent="0">
              <a:buNone/>
            </a:pPr>
            <a:endParaRPr lang="en-US" sz="1600">
              <a:cs typeface="Arial"/>
            </a:endParaRPr>
          </a:p>
          <a:p>
            <a:pPr marL="1348740" lvl="5" indent="-28575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600">
                <a:cs typeface="Arial"/>
              </a:rPr>
              <a:t>End to End Integration Testing</a:t>
            </a:r>
          </a:p>
          <a:p>
            <a:pPr marL="1485900" lvl="6" indent="-285750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600">
                <a:cs typeface="Arial"/>
              </a:rPr>
              <a:t>Remote NPS Installation is in progress</a:t>
            </a:r>
            <a:endParaRPr lang="en-US" sz="1600" b="1">
              <a:cs typeface="Arial"/>
            </a:endParaRPr>
          </a:p>
          <a:p>
            <a:pPr marL="1062990" lvl="5" indent="0">
              <a:lnSpc>
                <a:spcPct val="150000"/>
              </a:lnSpc>
              <a:buNone/>
            </a:pPr>
            <a:r>
              <a:rPr lang="en-US" sz="1600" b="1">
                <a:cs typeface="Arial"/>
              </a:rPr>
              <a:t>       Integration Test Statistics</a:t>
            </a:r>
            <a:endParaRPr lang="en-US"/>
          </a:p>
          <a:p>
            <a:pPr marL="1200150" lvl="6" indent="0">
              <a:buNone/>
            </a:pPr>
            <a:endParaRPr lang="en-US" sz="1600">
              <a:cs typeface="Arial"/>
            </a:endParaRPr>
          </a:p>
          <a:p>
            <a:pPr marL="1200150" lvl="6" indent="0">
              <a:buNone/>
            </a:pPr>
            <a:endParaRPr lang="en-US" sz="1600">
              <a:cs typeface="Arial"/>
            </a:endParaRPr>
          </a:p>
          <a:p>
            <a:pPr marL="1200150" lvl="6" indent="0">
              <a:buNone/>
            </a:pPr>
            <a:endParaRPr lang="en-US" sz="1600" b="1">
              <a:cs typeface="Arial"/>
            </a:endParaRPr>
          </a:p>
          <a:p>
            <a:pPr marL="1200150" lvl="6" indent="0">
              <a:buNone/>
            </a:pPr>
            <a:endParaRPr lang="en-US" sz="1600" b="1">
              <a:cs typeface="Arial"/>
            </a:endParaRPr>
          </a:p>
          <a:p>
            <a:pPr marL="1062990" lvl="5" indent="-285750">
              <a:buNone/>
            </a:pPr>
            <a:r>
              <a:rPr lang="en-US" sz="1600" b="1">
                <a:cs typeface="Arial"/>
              </a:rPr>
              <a:t>            Bug Statistics</a:t>
            </a:r>
            <a:endParaRPr lang="en-US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lvl="6" indent="0">
              <a:buNone/>
            </a:pPr>
            <a:endParaRPr lang="en-US" sz="1400">
              <a:cs typeface="Arial"/>
            </a:endParaRPr>
          </a:p>
          <a:p>
            <a:pPr lvl="5">
              <a:buFont typeface="Wingdings" panose="020B0604020202020204" pitchFamily="34" charset="0"/>
              <a:buChar char="§"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400">
              <a:cs typeface="Arial"/>
            </a:endParaRPr>
          </a:p>
          <a:p>
            <a:pPr marL="914400" lvl="5" indent="0">
              <a:buNone/>
            </a:pPr>
            <a:endParaRPr lang="en-US" sz="1400">
              <a:cs typeface="Arial"/>
            </a:endParaRPr>
          </a:p>
          <a:p>
            <a:pPr marL="914400" lvl="5" indent="0">
              <a:buNone/>
            </a:pPr>
            <a:endParaRPr lang="en-US" sz="1400">
              <a:cs typeface="Arial"/>
            </a:endParaRPr>
          </a:p>
          <a:p>
            <a:pPr marL="731520" lvl="4" indent="0">
              <a:buNone/>
            </a:pPr>
            <a:endParaRPr lang="en-US" sz="1400">
              <a:cs typeface="Arial"/>
            </a:endParaRPr>
          </a:p>
        </p:txBody>
      </p:sp>
      <p:pic>
        <p:nvPicPr>
          <p:cNvPr id="9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B988557-A62E-42CE-A0B8-48ED0AF3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21" y="3735567"/>
            <a:ext cx="5450708" cy="915813"/>
          </a:xfrm>
          <a:prstGeom prst="rect">
            <a:avLst/>
          </a:prstGeom>
        </p:spPr>
      </p:pic>
      <p:pic>
        <p:nvPicPr>
          <p:cNvPr id="11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C20DC1-8575-4420-B99D-197E74AF0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062" y="5237656"/>
            <a:ext cx="3382907" cy="9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01" y="2675932"/>
            <a:ext cx="8212853" cy="1034143"/>
          </a:xfrm>
        </p:spPr>
        <p:txBody>
          <a:bodyPr/>
          <a:lstStyle/>
          <a:p>
            <a:r>
              <a:rPr lang="en-US"/>
              <a:t>VIM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770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427482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VIM Highlights</a:t>
            </a:r>
            <a:endParaRPr lang="en-US" sz="2400">
              <a:solidFill>
                <a:srgbClr val="FFFF00"/>
              </a:solidFill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2228" y="738649"/>
            <a:ext cx="11147509" cy="560216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endParaRPr lang="en-US">
              <a:solidFill>
                <a:srgbClr val="000000"/>
              </a:solidFill>
              <a:latin typeface="HP Simplified"/>
            </a:endParaRPr>
          </a:p>
          <a:p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E4 (RHOSP)</a:t>
            </a:r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pPr marL="1200150" lvl="2" indent="-285750">
              <a:buFont typeface="Wingdings,Sans-Serif"/>
              <a:buChar char="Ø"/>
            </a:pPr>
            <a:r>
              <a:rPr lang="en-US" sz="1600">
                <a:latin typeface="Arial"/>
                <a:cs typeface="Arial"/>
              </a:rPr>
              <a:t>Automation support for </a:t>
            </a:r>
            <a:r>
              <a:rPr lang="en-US" sz="1600" err="1">
                <a:latin typeface="Arial"/>
                <a:cs typeface="Arial"/>
              </a:rPr>
              <a:t>Bluestore</a:t>
            </a:r>
            <a:r>
              <a:rPr lang="en-US" sz="1600">
                <a:latin typeface="Arial"/>
                <a:cs typeface="Arial"/>
              </a:rPr>
              <a:t> from </a:t>
            </a:r>
            <a:r>
              <a:rPr lang="en-US" sz="1600" err="1">
                <a:latin typeface="Arial"/>
                <a:cs typeface="Arial"/>
              </a:rPr>
              <a:t>nps-rhosp</a:t>
            </a:r>
            <a:r>
              <a:rPr lang="en-US" sz="1600">
                <a:latin typeface="Arial"/>
                <a:cs typeface="Arial"/>
              </a:rPr>
              <a:t> cli</a:t>
            </a:r>
            <a:endParaRPr lang="en-US" sz="1600">
              <a:ea typeface="+mn-lt"/>
              <a:cs typeface="+mn-lt"/>
            </a:endParaRPr>
          </a:p>
          <a:p>
            <a:pPr marL="1200150" lvl="2" indent="-285750">
              <a:buFont typeface="Wingdings,Sans-Serif"/>
              <a:buChar char="Ø"/>
            </a:pPr>
            <a:r>
              <a:rPr lang="en-US" sz="1600" err="1">
                <a:latin typeface="Arial"/>
                <a:cs typeface="Arial"/>
              </a:rPr>
              <a:t>nps-rhosp</a:t>
            </a:r>
            <a:r>
              <a:rPr lang="en-US" sz="1600">
                <a:latin typeface="Arial"/>
                <a:cs typeface="Arial"/>
              </a:rPr>
              <a:t> cli automation enhancement for </a:t>
            </a:r>
            <a:r>
              <a:rPr lang="en-US" sz="1600" err="1">
                <a:latin typeface="Arial"/>
                <a:cs typeface="Arial"/>
              </a:rPr>
              <a:t>NVMe</a:t>
            </a:r>
            <a:r>
              <a:rPr lang="en-US" sz="1600">
                <a:latin typeface="Arial"/>
                <a:cs typeface="Arial"/>
              </a:rPr>
              <a:t> as OSD</a:t>
            </a:r>
            <a:endParaRPr lang="en-US" sz="1600">
              <a:ea typeface="+mn-lt"/>
              <a:cs typeface="+mn-lt"/>
            </a:endParaRPr>
          </a:p>
          <a:p>
            <a:pPr marL="1200150" lvl="2" indent="-285750">
              <a:buFont typeface="Wingdings,Sans-Serif"/>
              <a:buChar char="Ø"/>
            </a:pPr>
            <a:r>
              <a:rPr lang="en-US" sz="1600">
                <a:latin typeface="Arial"/>
                <a:cs typeface="Arial"/>
              </a:rPr>
              <a:t>Automation changes to handle transition states from </a:t>
            </a:r>
            <a:r>
              <a:rPr lang="en-US" sz="1600" err="1">
                <a:latin typeface="Arial"/>
                <a:cs typeface="Arial"/>
              </a:rPr>
              <a:t>nps-rhosp</a:t>
            </a:r>
            <a:r>
              <a:rPr lang="en-US" sz="1600">
                <a:latin typeface="Arial"/>
                <a:cs typeface="Arial"/>
              </a:rPr>
              <a:t> cli</a:t>
            </a:r>
            <a:endParaRPr lang="en-US" sz="1600">
              <a:ea typeface="+mn-lt"/>
              <a:cs typeface="+mn-lt"/>
            </a:endParaRPr>
          </a:p>
          <a:p>
            <a:pPr marL="1200150" lvl="2" indent="-285750">
              <a:buFont typeface="Wingdings,Sans-Serif"/>
              <a:buChar char="Ø"/>
            </a:pPr>
            <a:r>
              <a:rPr lang="en-US" sz="1600">
                <a:latin typeface="Arial"/>
                <a:cs typeface="Arial"/>
              </a:rPr>
              <a:t>Schema validation changes for </a:t>
            </a:r>
            <a:r>
              <a:rPr lang="en-US" sz="1600" err="1">
                <a:latin typeface="Arial"/>
                <a:cs typeface="Arial"/>
              </a:rPr>
              <a:t>Bluestore</a:t>
            </a:r>
            <a:r>
              <a:rPr lang="en-US" sz="1600">
                <a:latin typeface="Arial"/>
                <a:cs typeface="Arial"/>
              </a:rPr>
              <a:t> configuration</a:t>
            </a:r>
            <a:endParaRPr lang="en-US"/>
          </a:p>
          <a:p>
            <a:endParaRPr lang="en-US" sz="1600" b="1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600" b="1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C9 (RHOCP)</a:t>
            </a:r>
            <a:endParaRPr lang="en-US" sz="1600">
              <a:cs typeface="Arial" panose="020B0604020202020204"/>
            </a:endParaRPr>
          </a:p>
          <a:p>
            <a:endParaRPr lang="en-US" sz="1600" b="1">
              <a:solidFill>
                <a:srgbClr val="000000"/>
              </a:solidFill>
              <a:latin typeface="Arial"/>
              <a:cs typeface="Arial"/>
            </a:endParaRPr>
          </a:p>
          <a:p>
            <a:pPr marL="1200150" lvl="2" indent="-285750">
              <a:buFont typeface="Wingdings"/>
              <a:buChar char="Ø"/>
            </a:pPr>
            <a:r>
              <a:rPr lang="en-US" sz="1600">
                <a:ea typeface="+mn-lt"/>
                <a:cs typeface="+mn-lt"/>
              </a:rPr>
              <a:t> OpenShift 4.2 installation and configuration with Nimble storage and RHEL as worker nodes </a:t>
            </a: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( Demo )</a:t>
            </a:r>
            <a:endParaRPr lang="en-US" sz="1600">
              <a:cs typeface="Arial"/>
            </a:endParaRPr>
          </a:p>
          <a:p>
            <a:pPr marL="1200150" lvl="2" indent="-285750">
              <a:buFont typeface="Wingdings"/>
              <a:buChar char="Ø"/>
            </a:pPr>
            <a:endParaRPr lang="en-US" sz="1600">
              <a:cs typeface="Arial"/>
            </a:endParaRPr>
          </a:p>
          <a:p>
            <a:endParaRPr lang="en-US" sz="1600" b="1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600" b="1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b="1">
              <a:solidFill>
                <a:srgbClr val="000000"/>
              </a:solidFill>
              <a:latin typeface="Arial"/>
              <a:cs typeface="Arial"/>
            </a:endParaRPr>
          </a:p>
          <a:p>
            <a:pPr marL="1200150" lvl="2" indent="-285750">
              <a:buFont typeface="Wingdings"/>
              <a:buChar char="Ø"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lvl="2"/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lvl="2"/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lvl="2"/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000000"/>
              </a:solidFill>
              <a:latin typeface="HP Simplified"/>
              <a:cs typeface="Arial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000000"/>
              </a:solidFill>
              <a:latin typeface="HP Simplifie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207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427482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OpenShift Deployment Architecture</a:t>
            </a:r>
            <a:endParaRPr lang="en-US" sz="2400">
              <a:solidFill>
                <a:srgbClr val="FFFF00"/>
              </a:solidFill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2228" y="1031044"/>
            <a:ext cx="11147509" cy="530977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endParaRPr lang="en-US">
              <a:solidFill>
                <a:srgbClr val="000000"/>
              </a:solidFill>
              <a:latin typeface="HP Simplified"/>
            </a:endParaRPr>
          </a:p>
          <a:p>
            <a:endParaRPr lang="en-US" sz="1600" b="1">
              <a:solidFill>
                <a:srgbClr val="000000"/>
              </a:solidFill>
              <a:latin typeface="Arial"/>
              <a:cs typeface="Arial"/>
            </a:endParaRPr>
          </a:p>
          <a:p>
            <a:pPr lvl="2"/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lvl="2"/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lvl="2"/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000000"/>
              </a:solidFill>
              <a:latin typeface="HP Simplified"/>
              <a:cs typeface="Arial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000000"/>
              </a:solidFill>
              <a:latin typeface="HP Simplified"/>
              <a:cs typeface="Arial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7D404C-F3E3-4EA7-B584-6597277D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48" y="1318255"/>
            <a:ext cx="10286035" cy="40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0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37031" y="5107952"/>
            <a:ext cx="7661125" cy="1106226"/>
            <a:chOff x="838200" y="4855464"/>
            <a:chExt cx="7821168" cy="994436"/>
          </a:xfrm>
        </p:grpSpPr>
        <p:sp>
          <p:nvSpPr>
            <p:cNvPr id="7" name="Rounded Rectangle 6"/>
            <p:cNvSpPr/>
            <p:nvPr/>
          </p:nvSpPr>
          <p:spPr>
            <a:xfrm>
              <a:off x="838200" y="4855464"/>
              <a:ext cx="7821168" cy="994436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/>
                <a:t>NPS/Bastion Node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08126" y="5079015"/>
              <a:ext cx="1140777" cy="342576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DNS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135464" y="5062654"/>
              <a:ext cx="1140777" cy="342576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Local Registry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56755" y="5079015"/>
              <a:ext cx="1140777" cy="342576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iPXE</a:t>
              </a:r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2702" y="5095377"/>
              <a:ext cx="1140777" cy="342576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DHCP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178046" y="5087196"/>
              <a:ext cx="1140777" cy="342576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HTTP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838201" y="1487532"/>
            <a:ext cx="1294996" cy="780236"/>
          </a:xfrm>
          <a:prstGeom prst="roundRect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BootStrap</a:t>
            </a:r>
            <a:endParaRPr lang="en-US"/>
          </a:p>
          <a:p>
            <a:pPr algn="ctr"/>
            <a:r>
              <a:rPr lang="en-US" sz="1050" b="1"/>
              <a:t>RHCOS</a:t>
            </a:r>
            <a:r>
              <a:rPr lang="en-US" sz="2400"/>
              <a:t> 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7032" y="1120571"/>
            <a:ext cx="7821168" cy="3657801"/>
          </a:xfrm>
          <a:prstGeom prst="rect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557253" y="4006646"/>
            <a:ext cx="3361932" cy="619816"/>
            <a:chOff x="4026217" y="3958718"/>
            <a:chExt cx="4415196" cy="626681"/>
          </a:xfrm>
        </p:grpSpPr>
        <p:sp>
          <p:nvSpPr>
            <p:cNvPr id="25" name="Rounded Rectangle 24"/>
            <p:cNvSpPr/>
            <p:nvPr/>
          </p:nvSpPr>
          <p:spPr>
            <a:xfrm>
              <a:off x="4173705" y="3958718"/>
              <a:ext cx="4267708" cy="493776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Load Balancer 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026217" y="4091623"/>
              <a:ext cx="4267708" cy="493776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Load Balancer 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926345" y="1338623"/>
            <a:ext cx="1294996" cy="1130255"/>
            <a:chOff x="6593220" y="1927782"/>
            <a:chExt cx="2062210" cy="1667408"/>
          </a:xfrm>
          <a:solidFill>
            <a:schemeClr val="accent6"/>
          </a:solidFill>
        </p:grpSpPr>
        <p:sp>
          <p:nvSpPr>
            <p:cNvPr id="28" name="Rounded Rectangle 27"/>
            <p:cNvSpPr/>
            <p:nvPr/>
          </p:nvSpPr>
          <p:spPr>
            <a:xfrm>
              <a:off x="6593220" y="1927782"/>
              <a:ext cx="1700705" cy="1305401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745620" y="2080182"/>
              <a:ext cx="1700705" cy="1305401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54725" y="2289789"/>
              <a:ext cx="1700705" cy="1305401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Master 3x</a:t>
              </a:r>
            </a:p>
            <a:p>
              <a:pPr algn="ctr"/>
              <a:r>
                <a:rPr lang="en-US" sz="1400"/>
                <a:t>RHCOS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75946" y="1330452"/>
            <a:ext cx="1295504" cy="1133419"/>
            <a:chOff x="9646920" y="1927782"/>
            <a:chExt cx="1962912" cy="1610201"/>
          </a:xfrm>
        </p:grpSpPr>
        <p:sp>
          <p:nvSpPr>
            <p:cNvPr id="31" name="Rounded Rectangle 30"/>
            <p:cNvSpPr/>
            <p:nvPr/>
          </p:nvSpPr>
          <p:spPr>
            <a:xfrm>
              <a:off x="9646920" y="1927782"/>
              <a:ext cx="1810512" cy="1457801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9799320" y="2080182"/>
              <a:ext cx="1810512" cy="1457801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Worker 2x</a:t>
              </a:r>
            </a:p>
            <a:p>
              <a:pPr algn="ctr"/>
              <a:r>
                <a:rPr lang="en-US" sz="1400"/>
                <a:t>RHCOS</a:t>
              </a:r>
            </a:p>
          </p:txBody>
        </p:sp>
      </p:grp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4176657" y="4585399"/>
            <a:ext cx="0" cy="5630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 flipH="1" flipV="1">
            <a:off x="2011680" y="2283346"/>
            <a:ext cx="1911096" cy="1723301"/>
          </a:xfrm>
          <a:prstGeom prst="straightConnector1">
            <a:avLst/>
          </a:prstGeom>
          <a:ln w="28575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21024" y="307238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2211491" y="1876331"/>
            <a:ext cx="1711285" cy="0"/>
          </a:xfrm>
          <a:prstGeom prst="straightConnector1">
            <a:avLst/>
          </a:prstGeom>
          <a:ln w="28575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5201326" y="1867391"/>
            <a:ext cx="1781778" cy="626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 flipV="1">
            <a:off x="3922776" y="2463872"/>
            <a:ext cx="886969" cy="1579955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4B1F16E-86F4-42EE-BDB7-C4F31E689B84}"/>
              </a:ext>
            </a:extLst>
          </p:cNvPr>
          <p:cNvSpPr/>
          <p:nvPr/>
        </p:nvSpPr>
        <p:spPr bwMode="ltGray">
          <a:xfrm>
            <a:off x="9540018" y="1096965"/>
            <a:ext cx="2128521" cy="1893123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/>
              <a:t>HPE CSI driver using Nimble as CSP</a:t>
            </a:r>
            <a:endParaRPr lang="en-GB" err="1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0022133-2C44-4A77-B0F7-8E6BA5065999}"/>
              </a:ext>
            </a:extLst>
          </p:cNvPr>
          <p:cNvSpPr/>
          <p:nvPr/>
        </p:nvSpPr>
        <p:spPr bwMode="ltGray">
          <a:xfrm rot="10800000">
            <a:off x="8458200" y="1922338"/>
            <a:ext cx="1081818" cy="283381"/>
          </a:xfrm>
          <a:prstGeom prst="rightArrow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err="1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8CF7F3C-FE79-40C2-BFAE-F48CAA7CD1BF}"/>
              </a:ext>
            </a:extLst>
          </p:cNvPr>
          <p:cNvGrpSpPr/>
          <p:nvPr/>
        </p:nvGrpSpPr>
        <p:grpSpPr>
          <a:xfrm>
            <a:off x="6970830" y="3049403"/>
            <a:ext cx="1295504" cy="1133419"/>
            <a:chOff x="9646920" y="1927782"/>
            <a:chExt cx="1962912" cy="1610201"/>
          </a:xfrm>
        </p:grpSpPr>
        <p:sp>
          <p:nvSpPr>
            <p:cNvPr id="53" name="Rounded Rectangle 30">
              <a:extLst>
                <a:ext uri="{FF2B5EF4-FFF2-40B4-BE49-F238E27FC236}">
                  <a16:creationId xmlns:a16="http://schemas.microsoft.com/office/drawing/2014/main" id="{8ADE5615-6F24-4A46-AFB3-E99A32BDB74F}"/>
                </a:ext>
              </a:extLst>
            </p:cNvPr>
            <p:cNvSpPr/>
            <p:nvPr/>
          </p:nvSpPr>
          <p:spPr>
            <a:xfrm>
              <a:off x="9646920" y="1927782"/>
              <a:ext cx="1810512" cy="1457801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32">
              <a:extLst>
                <a:ext uri="{FF2B5EF4-FFF2-40B4-BE49-F238E27FC236}">
                  <a16:creationId xmlns:a16="http://schemas.microsoft.com/office/drawing/2014/main" id="{FBBD208D-BF3D-4994-9847-7F9AABE3BAF1}"/>
                </a:ext>
              </a:extLst>
            </p:cNvPr>
            <p:cNvSpPr/>
            <p:nvPr/>
          </p:nvSpPr>
          <p:spPr>
            <a:xfrm>
              <a:off x="9799320" y="2080182"/>
              <a:ext cx="1810512" cy="1457801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Worker </a:t>
              </a:r>
            </a:p>
            <a:p>
              <a:pPr algn="ctr"/>
              <a:r>
                <a:rPr lang="en-US" sz="1400"/>
                <a:t>RHEL 7.6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7D4FD2-57C3-49AE-9EF4-FAA090009756}"/>
              </a:ext>
            </a:extLst>
          </p:cNvPr>
          <p:cNvCxnSpPr>
            <a:cxnSpLocks/>
          </p:cNvCxnSpPr>
          <p:nvPr/>
        </p:nvCxnSpPr>
        <p:spPr>
          <a:xfrm>
            <a:off x="5234479" y="2356285"/>
            <a:ext cx="1748625" cy="800392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4FAE5FC0-2363-4DED-AB00-4CAE835AE691}"/>
              </a:ext>
            </a:extLst>
          </p:cNvPr>
          <p:cNvSpPr/>
          <p:nvPr/>
        </p:nvSpPr>
        <p:spPr bwMode="ltGray">
          <a:xfrm>
            <a:off x="5919185" y="1572768"/>
            <a:ext cx="618775" cy="605519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err="1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CD7EC531-AE55-4725-ACA9-4F80ADF15D3F}"/>
              </a:ext>
            </a:extLst>
          </p:cNvPr>
          <p:cNvSpPr/>
          <p:nvPr/>
        </p:nvSpPr>
        <p:spPr bwMode="ltGray">
          <a:xfrm>
            <a:off x="8705057" y="1734312"/>
            <a:ext cx="618775" cy="605519"/>
          </a:xfrm>
          <a:prstGeom prst="mathMultiply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err="1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A6184BCF-0733-4443-B728-B9A3D75E858F}"/>
              </a:ext>
            </a:extLst>
          </p:cNvPr>
          <p:cNvSpPr/>
          <p:nvPr/>
        </p:nvSpPr>
        <p:spPr bwMode="ltGray">
          <a:xfrm rot="9361828">
            <a:off x="8369782" y="2844386"/>
            <a:ext cx="1271422" cy="283382"/>
          </a:xfrm>
          <a:prstGeom prst="rightArrow">
            <a:avLst/>
          </a:prstGeom>
          <a:solidFill>
            <a:srgbClr val="00B05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err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323EE6-5C56-4612-87EB-49A091ADE9C3}"/>
              </a:ext>
            </a:extLst>
          </p:cNvPr>
          <p:cNvSpPr txBox="1"/>
          <p:nvPr/>
        </p:nvSpPr>
        <p:spPr>
          <a:xfrm rot="1500485">
            <a:off x="5771930" y="2525402"/>
            <a:ext cx="1002323" cy="241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/>
              <a:t>Scale out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728A76-1B02-4DC4-85B2-3AF9005EF8A1}"/>
              </a:ext>
            </a:extLst>
          </p:cNvPr>
          <p:cNvSpPr/>
          <p:nvPr/>
        </p:nvSpPr>
        <p:spPr bwMode="ltGray">
          <a:xfrm>
            <a:off x="8705057" y="5011917"/>
            <a:ext cx="2128520" cy="266883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/>
              <a:t>Quay.io</a:t>
            </a:r>
            <a:endParaRPr lang="en-GB" err="1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3D30E1-379A-40B3-9021-A4E59819885D}"/>
              </a:ext>
            </a:extLst>
          </p:cNvPr>
          <p:cNvSpPr/>
          <p:nvPr/>
        </p:nvSpPr>
        <p:spPr bwMode="ltGray">
          <a:xfrm>
            <a:off x="8705057" y="5464510"/>
            <a:ext cx="2128520" cy="266883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/>
              <a:t>Registry.redhat.io</a:t>
            </a:r>
            <a:endParaRPr lang="en-GB" err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D0516E-9917-4D1D-939D-E6755278B715}"/>
              </a:ext>
            </a:extLst>
          </p:cNvPr>
          <p:cNvSpPr/>
          <p:nvPr/>
        </p:nvSpPr>
        <p:spPr bwMode="ltGray">
          <a:xfrm>
            <a:off x="8721277" y="5907539"/>
            <a:ext cx="2128519" cy="266883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/>
              <a:t>RHEL 7 rpms</a:t>
            </a:r>
            <a:endParaRPr lang="en-GB" err="1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076C42-58EF-4D3E-8220-F6AFA82D7A83}"/>
              </a:ext>
            </a:extLst>
          </p:cNvPr>
          <p:cNvCxnSpPr>
            <a:cxnSpLocks/>
          </p:cNvCxnSpPr>
          <p:nvPr/>
        </p:nvCxnSpPr>
        <p:spPr>
          <a:xfrm flipV="1">
            <a:off x="7922869" y="5214932"/>
            <a:ext cx="782188" cy="275378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A43C96-A82D-450D-AB54-EEA251553C45}"/>
              </a:ext>
            </a:extLst>
          </p:cNvPr>
          <p:cNvCxnSpPr>
            <a:cxnSpLocks/>
          </p:cNvCxnSpPr>
          <p:nvPr/>
        </p:nvCxnSpPr>
        <p:spPr>
          <a:xfrm>
            <a:off x="7938676" y="5503591"/>
            <a:ext cx="766381" cy="84422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480E18-0FA2-4235-96B0-BB900153C5B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930772" y="5516520"/>
            <a:ext cx="790505" cy="524461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58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656" y="2444261"/>
            <a:ext cx="8212853" cy="1042517"/>
          </a:xfrm>
        </p:spPr>
        <p:txBody>
          <a:bodyPr/>
          <a:lstStyle/>
          <a:p>
            <a:r>
              <a:rPr lang="en-US"/>
              <a:t>NPS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06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CD87-2012-4D4C-9C7D-119A8395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  <a:cs typeface="Arial"/>
              </a:rPr>
              <a:t>NPS Highlights</a:t>
            </a:r>
            <a:br>
              <a:rPr lang="en-US">
                <a:cs typeface="Arial"/>
              </a:rPr>
            </a:br>
            <a:endParaRPr lang="en-US" b="0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5915A-5E8C-420A-A7F5-0870435EA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591" y="1050355"/>
            <a:ext cx="10969784" cy="4914078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marL="468630" indent="-285750">
              <a:buFont typeface="Wingdings,Sans-Serif"/>
              <a:buChar char="q"/>
            </a:pPr>
            <a:r>
              <a:rPr lang="en-US" sz="2600">
                <a:solidFill>
                  <a:srgbClr val="000000"/>
                </a:solidFill>
                <a:cs typeface="Arial"/>
              </a:rPr>
              <a:t> E4</a:t>
            </a:r>
            <a:endParaRPr lang="en-US"/>
          </a:p>
          <a:p>
            <a:pPr marL="1154430" lvl="4" indent="-285750">
              <a:buFont typeface="Wingdings,Sans-Serif"/>
              <a:buChar char="Ø"/>
            </a:pPr>
            <a:r>
              <a:rPr lang="en-US" sz="1400">
                <a:solidFill>
                  <a:srgbClr val="000000"/>
                </a:solidFill>
                <a:cs typeface="Arial"/>
              </a:rPr>
              <a:t>Single NPS for RHOSP, RHOCP and VMWare</a:t>
            </a:r>
          </a:p>
          <a:p>
            <a:pPr marL="1154430" lvl="4" indent="-285750">
              <a:buFont typeface="Wingdings,Sans-Serif"/>
              <a:buChar char="Ø"/>
            </a:pPr>
            <a:r>
              <a:rPr lang="en-US" sz="1400">
                <a:solidFill>
                  <a:srgbClr val="000000"/>
                </a:solidFill>
                <a:cs typeface="Arial"/>
              </a:rPr>
              <a:t>Switch automation</a:t>
            </a:r>
          </a:p>
          <a:p>
            <a:pPr marL="1154430" lvl="4" indent="-285750">
              <a:buFont typeface="Wingdings,Sans-Serif"/>
              <a:buChar char="Ø"/>
            </a:pPr>
            <a:r>
              <a:rPr lang="en-US" sz="1400">
                <a:solidFill>
                  <a:srgbClr val="000000"/>
                </a:solidFill>
                <a:cs typeface="Arial"/>
              </a:rPr>
              <a:t>Enhancements to TICG</a:t>
            </a:r>
          </a:p>
          <a:p>
            <a:pPr marL="1154430" lvl="4" indent="-285750">
              <a:buFont typeface="Wingdings,Sans-Serif"/>
              <a:buChar char="Ø"/>
            </a:pPr>
            <a:r>
              <a:rPr lang="en-US" sz="1400">
                <a:solidFill>
                  <a:srgbClr val="000000"/>
                </a:solidFill>
                <a:cs typeface="Arial"/>
              </a:rPr>
              <a:t>Wrapper for NPS VM installation</a:t>
            </a:r>
          </a:p>
          <a:p>
            <a:pPr marL="1154430" lvl="4" indent="-285750">
              <a:buFont typeface="Wingdings,Sans-Serif"/>
              <a:buChar char="Ø"/>
            </a:pPr>
            <a:r>
              <a:rPr lang="en-US" sz="1400">
                <a:solidFill>
                  <a:srgbClr val="000000"/>
                </a:solidFill>
                <a:cs typeface="Arial"/>
              </a:rPr>
              <a:t>Hardware Prep for EL8k server</a:t>
            </a:r>
          </a:p>
          <a:p>
            <a:pPr lvl="4" indent="0">
              <a:buNone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lvl="1">
              <a:buFont typeface="Wingdings,Sans-Serif"/>
              <a:buChar char="q"/>
            </a:pPr>
            <a:r>
              <a:rPr lang="en-US" sz="2800">
                <a:solidFill>
                  <a:srgbClr val="000000"/>
                </a:solidFill>
                <a:cs typeface="Arial"/>
              </a:rPr>
              <a:t> C9</a:t>
            </a:r>
          </a:p>
          <a:p>
            <a:pPr lvl="4">
              <a:buFont typeface="Wingdings,Sans-Serif"/>
              <a:buChar char="Ø"/>
            </a:pPr>
            <a:r>
              <a:rPr lang="en-US" sz="1400">
                <a:cs typeface="Arial"/>
              </a:rPr>
              <a:t> Enhancements for Image service to support Multiple OS</a:t>
            </a:r>
            <a:endParaRPr lang="en-US">
              <a:cs typeface="Arial"/>
            </a:endParaRPr>
          </a:p>
          <a:p>
            <a:pPr marL="731520" lvl="4" indent="0">
              <a:buNone/>
            </a:pPr>
            <a:endParaRPr lang="en-US" sz="1400">
              <a:cs typeface="Arial"/>
            </a:endParaRPr>
          </a:p>
          <a:p>
            <a:pPr lvl="1">
              <a:buFont typeface="Wingdings" panose="020B0604020202020204" pitchFamily="34" charset="0"/>
              <a:buChar char="q"/>
            </a:pPr>
            <a:r>
              <a:rPr lang="en-US" sz="2600">
                <a:solidFill>
                  <a:srgbClr val="000000"/>
                </a:solidFill>
                <a:cs typeface="Arial"/>
              </a:rPr>
              <a:t> Other tasks</a:t>
            </a:r>
          </a:p>
          <a:p>
            <a:pPr marL="1017270" lvl="4" indent="-285750">
              <a:buFont typeface="Wingdings" panose="020B0604020202020204" pitchFamily="34" charset="0"/>
              <a:buChar char="Ø"/>
            </a:pPr>
            <a:r>
              <a:rPr lang="en-US" sz="1400">
                <a:ea typeface="+mn-lt"/>
                <a:cs typeface="+mn-lt"/>
              </a:rPr>
              <a:t>Deployment of CFM as KVM instance</a:t>
            </a:r>
          </a:p>
          <a:p>
            <a:pPr marL="1017270" lvl="4" indent="-285750">
              <a:buFont typeface="Wingdings" panose="020B0604020202020204" pitchFamily="34" charset="0"/>
              <a:buChar char="Ø"/>
            </a:pPr>
            <a:r>
              <a:rPr lang="en-US" sz="1400">
                <a:ea typeface="+mn-lt"/>
                <a:cs typeface="+mn-lt"/>
              </a:rPr>
              <a:t>NPS-Bruce integration : Data model, CLI and API changes</a:t>
            </a:r>
            <a:endParaRPr lang="en-US"/>
          </a:p>
          <a:p>
            <a:pPr marL="1017270" lvl="4" indent="-285750">
              <a:buFont typeface="Wingdings" panose="020B0604020202020204" pitchFamily="34" charset="0"/>
              <a:buChar char="Ø"/>
            </a:pPr>
            <a:r>
              <a:rPr lang="en-US" sz="1400">
                <a:solidFill>
                  <a:srgbClr val="000000"/>
                </a:solidFill>
                <a:cs typeface="Arial"/>
              </a:rPr>
              <a:t>Implementing new design for TICG</a:t>
            </a:r>
          </a:p>
          <a:p>
            <a:pPr marL="45720" indent="0">
              <a:buNone/>
            </a:pPr>
            <a:r>
              <a:rPr lang="en-US" sz="2600">
                <a:solidFill>
                  <a:srgbClr val="000000"/>
                </a:solidFill>
                <a:cs typeface="Arial"/>
              </a:rPr>
              <a:t>Demo</a:t>
            </a:r>
          </a:p>
          <a:p>
            <a:pPr marL="1017270" lvl="4" indent="-285750">
              <a:buFont typeface="Wingdings" panose="020B0604020202020204" pitchFamily="34" charset="0"/>
              <a:buChar char="Ø"/>
            </a:pPr>
            <a:r>
              <a:rPr lang="en-US" sz="1400">
                <a:cs typeface="Arial"/>
              </a:rPr>
              <a:t>Wrapper for NPS installation</a:t>
            </a:r>
            <a:endParaRPr lang="en-US" sz="1400">
              <a:solidFill>
                <a:srgbClr val="000000"/>
              </a:solidFill>
              <a:cs typeface="Arial"/>
            </a:endParaRPr>
          </a:p>
          <a:p>
            <a:pPr marL="731520" lvl="4" indent="0">
              <a:buNone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marL="731520" lvl="4" indent="0">
              <a:buNone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marL="731520" lvl="4" indent="0">
              <a:buNone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marL="731520" lvl="4" indent="0">
              <a:buNone/>
            </a:pPr>
            <a:endParaRPr lang="en-US" sz="2200">
              <a:solidFill>
                <a:srgbClr val="000000"/>
              </a:solidFill>
              <a:cs typeface="Arial"/>
            </a:endParaRPr>
          </a:p>
          <a:p>
            <a:pPr lvl="4">
              <a:buFont typeface="Wingdings" panose="020B0604020202020204" pitchFamily="34" charset="0"/>
              <a:buChar char="Ø"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marL="731520" lvl="4" indent="0">
              <a:buNone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lvl="4">
              <a:buFont typeface="Wingdings" panose="020B0604020202020204" pitchFamily="34" charset="0"/>
              <a:buChar char="Ø"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lvl="4">
              <a:buFont typeface="Wingdings" panose="020B0604020202020204" pitchFamily="34" charset="0"/>
              <a:buChar char="Ø"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lvl="4">
              <a:buFont typeface="Wingdings" panose="020B0604020202020204" pitchFamily="34" charset="0"/>
              <a:buChar char="Ø"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lvl="4">
              <a:buFont typeface="Wingdings" panose="020B0604020202020204" pitchFamily="34" charset="0"/>
              <a:buChar char="Ø"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lvl="3">
              <a:buFont typeface="Wingdings,Sans-Serif" panose="020B0604020202020204" pitchFamily="34" charset="0"/>
              <a:buChar char="Ø"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marL="594360" lvl="3" indent="0">
              <a:buNone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594360" lvl="3" indent="0">
              <a:buNone/>
            </a:pPr>
            <a:endParaRPr lang="en-US" sz="2000">
              <a:solidFill>
                <a:srgbClr val="000000"/>
              </a:solidFill>
              <a:cs typeface="Arial"/>
            </a:endParaRPr>
          </a:p>
          <a:p>
            <a:pPr marL="754380" lvl="2" indent="-342900">
              <a:buFont typeface="Wingdings" panose="020B0604020202020204" pitchFamily="34" charset="0"/>
              <a:buChar char="q"/>
            </a:pPr>
            <a:endParaRPr lang="en-US" sz="2000">
              <a:solidFill>
                <a:srgbClr val="000000"/>
              </a:solidFill>
              <a:cs typeface="Arial"/>
            </a:endParaRPr>
          </a:p>
          <a:p>
            <a:pPr lvl="2" indent="0">
              <a:buNone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594360" lvl="3" indent="0" algn="ctr">
              <a:buNone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594360" lvl="3" indent="0">
              <a:buNone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171450" indent="-17145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171450" indent="-171450">
              <a:spcBef>
                <a:spcPts val="0"/>
              </a:spcBef>
              <a:buFont typeface="Wingdings,Sans-Serif" panose="020B0604020202020204" pitchFamily="34" charset="0"/>
              <a:buChar char="Ø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lvl="3">
              <a:buFont typeface="Wingdings" panose="020B0604020202020204" pitchFamily="34" charset="0"/>
              <a:buChar char="Ø"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marL="594360" lvl="3" indent="0">
              <a:buNone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marL="594360" lvl="3" indent="0">
              <a:buNone/>
            </a:pPr>
            <a:endParaRPr lang="en-US" sz="1400">
              <a:solidFill>
                <a:srgbClr val="000000"/>
              </a:solidFill>
              <a:cs typeface="Arial"/>
            </a:endParaRPr>
          </a:p>
          <a:p>
            <a:pPr marL="411480" lvl="2" indent="0">
              <a:buNone/>
            </a:pPr>
            <a:endParaRPr lang="en-US" sz="2400">
              <a:solidFill>
                <a:srgbClr val="000000"/>
              </a:solidFill>
              <a:cs typeface="Arial"/>
            </a:endParaRPr>
          </a:p>
          <a:p>
            <a:pPr marL="594360" lvl="8" indent="-342900">
              <a:spcBef>
                <a:spcPts val="0"/>
              </a:spcBef>
              <a:buFont typeface="Wingdings" panose="020B0604020202020204" pitchFamily="34" charset="0"/>
              <a:buChar char="q"/>
            </a:pPr>
            <a:endParaRPr lang="en-US" sz="2000">
              <a:solidFill>
                <a:srgbClr val="FFC000"/>
              </a:solidFill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2EE02-E4F7-4991-A73E-163BDDE4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2" y="2854588"/>
            <a:ext cx="8229600" cy="711194"/>
          </a:xfrm>
        </p:spPr>
        <p:txBody>
          <a:bodyPr/>
          <a:lstStyle/>
          <a:p>
            <a:r>
              <a:rPr lang="en-US"/>
              <a:t>CEPH Performance 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47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P Simplified" panose="020B0604020204020204" pitchFamily="34" charset="0"/>
              </a:rPr>
              <a:t>Confidential</a:t>
            </a:r>
          </a:p>
        </p:txBody>
      </p:sp>
      <p:sp>
        <p:nvSpPr>
          <p:cNvPr id="3" name="Rectangle 2"/>
          <p:cNvSpPr/>
          <p:nvPr/>
        </p:nvSpPr>
        <p:spPr>
          <a:xfrm>
            <a:off x="5971607" y="3244334"/>
            <a:ext cx="184731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endParaRPr lang="en-US"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441" y="521208"/>
            <a:ext cx="10969943" cy="4114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002060"/>
                </a:solidFill>
              </a:rPr>
              <a:t>CEPH Performance highlights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2DAD874-94BE-4F45-902F-F618B172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929210"/>
              </p:ext>
            </p:extLst>
          </p:nvPr>
        </p:nvGraphicFramePr>
        <p:xfrm>
          <a:off x="655506" y="890337"/>
          <a:ext cx="10634097" cy="5051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10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HP Simplified"/>
                        </a:rPr>
                        <a:t>Functional</a:t>
                      </a:r>
                      <a:r>
                        <a:rPr lang="en-US" sz="1200" baseline="0">
                          <a:latin typeface="HP Simplified"/>
                        </a:rPr>
                        <a:t> Area</a:t>
                      </a:r>
                      <a:endParaRPr lang="en-US" sz="1200">
                        <a:latin typeface="HP Simplifie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HP Simplified"/>
                        </a:rPr>
                        <a:t>High Level Activities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280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baseline="0">
                          <a:latin typeface="HP Simplified"/>
                        </a:rPr>
                        <a:t>(RHOSP13+Ceph 3.3 </a:t>
                      </a:r>
                      <a:r>
                        <a:rPr lang="en-US" sz="1600" b="1" u="none" baseline="0" err="1">
                          <a:latin typeface="HP Simplified"/>
                        </a:rPr>
                        <a:t>BlueStore</a:t>
                      </a:r>
                      <a:r>
                        <a:rPr lang="en-US" sz="1600" b="1" u="none" baseline="0">
                          <a:latin typeface="HP Simplified"/>
                        </a:rPr>
                        <a:t>)</a:t>
                      </a:r>
                      <a:endParaRPr lang="en-US" sz="160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u="none" baseline="0">
                        <a:latin typeface="HP Simplified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u="none" baseline="0">
                        <a:latin typeface="HP Simplified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u="none" baseline="0">
                        <a:latin typeface="HP Simplified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u="none" baseline="0">
                        <a:latin typeface="HP Simplified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u="none" baseline="0">
                        <a:latin typeface="HP Simplified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u="none" baseline="0">
                        <a:latin typeface="HP Simplified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i="0" u="none" strike="noStrike" baseline="0" noProof="0">
                        <a:solidFill>
                          <a:srgbClr val="000000"/>
                        </a:solidFill>
                        <a:latin typeface="HP Simplifie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q"/>
                      </a:pPr>
                      <a:r>
                        <a:rPr lang="en-US" sz="1600" b="1" i="0" u="none" strike="noStrike" kern="1200" baseline="0" noProof="0">
                          <a:solidFill>
                            <a:srgbClr val="000000"/>
                          </a:solidFill>
                          <a:latin typeface="HP Simplified"/>
                        </a:rPr>
                        <a:t> Completed </a:t>
                      </a:r>
                      <a:endParaRPr lang="en-US" sz="160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200" b="0" i="0" u="none" strike="noStrike" kern="1200" baseline="0" noProof="0">
                          <a:solidFill>
                            <a:srgbClr val="000000"/>
                          </a:solidFill>
                          <a:latin typeface="HP Simplified"/>
                        </a:rPr>
                        <a:t>  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ü"/>
                      </a:pP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  <a:latin typeface="Arial"/>
                        </a:rPr>
                        <a:t>Scale out test with 3, 4, 5 and 6 </a:t>
                      </a:r>
                      <a:r>
                        <a:rPr lang="en-US" sz="1400" b="0" i="0" u="none" strike="noStrike" kern="1200" baseline="0" noProof="0" err="1">
                          <a:solidFill>
                            <a:srgbClr val="000000"/>
                          </a:solidFill>
                          <a:latin typeface="Arial"/>
                        </a:rPr>
                        <a:t>Ceph</a:t>
                      </a: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  <a:latin typeface="Arial"/>
                        </a:rPr>
                        <a:t> nodes (HDD as OSD)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ü"/>
                      </a:pP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  <a:latin typeface="Arial"/>
                        </a:rPr>
                        <a:t>Client Load test with 10, 20, 40 VM's (HDD as OSD)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ü"/>
                      </a:pP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  <a:latin typeface="Arial"/>
                        </a:rPr>
                        <a:t>Test with Write back cache enabled (SSD as OSD)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ü"/>
                      </a:pP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  <a:latin typeface="Arial"/>
                        </a:rPr>
                        <a:t>UI </a:t>
                      </a:r>
                      <a:r>
                        <a:rPr lang="en-US" sz="1400" b="0" i="0" u="none" strike="noStrike" kern="1200" baseline="0" noProof="0" err="1">
                          <a:solidFill>
                            <a:srgbClr val="000000"/>
                          </a:solidFill>
                          <a:latin typeface="Arial"/>
                        </a:rPr>
                        <a:t>Ceph</a:t>
                      </a: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  <a:latin typeface="Arial"/>
                        </a:rPr>
                        <a:t> Sizing Tool Effort estimation and Requirement Documentation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ü"/>
                      </a:pPr>
                      <a:endParaRPr lang="en-US" sz="1400" b="0" i="0" u="none" strike="noStrike" kern="1200" baseline="0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kern="1200" baseline="0" noProof="0">
                        <a:solidFill>
                          <a:srgbClr val="000000"/>
                        </a:solidFill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q"/>
                      </a:pPr>
                      <a:r>
                        <a:rPr lang="en-US" sz="1600" b="1" i="0" u="none" strike="noStrike" kern="1200" baseline="0" noProof="0">
                          <a:solidFill>
                            <a:srgbClr val="000000"/>
                          </a:solidFill>
                          <a:latin typeface="HP Simplified"/>
                          <a:ea typeface="+mn-ea"/>
                          <a:cs typeface="+mn-cs"/>
                        </a:rPr>
                        <a:t>In-Progress</a:t>
                      </a: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latin typeface="HP Simplified"/>
                        </a:rPr>
                        <a:t> </a:t>
                      </a:r>
                      <a:endParaRPr lang="en-US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i="0" u="none" strike="noStrike" noProof="0">
                        <a:solidFill>
                          <a:srgbClr val="000000"/>
                        </a:solidFill>
                        <a:latin typeface="HP Simplified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ü"/>
                      </a:pP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  <a:latin typeface="Arial"/>
                        </a:rPr>
                        <a:t>UI Sizing tool Basic Layout 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kern="1200" baseline="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q"/>
                      </a:pPr>
                      <a:r>
                        <a:rPr lang="en-US" sz="1600" b="1" i="0" u="none" strike="noStrike" kern="1200" baseline="0" noProof="0">
                          <a:solidFill>
                            <a:srgbClr val="000000"/>
                          </a:solidFill>
                          <a:latin typeface="HP Simplified"/>
                        </a:rPr>
                        <a:t> Next Steps</a:t>
                      </a:r>
                      <a:endParaRPr lang="en-US" sz="160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kern="1200" baseline="0" noProof="0">
                        <a:solidFill>
                          <a:srgbClr val="000000"/>
                        </a:solidFill>
                        <a:latin typeface="HP Simplified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  <a:latin typeface="Arial"/>
                        </a:rPr>
                        <a:t>Client Load Testing with Addition of Compute Node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400" b="0" i="0" u="none" strike="noStrike" kern="1200" baseline="0" noProof="0" err="1">
                          <a:solidFill>
                            <a:srgbClr val="000000"/>
                          </a:solidFill>
                          <a:latin typeface="Arial"/>
                        </a:rPr>
                        <a:t>Ceph</a:t>
                      </a: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  <a:latin typeface="Arial"/>
                        </a:rPr>
                        <a:t> Nodes Scale Test with SSD as OSD (25G NIC, Gold CPU, </a:t>
                      </a:r>
                      <a:r>
                        <a:rPr lang="en-US" sz="1400" b="0" i="0" u="none" strike="noStrike" kern="1200" baseline="0" noProof="0" err="1">
                          <a:solidFill>
                            <a:srgbClr val="000000"/>
                          </a:solidFill>
                          <a:latin typeface="Arial"/>
                        </a:rPr>
                        <a:t>NVMe</a:t>
                      </a:r>
                      <a:r>
                        <a:rPr lang="en-US" sz="1400" b="0" i="0" u="none" strike="noStrike" kern="1200" baseline="0" noProof="0">
                          <a:solidFill>
                            <a:srgbClr val="000000"/>
                          </a:solidFill>
                          <a:latin typeface="Arial"/>
                        </a:rPr>
                        <a:t> as Journal )</a:t>
                      </a:r>
                      <a:endParaRPr lang="en-GB" sz="1400" b="0" i="0" u="none" strike="noStrike" kern="1200" baseline="0" noProof="0"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1400" b="0" i="0" u="none" strike="noStrike" kern="1200" baseline="0" noProof="0" err="1">
                          <a:latin typeface="Arial"/>
                        </a:rPr>
                        <a:t>Ceph</a:t>
                      </a:r>
                      <a:r>
                        <a:rPr lang="en-GB" sz="1400" b="0" i="0" u="none" strike="noStrike" kern="1200" baseline="0" noProof="0">
                          <a:latin typeface="Arial"/>
                        </a:rPr>
                        <a:t> Characterization for </a:t>
                      </a:r>
                      <a:r>
                        <a:rPr lang="en-GB" sz="1400" b="0" i="0" u="none" strike="noStrike" kern="1200" baseline="0" noProof="0" err="1">
                          <a:latin typeface="Arial"/>
                        </a:rPr>
                        <a:t>NVMe</a:t>
                      </a:r>
                      <a:r>
                        <a:rPr lang="en-GB" sz="1400" b="0" i="0" u="none" strike="noStrike" kern="1200" baseline="0" noProof="0">
                          <a:latin typeface="Arial"/>
                        </a:rPr>
                        <a:t> as OSD (25G NIC, Gold CPU)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GB" sz="1400" b="0" i="0" u="none" strike="noStrike" kern="1200" baseline="0" noProof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Sizing excel tool update with available HDD/SSD/</a:t>
                      </a:r>
                      <a:r>
                        <a:rPr lang="en-GB" sz="1400" b="0" i="0" u="none" strike="noStrike" kern="1200" baseline="0" noProof="0" err="1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NVMe</a:t>
                      </a:r>
                      <a:r>
                        <a:rPr lang="en-GB" sz="1400" b="0" i="0" u="none" strike="noStrike" kern="1200" baseline="0" noProof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 data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sz="1400" b="0" i="0" u="none" strike="noStrike" kern="1200" baseline="0" noProof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kern="1200" baseline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88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427482"/>
          </a:xfrm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Scale out test results with 3, 4, 5 and 6 </a:t>
            </a:r>
            <a:r>
              <a:rPr lang="en-US" sz="2400" err="1">
                <a:solidFill>
                  <a:srgbClr val="002060"/>
                </a:solidFill>
              </a:rPr>
              <a:t>Ceph</a:t>
            </a:r>
            <a:r>
              <a:rPr lang="en-US" sz="2400">
                <a:solidFill>
                  <a:srgbClr val="002060"/>
                </a:solidFill>
              </a:rPr>
              <a:t> nodes (HDD as OSD)</a:t>
            </a:r>
            <a:br>
              <a:rPr lang="en-US" sz="2400">
                <a:solidFill>
                  <a:srgbClr val="002060"/>
                </a:solidFill>
              </a:rPr>
            </a:br>
            <a:r>
              <a:rPr lang="en-US" sz="2400">
                <a:solidFill>
                  <a:srgbClr val="002060"/>
                </a:solidFill>
                <a:cs typeface="Arial"/>
              </a:rPr>
              <a:t>IOPS Comparison</a:t>
            </a:r>
          </a:p>
          <a:p>
            <a:endParaRPr lang="en-US" sz="24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D5CA1004-FA15-4389-B92D-C8C584CE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55551"/>
            <a:ext cx="5486400" cy="4075218"/>
          </a:xfrm>
          <a:prstGeom prst="rect">
            <a:avLst/>
          </a:prstGeom>
        </p:spPr>
      </p:pic>
      <p:pic>
        <p:nvPicPr>
          <p:cNvPr id="7" name="Picture 7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A6734C3-8683-4D8A-808C-0C817D674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40" y="1659383"/>
            <a:ext cx="5344160" cy="406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7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 33 Demo - Agenda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565560"/>
              </p:ext>
            </p:extLst>
          </p:nvPr>
        </p:nvGraphicFramePr>
        <p:xfrm>
          <a:off x="609441" y="1135184"/>
          <a:ext cx="10892772" cy="461226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05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5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Demo 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200"/>
                        <a:t>Presenter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Duration</a:t>
                      </a:r>
                      <a:r>
                        <a:rPr lang="en-US" sz="1200" baseline="0"/>
                        <a:t> (Mins)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buFontTx/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Documentation</a:t>
                      </a:r>
                    </a:p>
                    <a:p>
                      <a:pPr marL="171450" marR="0" lvl="0" indent="-171450" algn="l"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E4 – Deployment Runbook and Compatibility Matrix walk through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Vaibhav</a:t>
                      </a:r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Asha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9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Arial"/>
                        </a:rPr>
                        <a:t>Infra Highlights </a:t>
                      </a:r>
                    </a:p>
                    <a:p>
                      <a:pPr marL="171450" lvl="0" indent="-171450"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Arun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437439"/>
                  </a:ext>
                </a:extLst>
              </a:tr>
              <a:tr h="7295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200" b="0" i="0" u="none" strike="noStrike" kern="1200" baseline="0" noProof="0">
                          <a:solidFill>
                            <a:srgbClr val="000000"/>
                          </a:solidFill>
                        </a:rPr>
                        <a:t>QA</a:t>
                      </a:r>
                      <a:endParaRPr lang="en-US" sz="1200" b="0" i="0" u="none" strike="noStrike" kern="1200" baseline="0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kern="1200" baseline="0" noProof="0">
                          <a:latin typeface="Arial"/>
                        </a:rPr>
                        <a:t>QA Highlights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kern="1200" baseline="0" noProof="0">
                          <a:latin typeface="Arial"/>
                        </a:rPr>
                        <a:t>Completed 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err="1">
                          <a:latin typeface="Arial"/>
                        </a:rPr>
                        <a:t>Keerthy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500502"/>
                  </a:ext>
                </a:extLst>
              </a:tr>
              <a:tr h="8207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VIM</a:t>
                      </a:r>
                      <a:endParaRPr lang="en-US" sz="1200" b="0" i="0" u="none" strike="noStrike" noProof="0">
                        <a:effectLst/>
                        <a:latin typeface="Arial"/>
                      </a:endParaRPr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Highlights</a:t>
                      </a:r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Openshift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4.2 installation </a:t>
                      </a:r>
                      <a:r>
                        <a:rPr lang="en-US" sz="1200" b="0" i="0" u="none" strike="noStrike" noProof="0">
                          <a:effectLst/>
                        </a:rPr>
                        <a:t>and configuration with Nimble storage and RHEL as worker nodes</a:t>
                      </a:r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Nischith</a:t>
                      </a:r>
                      <a:endParaRPr lang="en-US" sz="1200" b="0" i="0" u="none" strike="noStrike" noProof="0" err="1">
                        <a:latin typeface="Arial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Uday</a:t>
                      </a:r>
                      <a:endParaRPr lang="en-US"/>
                    </a:p>
                    <a:p>
                      <a:pPr lvl="0" algn="l">
                        <a:buNone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 algn="l">
                        <a:buNone/>
                      </a:pPr>
                      <a:endParaRPr lang="en-US" sz="1200" b="0" i="0" u="none" strike="noStrike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15119"/>
                  </a:ext>
                </a:extLst>
              </a:tr>
              <a:tr h="9917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/>
                        <a:t>NPS 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Highlights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/>
                        <a:t>Demo : </a:t>
                      </a:r>
                      <a:r>
                        <a:rPr lang="en-US" sz="1200" b="0" i="0" u="none" strike="noStrike" noProof="0">
                          <a:latin typeface="Arial"/>
                        </a:rPr>
                        <a:t>Wrapper for NPS  installation</a:t>
                      </a:r>
                      <a:endParaRPr lang="en-US" sz="1200" b="0" i="0" u="none" strike="noStrike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/>
                        <a:t>Anusha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200" b="0" i="0" u="none" strike="noStrike" noProof="0"/>
                        <a:t>Ashraf J</a:t>
                      </a:r>
                    </a:p>
                    <a:p>
                      <a:pPr lvl="0" algn="l">
                        <a:buNone/>
                      </a:pPr>
                      <a:endParaRPr lang="en-US" sz="1200" b="0" i="0" u="none" strike="noStrike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0105"/>
                  </a:ext>
                </a:extLst>
              </a:tr>
              <a:tr h="6383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CEPH Storage Performance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Scale out test RHOSP + CEPH Bluestore 3.3 +HDD as OSD (SSD as Journal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Ranjeet</a:t>
                      </a:r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Tejas</a:t>
                      </a:r>
                      <a:endParaRPr lang="en-US"/>
                    </a:p>
                    <a:p>
                      <a:pPr lvl="0" algn="l">
                        <a:buNone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6752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7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427482"/>
          </a:xfrm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Scale out test results with 3, 4, 5 and 6 Ceph nodes (HDD as OSD)</a:t>
            </a:r>
            <a:br>
              <a:rPr lang="en-US" sz="2400"/>
            </a:br>
            <a:r>
              <a:rPr lang="en-US" sz="2400">
                <a:solidFill>
                  <a:srgbClr val="002060"/>
                </a:solidFill>
                <a:cs typeface="Arial"/>
              </a:rPr>
              <a:t>Read Latency Comparison</a:t>
            </a:r>
          </a:p>
          <a:p>
            <a:endParaRPr lang="en-US" sz="24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E77CC2C-D544-49CD-B268-F1B0C4266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59554"/>
            <a:ext cx="5283200" cy="4067212"/>
          </a:xfrm>
          <a:prstGeom prst="rect">
            <a:avLst/>
          </a:prstGeom>
        </p:spPr>
      </p:pic>
      <p:pic>
        <p:nvPicPr>
          <p:cNvPr id="8" name="Picture 8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66DFCCE3-D608-4D5D-82E9-FFA601EE4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560" y="1664576"/>
            <a:ext cx="5283200" cy="40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7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427482"/>
          </a:xfrm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Scale out test results with 3, 4, 5 and 6 </a:t>
            </a:r>
            <a:r>
              <a:rPr lang="en-US" sz="2400" err="1">
                <a:solidFill>
                  <a:srgbClr val="002060"/>
                </a:solidFill>
              </a:rPr>
              <a:t>Ceph</a:t>
            </a:r>
            <a:r>
              <a:rPr lang="en-US" sz="2400">
                <a:solidFill>
                  <a:srgbClr val="002060"/>
                </a:solidFill>
              </a:rPr>
              <a:t> nodes (HDD as OSD)</a:t>
            </a:r>
            <a:br>
              <a:rPr lang="en-US" sz="2400">
                <a:solidFill>
                  <a:srgbClr val="002060"/>
                </a:solidFill>
              </a:rPr>
            </a:br>
            <a:r>
              <a:rPr lang="en-US" sz="2400">
                <a:solidFill>
                  <a:srgbClr val="002060"/>
                </a:solidFill>
                <a:cs typeface="Arial"/>
              </a:rPr>
              <a:t>Write Latency Comparison</a:t>
            </a:r>
          </a:p>
          <a:p>
            <a:endParaRPr lang="en-US" sz="24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5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5A6AAAE5-6D95-473C-8642-8385CBF08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59554"/>
            <a:ext cx="5283200" cy="4067212"/>
          </a:xfrm>
          <a:prstGeom prst="rect">
            <a:avLst/>
          </a:prstGeom>
        </p:spPr>
      </p:pic>
      <p:pic>
        <p:nvPicPr>
          <p:cNvPr id="7" name="Picture 8" descr="A picture containing monitor&#10;&#10;Description generated with very high confidence">
            <a:extLst>
              <a:ext uri="{FF2B5EF4-FFF2-40B4-BE49-F238E27FC236}">
                <a16:creationId xmlns:a16="http://schemas.microsoft.com/office/drawing/2014/main" id="{BA87A718-A98C-4CBB-A67A-C850516D3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00" y="1659458"/>
            <a:ext cx="5283200" cy="40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7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Scale out test Observations for IOPS and Latency (50R50W)</a:t>
            </a:r>
            <a:br>
              <a:rPr lang="en-US" sz="2400"/>
            </a:br>
            <a:br>
              <a:rPr lang="en-US" sz="2400"/>
            </a:br>
            <a:endParaRPr lang="en-US" sz="2400" b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wrap="none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016F8AB-BCEA-4347-8BA6-BE776009BC8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2B6DEF-8DDB-4E3A-80BC-1D0E46DEF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77667"/>
              </p:ext>
            </p:extLst>
          </p:nvPr>
        </p:nvGraphicFramePr>
        <p:xfrm>
          <a:off x="833120" y="1534160"/>
          <a:ext cx="10554204" cy="407797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52904">
                  <a:extLst>
                    <a:ext uri="{9D8B030D-6E8A-4147-A177-3AD203B41FA5}">
                      <a16:colId xmlns:a16="http://schemas.microsoft.com/office/drawing/2014/main" val="3480039059"/>
                    </a:ext>
                  </a:extLst>
                </a:gridCol>
                <a:gridCol w="2926455">
                  <a:extLst>
                    <a:ext uri="{9D8B030D-6E8A-4147-A177-3AD203B41FA5}">
                      <a16:colId xmlns:a16="http://schemas.microsoft.com/office/drawing/2014/main" val="2784161015"/>
                    </a:ext>
                  </a:extLst>
                </a:gridCol>
                <a:gridCol w="2994196">
                  <a:extLst>
                    <a:ext uri="{9D8B030D-6E8A-4147-A177-3AD203B41FA5}">
                      <a16:colId xmlns:a16="http://schemas.microsoft.com/office/drawing/2014/main" val="3685576391"/>
                    </a:ext>
                  </a:extLst>
                </a:gridCol>
                <a:gridCol w="2980649">
                  <a:extLst>
                    <a:ext uri="{9D8B030D-6E8A-4147-A177-3AD203B41FA5}">
                      <a16:colId xmlns:a16="http://schemas.microsoft.com/office/drawing/2014/main" val="1036072420"/>
                    </a:ext>
                  </a:extLst>
                </a:gridCol>
              </a:tblGrid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Block Size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% Change in IOPS from 3 Nodes to 6 Nodes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% Change in R-LAT from 3 Nodes to 6 Nodes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% Change in W-LAT from 3 Nodes to 6 Nodes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29724"/>
                  </a:ext>
                </a:extLst>
              </a:tr>
              <a:tr h="52302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512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41%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-30%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-30%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78619078"/>
                  </a:ext>
                </a:extLst>
              </a:tr>
              <a:tr h="52302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38%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-30%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-30%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9522312"/>
                  </a:ext>
                </a:extLst>
              </a:tr>
              <a:tr h="52302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4k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80%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-52%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-50%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2467832"/>
                  </a:ext>
                </a:extLst>
              </a:tr>
              <a:tr h="52302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64k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56%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-43%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-43%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1819150"/>
                  </a:ext>
                </a:extLst>
              </a:tr>
              <a:tr h="52302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128k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55%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-42%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-41%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01700"/>
                  </a:ext>
                </a:extLst>
              </a:tr>
              <a:tr h="52302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256k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51%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-42%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-40%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529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15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F84A-6E7D-4F8D-B70E-41CCEAD7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476444"/>
          </a:xfrm>
        </p:spPr>
        <p:txBody>
          <a:bodyPr/>
          <a:lstStyle/>
          <a:p>
            <a:r>
              <a:rPr lang="en-US" sz="2400">
                <a:solidFill>
                  <a:srgbClr val="002060"/>
                </a:solidFill>
              </a:rPr>
              <a:t>Client Load test observations with 10, 20, 40 VM's (50R50W)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5D36B-A264-4DFB-AF5C-2B38C394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/>
              <a:pPr/>
              <a:t>23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6132B0-0323-47D4-82AD-83ABE1ED7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483989"/>
              </p:ext>
            </p:extLst>
          </p:nvPr>
        </p:nvGraphicFramePr>
        <p:xfrm>
          <a:off x="604499" y="1920240"/>
          <a:ext cx="11112082" cy="12138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46918">
                  <a:extLst>
                    <a:ext uri="{9D8B030D-6E8A-4147-A177-3AD203B41FA5}">
                      <a16:colId xmlns:a16="http://schemas.microsoft.com/office/drawing/2014/main" val="4216880152"/>
                    </a:ext>
                  </a:extLst>
                </a:gridCol>
                <a:gridCol w="1936196">
                  <a:extLst>
                    <a:ext uri="{9D8B030D-6E8A-4147-A177-3AD203B41FA5}">
                      <a16:colId xmlns:a16="http://schemas.microsoft.com/office/drawing/2014/main" val="808043047"/>
                    </a:ext>
                  </a:extLst>
                </a:gridCol>
                <a:gridCol w="2525473">
                  <a:extLst>
                    <a:ext uri="{9D8B030D-6E8A-4147-A177-3AD203B41FA5}">
                      <a16:colId xmlns:a16="http://schemas.microsoft.com/office/drawing/2014/main" val="3936143246"/>
                    </a:ext>
                  </a:extLst>
                </a:gridCol>
                <a:gridCol w="2654299">
                  <a:extLst>
                    <a:ext uri="{9D8B030D-6E8A-4147-A177-3AD203B41FA5}">
                      <a16:colId xmlns:a16="http://schemas.microsoft.com/office/drawing/2014/main" val="4199299253"/>
                    </a:ext>
                  </a:extLst>
                </a:gridCol>
                <a:gridCol w="2649196">
                  <a:extLst>
                    <a:ext uri="{9D8B030D-6E8A-4147-A177-3AD203B41FA5}">
                      <a16:colId xmlns:a16="http://schemas.microsoft.com/office/drawing/2014/main" val="4264413607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Clients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Block Size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% Change in R-LAT from 10 Clients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% Change in W-LAT from 10 Clients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% Change in IOPS from 10 Clients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88817289"/>
                  </a:ext>
                </a:extLst>
              </a:tr>
              <a:tr h="28309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64k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157%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148%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78563505"/>
                  </a:ext>
                </a:extLst>
              </a:tr>
              <a:tr h="28309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64k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286%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259%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22%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74333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DEBBDD-2C2B-4A69-B39B-6B9DACCA9061}"/>
              </a:ext>
            </a:extLst>
          </p:cNvPr>
          <p:cNvSpPr txBox="1"/>
          <p:nvPr/>
        </p:nvSpPr>
        <p:spPr>
          <a:xfrm>
            <a:off x="609600" y="1584960"/>
            <a:ext cx="4419600" cy="2492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cs typeface="Arial"/>
              </a:rPr>
              <a:t>4 Node </a:t>
            </a:r>
            <a:r>
              <a:rPr lang="en-US" err="1">
                <a:cs typeface="Arial"/>
              </a:rPr>
              <a:t>Ceph</a:t>
            </a:r>
            <a:r>
              <a:rPr lang="en-US">
                <a:cs typeface="Arial"/>
              </a:rPr>
              <a:t> Cluster Client Load Tests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4675D2-FACB-45C8-BD4E-4E6C56633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925209"/>
              </p:ext>
            </p:extLst>
          </p:nvPr>
        </p:nvGraphicFramePr>
        <p:xfrm>
          <a:off x="647700" y="4008120"/>
          <a:ext cx="11064922" cy="110997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46752">
                  <a:extLst>
                    <a:ext uri="{9D8B030D-6E8A-4147-A177-3AD203B41FA5}">
                      <a16:colId xmlns:a16="http://schemas.microsoft.com/office/drawing/2014/main" val="16669109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71030793"/>
                    </a:ext>
                  </a:extLst>
                </a:gridCol>
                <a:gridCol w="2493574">
                  <a:extLst>
                    <a:ext uri="{9D8B030D-6E8A-4147-A177-3AD203B41FA5}">
                      <a16:colId xmlns:a16="http://schemas.microsoft.com/office/drawing/2014/main" val="786947414"/>
                    </a:ext>
                  </a:extLst>
                </a:gridCol>
                <a:gridCol w="2692399">
                  <a:extLst>
                    <a:ext uri="{9D8B030D-6E8A-4147-A177-3AD203B41FA5}">
                      <a16:colId xmlns:a16="http://schemas.microsoft.com/office/drawing/2014/main" val="969166547"/>
                    </a:ext>
                  </a:extLst>
                </a:gridCol>
                <a:gridCol w="2600197">
                  <a:extLst>
                    <a:ext uri="{9D8B030D-6E8A-4147-A177-3AD203B41FA5}">
                      <a16:colId xmlns:a16="http://schemas.microsoft.com/office/drawing/2014/main" val="1565625670"/>
                    </a:ext>
                  </a:extLst>
                </a:gridCol>
              </a:tblGrid>
              <a:tr h="62229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Clients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Block Size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% Change in R-LAT from 10 Clients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% Change in W-LAT from 10 Clients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% Change in IOPS from 10 Clients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9004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64k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89%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84%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24%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9571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64k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393%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360%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27%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935626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5A936C2-B832-48EF-9066-8A55AE11AA64}"/>
              </a:ext>
            </a:extLst>
          </p:cNvPr>
          <p:cNvSpPr txBox="1"/>
          <p:nvPr/>
        </p:nvSpPr>
        <p:spPr>
          <a:xfrm>
            <a:off x="609599" y="3667760"/>
            <a:ext cx="4419600" cy="2492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cs typeface="Arial"/>
              </a:rPr>
              <a:t>6 Node </a:t>
            </a:r>
            <a:r>
              <a:rPr lang="en-US" err="1">
                <a:cs typeface="Arial"/>
              </a:rPr>
              <a:t>Ceph</a:t>
            </a:r>
            <a:r>
              <a:rPr lang="en-US">
                <a:cs typeface="Arial"/>
              </a:rPr>
              <a:t> Cluster Client Load Tests</a:t>
            </a:r>
          </a:p>
        </p:txBody>
      </p:sp>
    </p:spTree>
    <p:extLst>
      <p:ext uri="{BB962C8B-B14F-4D97-AF65-F5344CB8AC3E}">
        <p14:creationId xmlns:p14="http://schemas.microsoft.com/office/powerpoint/2010/main" val="24831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427482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Write back cache Enabled vs Disabled (SSD as OSD)</a:t>
            </a:r>
            <a:endParaRPr lang="en-US"/>
          </a:p>
          <a:p>
            <a:pPr algn="ctr"/>
            <a:endParaRPr lang="en-US" sz="24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8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4749F00F-0A17-4BE4-8E8D-C65D6E597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88" y="1040972"/>
            <a:ext cx="8930640" cy="497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0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339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33" y="2249446"/>
            <a:ext cx="8229600" cy="1052594"/>
          </a:xfrm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011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Documentation Highlights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0" y="801063"/>
            <a:ext cx="10969943" cy="4861226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Wingdings,Sans-Serif"/>
              <a:buChar char="q"/>
            </a:pPr>
            <a:endParaRPr lang="en-US" sz="1800">
              <a:cs typeface="Arial"/>
            </a:endParaRPr>
          </a:p>
          <a:p>
            <a:pPr marL="285750" lvl="3"/>
            <a:endParaRPr lang="en-US" sz="1200">
              <a:cs typeface="Arial"/>
            </a:endParaRPr>
          </a:p>
          <a:p>
            <a:pPr marL="457200" lvl="8" indent="-171450">
              <a:buFont typeface="Wingdings,Sans-Serif"/>
              <a:buChar char="Ø"/>
            </a:pPr>
            <a:r>
              <a:rPr lang="en-US" sz="1200">
                <a:ea typeface="+mn-lt"/>
                <a:cs typeface="+mn-lt"/>
              </a:rPr>
              <a:t>  </a:t>
            </a:r>
            <a:r>
              <a:rPr lang="en-US" sz="1600" b="1">
                <a:cs typeface="Arial"/>
              </a:rPr>
              <a:t> E4 Documentation – Vaibhav/Asha</a:t>
            </a:r>
          </a:p>
          <a:p>
            <a:pPr marL="285750" lvl="8"/>
            <a:endParaRPr lang="en-US" sz="1200">
              <a:ea typeface="+mn-lt"/>
              <a:cs typeface="+mn-lt"/>
            </a:endParaRPr>
          </a:p>
          <a:p>
            <a:pPr marL="571500" lvl="7">
              <a:buChar char="•"/>
            </a:pPr>
            <a:r>
              <a:rPr lang="en-US" sz="1400">
                <a:cs typeface="Arial" panose="020B0604020202020204"/>
              </a:rPr>
              <a:t>      Compatibility Matrix – First draft shared with QA team for first round of validation </a:t>
            </a:r>
          </a:p>
          <a:p>
            <a:pPr marL="571500" lvl="7">
              <a:buChar char="•"/>
            </a:pPr>
            <a:r>
              <a:rPr lang="en-US" sz="1400">
                <a:cs typeface="Arial" panose="020B0604020202020204"/>
              </a:rPr>
              <a:t>      Deployment Runbook – First draft shared with QA team for first round of validation</a:t>
            </a:r>
            <a:endParaRPr lang="en-US">
              <a:cs typeface="Arial" panose="020B0604020202020204"/>
            </a:endParaRPr>
          </a:p>
          <a:p>
            <a:pPr lvl="4"/>
            <a:endParaRPr lang="en-US" sz="1200">
              <a:cs typeface="Arial"/>
            </a:endParaRPr>
          </a:p>
          <a:p>
            <a:pPr marL="457200" lvl="4" indent="-171450">
              <a:buFont typeface="Wingdings" panose="020B0604020202020204" pitchFamily="34" charset="0"/>
              <a:buChar char="Ø"/>
            </a:pPr>
            <a:r>
              <a:rPr lang="en-US" sz="1400">
                <a:cs typeface="Arial" panose="020B0604020202020204"/>
              </a:rPr>
              <a:t>   </a:t>
            </a:r>
            <a:endParaRPr lang="en-US">
              <a:cs typeface="Arial" panose="020B0604020202020204"/>
            </a:endParaRPr>
          </a:p>
          <a:p>
            <a:pPr marL="457200" lvl="8" indent="-171450">
              <a:buFont typeface="Wingdings" panose="020B0604020202020204" pitchFamily="34" charset="0"/>
              <a:buChar char="Ø"/>
            </a:pPr>
            <a:endParaRPr lang="en-US" sz="1800">
              <a:ea typeface="+mn-lt"/>
              <a:cs typeface="+mn-lt"/>
            </a:endParaRPr>
          </a:p>
          <a:p>
            <a:pPr marL="285750" indent="-285750">
              <a:buFont typeface="Wingdings" panose="020B0604020202020204" pitchFamily="34" charset="0"/>
              <a:buChar char="q"/>
            </a:pPr>
            <a:endParaRPr lang="en-US" sz="180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q"/>
            </a:pPr>
            <a:endParaRPr lang="en-US" sz="1800">
              <a:cs typeface="Arial"/>
            </a:endParaRPr>
          </a:p>
          <a:p>
            <a:endParaRPr lang="en-US" sz="1800"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>
              <a:cs typeface="Arial"/>
            </a:endParaRPr>
          </a:p>
          <a:p>
            <a:endParaRPr lang="en-US" sz="1800"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>
              <a:cs typeface="Arial"/>
            </a:endParaRPr>
          </a:p>
          <a:p>
            <a:pPr lvl="7"/>
            <a:endParaRPr lang="en-US" sz="1800">
              <a:cs typeface="Arial"/>
            </a:endParaRPr>
          </a:p>
          <a:p>
            <a:pPr lvl="6"/>
            <a:endParaRPr lang="en-US" sz="180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36" y="2410766"/>
            <a:ext cx="8212853" cy="1067638"/>
          </a:xfrm>
        </p:spPr>
        <p:txBody>
          <a:bodyPr/>
          <a:lstStyle/>
          <a:p>
            <a:r>
              <a:rPr lang="en-US"/>
              <a:t>Infrastructure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65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Infrastructure Highlights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1570E0-17C2-4B91-A769-52B38816AA5A}"/>
              </a:ext>
            </a:extLst>
          </p:cNvPr>
          <p:cNvSpPr txBox="1">
            <a:spLocks/>
          </p:cNvSpPr>
          <p:nvPr/>
        </p:nvSpPr>
        <p:spPr>
          <a:xfrm>
            <a:off x="933976" y="1048111"/>
            <a:ext cx="8009173" cy="288485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latin typeface="Arial"/>
              <a:cs typeface="Arial"/>
            </a:endParaRPr>
          </a:p>
          <a:p>
            <a:pPr lvl="2"/>
            <a:r>
              <a:rPr lang="en-US" sz="1800">
                <a:latin typeface="Arial"/>
                <a:cs typeface="Arial"/>
              </a:rPr>
              <a:t>E4, C8 &amp; C9:</a:t>
            </a:r>
          </a:p>
          <a:p>
            <a:pPr marL="285750" lvl="2" indent="-285750">
              <a:buChar char="•"/>
            </a:pPr>
            <a:r>
              <a:rPr lang="en-US" sz="1800">
                <a:latin typeface="Arial"/>
                <a:cs typeface="Arial"/>
              </a:rPr>
              <a:t>S300 Training slide updated</a:t>
            </a:r>
            <a:endParaRPr lang="en-US">
              <a:latin typeface="Arial"/>
              <a:cs typeface="Arial"/>
            </a:endParaRPr>
          </a:p>
          <a:p>
            <a:pPr marL="285750" lvl="2" indent="-285750">
              <a:buChar char="•"/>
            </a:pPr>
            <a:endParaRPr lang="en-US" sz="1800">
              <a:latin typeface="Arial"/>
              <a:cs typeface="Arial"/>
            </a:endParaRPr>
          </a:p>
          <a:p>
            <a:pPr lvl="2"/>
            <a:r>
              <a:rPr lang="en-US" sz="1800">
                <a:latin typeface="Arial"/>
                <a:cs typeface="Arial"/>
              </a:rPr>
              <a:t>C10:</a:t>
            </a:r>
          </a:p>
          <a:p>
            <a:pPr marL="285750" lvl="2" indent="-285750">
              <a:buChar char="•"/>
            </a:pPr>
            <a:r>
              <a:rPr lang="en-US" sz="1800">
                <a:latin typeface="Arial"/>
                <a:cs typeface="Arial"/>
              </a:rPr>
              <a:t>BOM for DL325/385 Gen10 Plus  for procurement</a:t>
            </a:r>
          </a:p>
          <a:p>
            <a:pPr lvl="2"/>
            <a:endParaRPr lang="en-US" sz="1800">
              <a:latin typeface="Arial"/>
              <a:cs typeface="Arial"/>
            </a:endParaRPr>
          </a:p>
          <a:p>
            <a:pPr lvl="2"/>
            <a:r>
              <a:rPr lang="en-US" sz="1800">
                <a:latin typeface="Arial"/>
                <a:cs typeface="Arial"/>
              </a:rPr>
              <a:t>C9:</a:t>
            </a:r>
          </a:p>
          <a:p>
            <a:pPr marL="285750" lvl="2" indent="-285750">
              <a:buChar char="•"/>
            </a:pPr>
            <a:r>
              <a:rPr lang="en-US" sz="1800">
                <a:latin typeface="Arial"/>
                <a:cs typeface="Arial"/>
              </a:rPr>
              <a:t>Infra related documents update with Nimble storage addition</a:t>
            </a:r>
          </a:p>
          <a:p>
            <a:pPr lvl="8"/>
            <a:r>
              <a:rPr lang="en-US" sz="1800">
                <a:cs typeface="Arial"/>
              </a:rPr>
              <a:t>          BOM, </a:t>
            </a:r>
            <a:r>
              <a:rPr lang="en-US" sz="1800" err="1">
                <a:cs typeface="Arial"/>
              </a:rPr>
              <a:t>Portmap</a:t>
            </a:r>
            <a:r>
              <a:rPr lang="en-US" sz="1800">
                <a:cs typeface="Arial"/>
              </a:rPr>
              <a:t>, NW diagram, Rack diagram</a:t>
            </a:r>
          </a:p>
          <a:p>
            <a:pPr marL="285750" lvl="2" indent="-285750">
              <a:buChar char="•"/>
            </a:pPr>
            <a:endParaRPr lang="en-US" sz="180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2E6CB-B021-4397-B69A-EB0D5209158F}"/>
              </a:ext>
            </a:extLst>
          </p:cNvPr>
          <p:cNvSpPr txBox="1"/>
          <p:nvPr/>
        </p:nvSpPr>
        <p:spPr>
          <a:xfrm>
            <a:off x="607849" y="923159"/>
            <a:ext cx="7718095" cy="2492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17835-3423-4A82-9B89-6070693E3BC4}"/>
              </a:ext>
            </a:extLst>
          </p:cNvPr>
          <p:cNvSpPr txBox="1"/>
          <p:nvPr/>
        </p:nvSpPr>
        <p:spPr>
          <a:xfrm>
            <a:off x="506818" y="4290237"/>
            <a:ext cx="10823944" cy="166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>
                <a:ea typeface="+mn-lt"/>
                <a:cs typeface="+mn-lt"/>
              </a:rPr>
              <a:t>https://hpe.sharepoint.com/:f:/r/teams/NFV_engr/Blueprints/Shared%20Documents/Engineering/Releases/C9%20(RHOCP)/Infra?csf=1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042C84F-D50A-4136-AF3F-A4D7BBB59015}"/>
              </a:ext>
            </a:extLst>
          </p:cNvPr>
          <p:cNvSpPr txBox="1">
            <a:spLocks/>
          </p:cNvSpPr>
          <p:nvPr/>
        </p:nvSpPr>
        <p:spPr>
          <a:xfrm>
            <a:off x="469446" y="3996282"/>
            <a:ext cx="4085362" cy="4114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u="sng">
                <a:solidFill>
                  <a:srgbClr val="002060"/>
                </a:solidFill>
                <a:cs typeface="Arial"/>
              </a:rPr>
              <a:t>SharePoint link </a:t>
            </a:r>
          </a:p>
        </p:txBody>
      </p:sp>
    </p:spTree>
    <p:extLst>
      <p:ext uri="{BB962C8B-B14F-4D97-AF65-F5344CB8AC3E}">
        <p14:creationId xmlns:p14="http://schemas.microsoft.com/office/powerpoint/2010/main" val="252244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987" y="2752690"/>
            <a:ext cx="8212853" cy="992275"/>
          </a:xfrm>
        </p:spPr>
        <p:txBody>
          <a:bodyPr/>
          <a:lstStyle/>
          <a:p>
            <a:r>
              <a:rPr lang="en-US"/>
              <a:t>QA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49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QA Highlights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 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44DBAEF-6B20-4225-9617-1F49E01944BB}"/>
              </a:ext>
            </a:extLst>
          </p:cNvPr>
          <p:cNvSpPr txBox="1">
            <a:spLocks/>
          </p:cNvSpPr>
          <p:nvPr/>
        </p:nvSpPr>
        <p:spPr>
          <a:xfrm>
            <a:off x="607576" y="993883"/>
            <a:ext cx="11217269" cy="480616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620" indent="-285750">
              <a:buFont typeface="Wingdings" panose="020B0604020202020204" pitchFamily="34" charset="0"/>
              <a:buChar char="q"/>
            </a:pPr>
            <a:r>
              <a:rPr lang="en-US" sz="2800" b="1">
                <a:ea typeface="+mn-lt"/>
                <a:cs typeface="+mn-lt"/>
              </a:rPr>
              <a:t> C9</a:t>
            </a:r>
            <a:endParaRPr lang="en-US" sz="2800">
              <a:cs typeface="Arial" panose="020B0604020202020204"/>
            </a:endParaRPr>
          </a:p>
          <a:p>
            <a:pPr marL="1143000" lvl="3">
              <a:buFont typeface="Wingdings"/>
              <a:buChar char="Ø"/>
            </a:pPr>
            <a:r>
              <a:rPr lang="en-US" sz="2000">
                <a:ea typeface="+mn-lt"/>
                <a:cs typeface="+mn-lt"/>
              </a:rPr>
              <a:t> End to End Installation using Ephemeral storage</a:t>
            </a:r>
          </a:p>
          <a:p>
            <a:pPr marL="1143000" lvl="3">
              <a:buFont typeface="Wingdings"/>
              <a:buChar char="Ø"/>
            </a:pPr>
            <a:r>
              <a:rPr lang="en-US" sz="2000">
                <a:ea typeface="+mn-lt"/>
                <a:cs typeface="+mn-lt"/>
              </a:rPr>
              <a:t> Functional Testing (Basic Sanity)</a:t>
            </a:r>
          </a:p>
          <a:p>
            <a:pPr marL="1143000" lvl="3">
              <a:buFont typeface="Wingdings"/>
              <a:buChar char="Ø"/>
            </a:pPr>
            <a:r>
              <a:rPr lang="en-US" sz="2000">
                <a:ea typeface="+mn-lt"/>
                <a:cs typeface="+mn-lt"/>
              </a:rPr>
              <a:t> Automation of functional test cases</a:t>
            </a:r>
          </a:p>
          <a:p>
            <a:pPr marL="1143000" lvl="3">
              <a:buFont typeface="Wingdings"/>
              <a:buChar char="Ø"/>
            </a:pPr>
            <a:r>
              <a:rPr lang="en-US" sz="2000">
                <a:ea typeface="+mn-lt"/>
                <a:cs typeface="+mn-lt"/>
              </a:rPr>
              <a:t> TICG validation with Nimble support</a:t>
            </a:r>
          </a:p>
          <a:p>
            <a:pPr marL="1017270" lvl="4" indent="-285750">
              <a:buFont typeface="Wingdings" panose="020B0604020202020204" pitchFamily="34" charset="0"/>
              <a:buChar char="q"/>
            </a:pPr>
            <a:endParaRPr lang="en-US" sz="2200" b="1">
              <a:ea typeface="+mn-lt"/>
              <a:cs typeface="+mn-lt"/>
            </a:endParaRPr>
          </a:p>
          <a:p>
            <a:pPr marL="331470" indent="-285750">
              <a:buFont typeface="Wingdings" panose="020B0604020202020204" pitchFamily="34" charset="0"/>
              <a:buChar char="q"/>
            </a:pPr>
            <a:r>
              <a:rPr lang="en-US" sz="2800" b="1">
                <a:ea typeface="+mn-lt"/>
                <a:cs typeface="+mn-lt"/>
              </a:rPr>
              <a:t> E4</a:t>
            </a:r>
            <a:endParaRPr lang="en-US" sz="2800">
              <a:cs typeface="Arial"/>
            </a:endParaRPr>
          </a:p>
          <a:p>
            <a:pPr marL="1074420" lvl="4" indent="-342900">
              <a:buFont typeface="Wingdings" panose="020B0604020202020204" pitchFamily="34" charset="0"/>
              <a:buChar char="Ø"/>
            </a:pPr>
            <a:r>
              <a:rPr lang="en-US" sz="2200">
                <a:cs typeface="Arial"/>
              </a:rPr>
              <a:t> TICG Validation</a:t>
            </a:r>
          </a:p>
          <a:p>
            <a:pPr marL="1074420" lvl="4" indent="-342900">
              <a:buFont typeface="Wingdings" panose="020B0604020202020204" pitchFamily="34" charset="0"/>
              <a:buChar char="Ø"/>
            </a:pPr>
            <a:r>
              <a:rPr lang="en-US" sz="2200">
                <a:cs typeface="Arial"/>
              </a:rPr>
              <a:t> End to End Integration Testing</a:t>
            </a: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lvl="6" indent="0">
              <a:buNone/>
            </a:pPr>
            <a:endParaRPr lang="en-US" sz="1400">
              <a:cs typeface="Arial"/>
            </a:endParaRPr>
          </a:p>
          <a:p>
            <a:pPr lvl="5">
              <a:buFont typeface="Wingdings" panose="020B0604020202020204" pitchFamily="34" charset="0"/>
              <a:buChar char="§"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400">
              <a:cs typeface="Arial"/>
            </a:endParaRPr>
          </a:p>
          <a:p>
            <a:pPr marL="914400" lvl="5" indent="0">
              <a:buNone/>
            </a:pPr>
            <a:endParaRPr lang="en-US" sz="1400">
              <a:ea typeface="+mn-lt"/>
              <a:cs typeface="+mn-lt"/>
            </a:endParaRPr>
          </a:p>
          <a:p>
            <a:pPr marL="914400" lvl="5" indent="0">
              <a:buNone/>
            </a:pPr>
            <a:endParaRPr lang="en-US" sz="1400">
              <a:cs typeface="Arial"/>
            </a:endParaRPr>
          </a:p>
          <a:p>
            <a:pPr marL="731520" lvl="4" indent="0">
              <a:buNone/>
            </a:pPr>
            <a:endParaRPr lang="en-US" sz="1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45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QA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 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44DBAEF-6B20-4225-9617-1F49E01944BB}"/>
              </a:ext>
            </a:extLst>
          </p:cNvPr>
          <p:cNvSpPr txBox="1">
            <a:spLocks/>
          </p:cNvSpPr>
          <p:nvPr/>
        </p:nvSpPr>
        <p:spPr>
          <a:xfrm>
            <a:off x="564395" y="782299"/>
            <a:ext cx="11313613" cy="6080087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5" indent="0">
              <a:buFont typeface="Arial" panose="020B0604020202020204" pitchFamily="34" charset="0"/>
              <a:buNone/>
            </a:pPr>
            <a:endParaRPr lang="en-US" sz="1600">
              <a:cs typeface="Arial"/>
            </a:endParaRPr>
          </a:p>
          <a:p>
            <a:pPr marL="1017270" lvl="4" indent="-285750">
              <a:buFont typeface="Wingdings" panose="020B0604020202020204" pitchFamily="34" charset="0"/>
              <a:buChar char="§"/>
            </a:pPr>
            <a:r>
              <a:rPr lang="en-US" sz="2000" b="1">
                <a:cs typeface="Arial"/>
              </a:rPr>
              <a:t>C9</a:t>
            </a:r>
            <a:endParaRPr lang="en-US" sz="2000">
              <a:cs typeface="Arial"/>
            </a:endParaRPr>
          </a:p>
          <a:p>
            <a:pPr marL="1623060" lvl="6" indent="-285750">
              <a:buFont typeface="Wingdings" panose="020B0604020202020204" pitchFamily="34" charset="0"/>
              <a:buChar char="Ø"/>
            </a:pPr>
            <a:r>
              <a:rPr lang="en-US" sz="1600">
                <a:cs typeface="Arial"/>
              </a:rPr>
              <a:t>End to End Installation using Ephemeral Storage</a:t>
            </a:r>
          </a:p>
          <a:p>
            <a:pPr marL="1200150" lvl="6" indent="0">
              <a:buNone/>
            </a:pPr>
            <a:r>
              <a:rPr lang="en-US" sz="1600" b="1">
                <a:cs typeface="Arial"/>
              </a:rPr>
              <a:t>        </a:t>
            </a:r>
            <a:endParaRPr lang="en-US" b="1">
              <a:cs typeface="Arial"/>
            </a:endParaRPr>
          </a:p>
          <a:p>
            <a:pPr marL="1200150" lvl="6" indent="0">
              <a:buNone/>
            </a:pPr>
            <a:r>
              <a:rPr lang="en-US" sz="1600" b="1">
                <a:cs typeface="Arial"/>
              </a:rPr>
              <a:t>        Installation and Functional Test Statistics</a:t>
            </a:r>
            <a:endParaRPr lang="en-US" b="1">
              <a:cs typeface="Arial"/>
            </a:endParaRPr>
          </a:p>
          <a:p>
            <a:pPr marL="1200150" lvl="6" indent="0">
              <a:buNone/>
            </a:pPr>
            <a:endParaRPr lang="en-US" sz="1600">
              <a:cs typeface="Arial"/>
            </a:endParaRPr>
          </a:p>
          <a:p>
            <a:pPr marL="1200150" lvl="6" indent="0">
              <a:buNone/>
            </a:pPr>
            <a:endParaRPr lang="en-US" sz="1600">
              <a:cs typeface="Arial"/>
            </a:endParaRPr>
          </a:p>
          <a:p>
            <a:pPr marL="1200150" lvl="6" indent="0">
              <a:buNone/>
            </a:pPr>
            <a:endParaRPr lang="en-US" sz="1600">
              <a:cs typeface="Arial"/>
            </a:endParaRPr>
          </a:p>
          <a:p>
            <a:pPr marL="1200150" lvl="6" indent="0">
              <a:buNone/>
            </a:pPr>
            <a:endParaRPr lang="en-US" sz="1600">
              <a:cs typeface="Arial"/>
            </a:endParaRPr>
          </a:p>
          <a:p>
            <a:pPr marL="1200150" lvl="6" indent="0">
              <a:buNone/>
            </a:pPr>
            <a:endParaRPr lang="en-US" sz="1600">
              <a:cs typeface="Arial"/>
            </a:endParaRPr>
          </a:p>
          <a:p>
            <a:pPr marL="1200150" lvl="6" indent="0">
              <a:buNone/>
            </a:pPr>
            <a:r>
              <a:rPr lang="en-US" sz="1600" b="1">
                <a:cs typeface="Arial"/>
              </a:rPr>
              <a:t>      </a:t>
            </a:r>
          </a:p>
          <a:p>
            <a:pPr marL="1200150" lvl="6" indent="0">
              <a:buNone/>
            </a:pPr>
            <a:r>
              <a:rPr lang="en-US" sz="1600" b="1">
                <a:cs typeface="Arial"/>
              </a:rPr>
              <a:t>       </a:t>
            </a:r>
            <a:endParaRPr lang="en-US">
              <a:cs typeface="Arial"/>
            </a:endParaRPr>
          </a:p>
          <a:p>
            <a:pPr marL="1200150" lvl="6" indent="0">
              <a:buNone/>
            </a:pPr>
            <a:r>
              <a:rPr lang="en-US" sz="1600" b="1">
                <a:cs typeface="Arial"/>
              </a:rPr>
              <a:t>     </a:t>
            </a:r>
            <a:endParaRPr lang="en-US">
              <a:cs typeface="Arial"/>
            </a:endParaRPr>
          </a:p>
          <a:p>
            <a:pPr marL="1200150" lvl="6" indent="0">
              <a:buNone/>
            </a:pPr>
            <a:r>
              <a:rPr lang="en-US" sz="1600" b="1">
                <a:cs typeface="Arial"/>
              </a:rPr>
              <a:t>        Bug Statistics </a:t>
            </a:r>
            <a:endParaRPr lang="en-US">
              <a:cs typeface="Arial"/>
            </a:endParaRPr>
          </a:p>
          <a:p>
            <a:pPr marL="1485900" lvl="6" indent="-285750">
              <a:buFont typeface="Courier New" panose="020B0604020202020204" pitchFamily="34" charset="0"/>
              <a:buChar char="o"/>
            </a:pPr>
            <a:endParaRPr lang="en-US" sz="1600">
              <a:cs typeface="Arial"/>
            </a:endParaRPr>
          </a:p>
          <a:p>
            <a:pPr marL="1485900" lvl="6" indent="-285750">
              <a:buFont typeface="Courier New" panose="020B0604020202020204" pitchFamily="34" charset="0"/>
              <a:buChar char="o"/>
            </a:pPr>
            <a:endParaRPr lang="en-US" sz="1600">
              <a:cs typeface="Arial"/>
            </a:endParaRPr>
          </a:p>
          <a:p>
            <a:pPr marL="1485900" lvl="6" indent="-285750">
              <a:buFont typeface="Courier New" panose="020B0604020202020204" pitchFamily="34" charset="0"/>
              <a:buChar char="o"/>
            </a:pPr>
            <a:endParaRPr lang="en-US" sz="1600">
              <a:cs typeface="Arial"/>
            </a:endParaRPr>
          </a:p>
          <a:p>
            <a:pPr marL="1200150" lvl="6" indent="0">
              <a:buNone/>
            </a:pPr>
            <a:endParaRPr lang="en-US" sz="1600">
              <a:cs typeface="Arial"/>
            </a:endParaRPr>
          </a:p>
          <a:p>
            <a:pPr marL="1200150" lvl="6" indent="0">
              <a:buNone/>
            </a:pPr>
            <a:endParaRPr lang="en-US" sz="1600">
              <a:cs typeface="Arial"/>
            </a:endParaRPr>
          </a:p>
          <a:p>
            <a:pPr marL="1668780" lvl="7" indent="-285750">
              <a:buFont typeface="Wingdings" panose="020B0604020202020204" pitchFamily="34" charset="0"/>
              <a:buChar char="Ø"/>
            </a:pPr>
            <a:r>
              <a:rPr lang="en-US" sz="1600">
                <a:cs typeface="Arial"/>
              </a:rPr>
              <a:t>Functional Test Automation</a:t>
            </a:r>
            <a:endParaRPr lang="en-US">
              <a:cs typeface="Arial"/>
            </a:endParaRPr>
          </a:p>
          <a:p>
            <a:pPr marL="2000250" lvl="8" indent="-285750">
              <a:buFont typeface="Arial" panose="020B0604020202020204" pitchFamily="34" charset="0"/>
              <a:buChar char="•"/>
            </a:pPr>
            <a:r>
              <a:rPr lang="en-US" sz="1600">
                <a:cs typeface="Arial"/>
              </a:rPr>
              <a:t>37 test cases were identified for the first set of automation, all has been automated</a:t>
            </a:r>
          </a:p>
          <a:p>
            <a:pPr marL="2000250" lvl="8" indent="-285750">
              <a:buChar char="•"/>
            </a:pPr>
            <a:r>
              <a:rPr lang="en-US" sz="1600">
                <a:cs typeface="Arial"/>
              </a:rPr>
              <a:t>Few more test cases related to Nimble storage will be automated</a:t>
            </a:r>
          </a:p>
          <a:p>
            <a:pPr marL="1200150" lvl="6" indent="0">
              <a:buNone/>
            </a:pPr>
            <a:endParaRPr lang="en-US" sz="1600">
              <a:cs typeface="Arial"/>
            </a:endParaRPr>
          </a:p>
          <a:p>
            <a:pPr marL="1200150" lvl="5" indent="-285750">
              <a:buFont typeface="Wingdings" panose="020B0604020202020204" pitchFamily="34" charset="0"/>
              <a:buChar char="§"/>
            </a:pPr>
            <a:endParaRPr lang="en-US" sz="1600" b="1">
              <a:cs typeface="Arial"/>
            </a:endParaRPr>
          </a:p>
          <a:p>
            <a:pPr marL="914400" lvl="5" indent="0">
              <a:buNone/>
            </a:pPr>
            <a:endParaRPr lang="en-US" sz="1600" b="1">
              <a:cs typeface="Arial"/>
            </a:endParaRPr>
          </a:p>
          <a:p>
            <a:pPr marL="914400" lvl="5" indent="0">
              <a:buNone/>
            </a:pPr>
            <a:endParaRPr lang="en-US" sz="1600" b="1">
              <a:cs typeface="Arial"/>
            </a:endParaRPr>
          </a:p>
          <a:p>
            <a:pPr marL="914400" lvl="5" indent="0">
              <a:buNone/>
            </a:pPr>
            <a:endParaRPr lang="en-US" sz="1600" b="1">
              <a:cs typeface="Arial"/>
            </a:endParaRPr>
          </a:p>
          <a:p>
            <a:pPr marL="1200150" lvl="6" indent="0">
              <a:buNone/>
            </a:pPr>
            <a:endParaRPr lang="en-US" sz="1600">
              <a:cs typeface="Arial"/>
            </a:endParaRPr>
          </a:p>
          <a:p>
            <a:pPr marL="1200150" lvl="6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600">
              <a:cs typeface="Arial"/>
            </a:endParaRPr>
          </a:p>
          <a:p>
            <a:pPr lvl="6" indent="0">
              <a:buNone/>
            </a:pPr>
            <a:endParaRPr lang="en-US" sz="1400">
              <a:cs typeface="Arial"/>
            </a:endParaRPr>
          </a:p>
          <a:p>
            <a:pPr lvl="5">
              <a:buFont typeface="Wingdings" panose="020B0604020202020204" pitchFamily="34" charset="0"/>
              <a:buChar char="§"/>
            </a:pPr>
            <a:endParaRPr lang="en-US" sz="1600">
              <a:cs typeface="Arial"/>
            </a:endParaRPr>
          </a:p>
          <a:p>
            <a:pPr marL="914400" lvl="5" indent="0">
              <a:buNone/>
            </a:pPr>
            <a:endParaRPr lang="en-US" sz="1400">
              <a:cs typeface="Arial"/>
            </a:endParaRPr>
          </a:p>
          <a:p>
            <a:pPr marL="914400" lvl="5" indent="0">
              <a:buNone/>
            </a:pPr>
            <a:endParaRPr lang="en-US" sz="1400">
              <a:cs typeface="Arial"/>
            </a:endParaRPr>
          </a:p>
          <a:p>
            <a:pPr marL="914400" lvl="5" indent="0">
              <a:buNone/>
            </a:pPr>
            <a:endParaRPr lang="en-US" sz="1400">
              <a:cs typeface="Arial"/>
            </a:endParaRPr>
          </a:p>
          <a:p>
            <a:pPr marL="731520" lvl="4" indent="0">
              <a:buNone/>
            </a:pPr>
            <a:endParaRPr lang="en-US" sz="140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C15B9-DCAE-474C-B15E-A41587DB152D}"/>
              </a:ext>
            </a:extLst>
          </p:cNvPr>
          <p:cNvSpPr txBox="1"/>
          <p:nvPr/>
        </p:nvSpPr>
        <p:spPr>
          <a:xfrm>
            <a:off x="3576452" y="2755075"/>
            <a:ext cx="2743200" cy="2492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5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042B198-15EB-4362-B957-7CECBCB3A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90" y="2055554"/>
            <a:ext cx="5590117" cy="1908557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96CFF6-649B-4E23-BB7A-F0B4FE52C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0" y="4411736"/>
            <a:ext cx="5262032" cy="11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1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Presentation4" id="{6D8EEE14-669D-48A0-8FB9-52340C01ADDB}" vid="{30F797EC-5441-4ECF-B735-37A2F4CC4393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69E360FC629D43B230EF216E510499" ma:contentTypeVersion="11" ma:contentTypeDescription="Create a new document." ma:contentTypeScope="" ma:versionID="3f56a99594a3accaeedfefeea0e1476c">
  <xsd:schema xmlns:xsd="http://www.w3.org/2001/XMLSchema" xmlns:xs="http://www.w3.org/2001/XMLSchema" xmlns:p="http://schemas.microsoft.com/office/2006/metadata/properties" xmlns:ns2="ea7da4f2-ce7d-4a98-bec6-e7ff5bb88c8c" xmlns:ns3="1652a048-6a69-45b4-8047-11c09a19bfca" targetNamespace="http://schemas.microsoft.com/office/2006/metadata/properties" ma:root="true" ma:fieldsID="0371062dea97d2a85b0097f5bfe88ccb" ns2:_="" ns3:_="">
    <xsd:import namespace="ea7da4f2-ce7d-4a98-bec6-e7ff5bb88c8c"/>
    <xsd:import namespace="1652a048-6a69-45b4-8047-11c09a19bf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7da4f2-ce7d-4a98-bec6-e7ff5bb88c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2a048-6a69-45b4-8047-11c09a19bfc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F84910-6DEB-4293-A85C-2BB2D0749D2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3EC407-F042-4AF2-A9B4-83694DF99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7da4f2-ce7d-4a98-bec6-e7ff5bb88c8c"/>
    <ds:schemaRef ds:uri="1652a048-6a69-45b4-8047-11c09a19bf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B667B2-7FBD-44BC-B10C-A79CFC4CE7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HPE_Standard_Arial_16x9_v4</vt:lpstr>
      <vt:lpstr>Sprint 33 - Sprint Demo</vt:lpstr>
      <vt:lpstr>Sprint 33 Demo - Agenda</vt:lpstr>
      <vt:lpstr>Documentation</vt:lpstr>
      <vt:lpstr>Documentation Highlights</vt:lpstr>
      <vt:lpstr>Infrastructure</vt:lpstr>
      <vt:lpstr>Infrastructure Highlights</vt:lpstr>
      <vt:lpstr>QA </vt:lpstr>
      <vt:lpstr>QA Highlights</vt:lpstr>
      <vt:lpstr>QA Tasks</vt:lpstr>
      <vt:lpstr>QA Tasks</vt:lpstr>
      <vt:lpstr>VIM</vt:lpstr>
      <vt:lpstr>VIM Highlights</vt:lpstr>
      <vt:lpstr>OpenShift Deployment Architecture</vt:lpstr>
      <vt:lpstr>PowerPoint Presentation</vt:lpstr>
      <vt:lpstr>NPS</vt:lpstr>
      <vt:lpstr>NPS Highlights  </vt:lpstr>
      <vt:lpstr>CEPH Performance </vt:lpstr>
      <vt:lpstr>PowerPoint Presentation</vt:lpstr>
      <vt:lpstr>Scale out test results with 3, 4, 5 and 6 Ceph nodes (HDD as OSD) IOPS Comparison </vt:lpstr>
      <vt:lpstr>Scale out test results with 3, 4, 5 and 6 Ceph nodes (HDD as OSD) Read Latency Comparison </vt:lpstr>
      <vt:lpstr>Scale out test results with 3, 4, 5 and 6 Ceph nodes (HDD as OSD) Write Latency Comparison </vt:lpstr>
      <vt:lpstr>Scale out test Observations for IOPS and Latency (50R50W)  </vt:lpstr>
      <vt:lpstr>Client Load test observations with 10, 20, 40 VM's (50R50W)</vt:lpstr>
      <vt:lpstr>Write back cache Enabled vs Disabled (SSD as OSD)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9 Demo </dc:title>
  <cp:revision>2</cp:revision>
  <dcterms:modified xsi:type="dcterms:W3CDTF">2020-01-29T07:49:59Z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0x0101001B69E360FC629D43B230EF216E510499</vt:lpwstr>
  </property>
  <property fmtid="{D5CDD505-2E9C-101B-9397-08002B2CF9AE}" pid="6" name="Order">
    <vt:r8>86200</vt:r8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_CopySource">
    <vt:lpwstr/>
  </property>
  <property fmtid="{D5CDD505-2E9C-101B-9397-08002B2CF9AE}" pid="10" name="AuthorIds_UIVersion_32768">
    <vt:lpwstr>104,399</vt:lpwstr>
  </property>
  <property fmtid="{D5CDD505-2E9C-101B-9397-08002B2CF9AE}" pid="11" name="AuthorIds_UIVersion_33280">
    <vt:lpwstr>399</vt:lpwstr>
  </property>
  <property fmtid="{D5CDD505-2E9C-101B-9397-08002B2CF9AE}" pid="12" name="AuthorIds_UIVersion_33792">
    <vt:lpwstr>399</vt:lpwstr>
  </property>
</Properties>
</file>