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notesMasterIdLst>
    <p:notesMasterId r:id="rId29"/>
  </p:notesMasterIdLst>
  <p:sldIdLst>
    <p:sldId id="256" r:id="rId2"/>
    <p:sldId id="257" r:id="rId3"/>
    <p:sldId id="258" r:id="rId4"/>
    <p:sldId id="259" r:id="rId5"/>
    <p:sldId id="260" r:id="rId6"/>
    <p:sldId id="261" r:id="rId7"/>
    <p:sldId id="263" r:id="rId8"/>
    <p:sldId id="265" r:id="rId9"/>
    <p:sldId id="266" r:id="rId10"/>
    <p:sldId id="267" r:id="rId11"/>
    <p:sldId id="268" r:id="rId12"/>
    <p:sldId id="269" r:id="rId13"/>
    <p:sldId id="270" r:id="rId14"/>
    <p:sldId id="271" r:id="rId15"/>
    <p:sldId id="273" r:id="rId16"/>
    <p:sldId id="272" r:id="rId17"/>
    <p:sldId id="274" r:id="rId18"/>
    <p:sldId id="275" r:id="rId19"/>
    <p:sldId id="276" r:id="rId20"/>
    <p:sldId id="282" r:id="rId21"/>
    <p:sldId id="277" r:id="rId22"/>
    <p:sldId id="278" r:id="rId23"/>
    <p:sldId id="279" r:id="rId24"/>
    <p:sldId id="280" r:id="rId25"/>
    <p:sldId id="281" r:id="rId26"/>
    <p:sldId id="284" r:id="rId27"/>
    <p:sldId id="283" r:id="rId28"/>
  </p:sldIdLst>
  <p:sldSz cx="12276138"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0180" autoAdjust="0"/>
  </p:normalViewPr>
  <p:slideViewPr>
    <p:cSldViewPr snapToGrid="0">
      <p:cViewPr varScale="1">
        <p:scale>
          <a:sx n="67" d="100"/>
          <a:sy n="67" d="100"/>
        </p:scale>
        <p:origin x="127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7B74D-3F21-47BB-A395-F6745BD7B0EF}" type="datetimeFigureOut">
              <a:rPr lang="en-IN" smtClean="0"/>
              <a:t>07-05-2025</a:t>
            </a:fld>
            <a:endParaRPr lang="en-IN"/>
          </a:p>
        </p:txBody>
      </p:sp>
      <p:sp>
        <p:nvSpPr>
          <p:cNvPr id="4" name="Slide Image Placeholder 3"/>
          <p:cNvSpPr>
            <a:spLocks noGrp="1" noRot="1" noChangeAspect="1"/>
          </p:cNvSpPr>
          <p:nvPr>
            <p:ph type="sldImg" idx="2"/>
          </p:nvPr>
        </p:nvSpPr>
        <p:spPr>
          <a:xfrm>
            <a:off x="798513" y="1143000"/>
            <a:ext cx="52609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31BEC-B07B-445D-A84B-3DAFF4C1985F}" type="slidenum">
              <a:rPr lang="en-IN" smtClean="0"/>
              <a:t>‹#›</a:t>
            </a:fld>
            <a:endParaRPr lang="en-IN"/>
          </a:p>
        </p:txBody>
      </p:sp>
    </p:spTree>
    <p:extLst>
      <p:ext uri="{BB962C8B-B14F-4D97-AF65-F5344CB8AC3E}">
        <p14:creationId xmlns:p14="http://schemas.microsoft.com/office/powerpoint/2010/main" val="3882398000"/>
      </p:ext>
    </p:extLst>
  </p:cSld>
  <p:clrMap bg1="lt1" tx1="dk1" bg2="lt2" tx2="dk2" accent1="accent1" accent2="accent2" accent3="accent3" accent4="accent4" accent5="accent5" accent6="accent6" hlink="hlink" folHlink="folHlink"/>
  <p:notesStyle>
    <a:lvl1pPr marL="0" algn="l" defTabSz="934791" rtl="0" eaLnBrk="1" latinLnBrk="0" hangingPunct="1">
      <a:defRPr sz="1227" kern="1200">
        <a:solidFill>
          <a:schemeClr val="tx1"/>
        </a:solidFill>
        <a:latin typeface="+mn-lt"/>
        <a:ea typeface="+mn-ea"/>
        <a:cs typeface="+mn-cs"/>
      </a:defRPr>
    </a:lvl1pPr>
    <a:lvl2pPr marL="467396" algn="l" defTabSz="934791" rtl="0" eaLnBrk="1" latinLnBrk="0" hangingPunct="1">
      <a:defRPr sz="1227" kern="1200">
        <a:solidFill>
          <a:schemeClr val="tx1"/>
        </a:solidFill>
        <a:latin typeface="+mn-lt"/>
        <a:ea typeface="+mn-ea"/>
        <a:cs typeface="+mn-cs"/>
      </a:defRPr>
    </a:lvl2pPr>
    <a:lvl3pPr marL="934791" algn="l" defTabSz="934791" rtl="0" eaLnBrk="1" latinLnBrk="0" hangingPunct="1">
      <a:defRPr sz="1227" kern="1200">
        <a:solidFill>
          <a:schemeClr val="tx1"/>
        </a:solidFill>
        <a:latin typeface="+mn-lt"/>
        <a:ea typeface="+mn-ea"/>
        <a:cs typeface="+mn-cs"/>
      </a:defRPr>
    </a:lvl3pPr>
    <a:lvl4pPr marL="1402187" algn="l" defTabSz="934791" rtl="0" eaLnBrk="1" latinLnBrk="0" hangingPunct="1">
      <a:defRPr sz="1227" kern="1200">
        <a:solidFill>
          <a:schemeClr val="tx1"/>
        </a:solidFill>
        <a:latin typeface="+mn-lt"/>
        <a:ea typeface="+mn-ea"/>
        <a:cs typeface="+mn-cs"/>
      </a:defRPr>
    </a:lvl4pPr>
    <a:lvl5pPr marL="1869582" algn="l" defTabSz="934791" rtl="0" eaLnBrk="1" latinLnBrk="0" hangingPunct="1">
      <a:defRPr sz="1227" kern="1200">
        <a:solidFill>
          <a:schemeClr val="tx1"/>
        </a:solidFill>
        <a:latin typeface="+mn-lt"/>
        <a:ea typeface="+mn-ea"/>
        <a:cs typeface="+mn-cs"/>
      </a:defRPr>
    </a:lvl5pPr>
    <a:lvl6pPr marL="2336978" algn="l" defTabSz="934791" rtl="0" eaLnBrk="1" latinLnBrk="0" hangingPunct="1">
      <a:defRPr sz="1227" kern="1200">
        <a:solidFill>
          <a:schemeClr val="tx1"/>
        </a:solidFill>
        <a:latin typeface="+mn-lt"/>
        <a:ea typeface="+mn-ea"/>
        <a:cs typeface="+mn-cs"/>
      </a:defRPr>
    </a:lvl6pPr>
    <a:lvl7pPr marL="2804373" algn="l" defTabSz="934791" rtl="0" eaLnBrk="1" latinLnBrk="0" hangingPunct="1">
      <a:defRPr sz="1227" kern="1200">
        <a:solidFill>
          <a:schemeClr val="tx1"/>
        </a:solidFill>
        <a:latin typeface="+mn-lt"/>
        <a:ea typeface="+mn-ea"/>
        <a:cs typeface="+mn-cs"/>
      </a:defRPr>
    </a:lvl7pPr>
    <a:lvl8pPr marL="3271769" algn="l" defTabSz="934791" rtl="0" eaLnBrk="1" latinLnBrk="0" hangingPunct="1">
      <a:defRPr sz="1227" kern="1200">
        <a:solidFill>
          <a:schemeClr val="tx1"/>
        </a:solidFill>
        <a:latin typeface="+mn-lt"/>
        <a:ea typeface="+mn-ea"/>
        <a:cs typeface="+mn-cs"/>
      </a:defRPr>
    </a:lvl8pPr>
    <a:lvl9pPr marL="3739164" algn="l" defTabSz="934791" rtl="0" eaLnBrk="1" latinLnBrk="0" hangingPunct="1">
      <a:defRPr sz="1227"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31BEC-B07B-445D-A84B-3DAFF4C1985F}" type="slidenum">
              <a:rPr lang="en-IN" smtClean="0"/>
              <a:t>9</a:t>
            </a:fld>
            <a:endParaRPr lang="en-IN"/>
          </a:p>
        </p:txBody>
      </p:sp>
    </p:spTree>
    <p:extLst>
      <p:ext uri="{BB962C8B-B14F-4D97-AF65-F5344CB8AC3E}">
        <p14:creationId xmlns:p14="http://schemas.microsoft.com/office/powerpoint/2010/main" val="528512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8231BEC-B07B-445D-A84B-3DAFF4C1985F}" type="slidenum">
              <a:rPr lang="en-IN" smtClean="0"/>
              <a:t>14</a:t>
            </a:fld>
            <a:endParaRPr lang="en-IN"/>
          </a:p>
        </p:txBody>
      </p:sp>
    </p:spTree>
    <p:extLst>
      <p:ext uri="{BB962C8B-B14F-4D97-AF65-F5344CB8AC3E}">
        <p14:creationId xmlns:p14="http://schemas.microsoft.com/office/powerpoint/2010/main" val="220557937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7189" y="1413982"/>
            <a:ext cx="10293542"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189" y="4513687"/>
            <a:ext cx="10293542" cy="84698"/>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7189" y="1558674"/>
            <a:ext cx="10293542" cy="2879725"/>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715805" y="4271428"/>
            <a:ext cx="1088363" cy="1134697"/>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8817" y="1503503"/>
            <a:ext cx="10035743" cy="3186896"/>
          </a:xfrm>
        </p:spPr>
        <p:txBody>
          <a:bodyPr anchor="ctr">
            <a:noAutofit/>
          </a:bodyPr>
          <a:lstStyle>
            <a:lvl1pPr algn="l">
              <a:lnSpc>
                <a:spcPct val="80000"/>
              </a:lnSpc>
              <a:defRPr sz="9666"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77231" y="4607560"/>
            <a:ext cx="7945730" cy="1123093"/>
          </a:xfrm>
        </p:spPr>
        <p:txBody>
          <a:bodyPr>
            <a:normAutofit/>
          </a:bodyPr>
          <a:lstStyle>
            <a:lvl1pPr marL="0" indent="0" algn="l">
              <a:buNone/>
              <a:defRPr sz="2215">
                <a:solidFill>
                  <a:schemeClr val="tx1"/>
                </a:solidFill>
              </a:defRPr>
            </a:lvl1pPr>
            <a:lvl2pPr marL="460355" indent="0" algn="ctr">
              <a:buNone/>
              <a:defRPr sz="2215"/>
            </a:lvl2pPr>
            <a:lvl3pPr marL="920709" indent="0" algn="ctr">
              <a:buNone/>
              <a:defRPr sz="2215"/>
            </a:lvl3pPr>
            <a:lvl4pPr marL="1381064" indent="0" algn="ctr">
              <a:buNone/>
              <a:defRPr sz="2014"/>
            </a:lvl4pPr>
            <a:lvl5pPr marL="1841419" indent="0" algn="ctr">
              <a:buNone/>
              <a:defRPr sz="2014"/>
            </a:lvl5pPr>
            <a:lvl6pPr marL="2301773" indent="0" algn="ctr">
              <a:buNone/>
              <a:defRPr sz="2014"/>
            </a:lvl6pPr>
            <a:lvl7pPr marL="2762128" indent="0" algn="ctr">
              <a:buNone/>
              <a:defRPr sz="2014"/>
            </a:lvl7pPr>
            <a:lvl8pPr marL="3222483" indent="0" algn="ctr">
              <a:buNone/>
              <a:defRPr sz="2014"/>
            </a:lvl8pPr>
            <a:lvl9pPr marL="3682837" indent="0" algn="ctr">
              <a:buNone/>
              <a:defRPr sz="201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935997-32D9-4BB3-8B17-B86C59335FBA}"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658933" y="4502808"/>
            <a:ext cx="1202107" cy="671936"/>
          </a:xfrm>
        </p:spPr>
        <p:txBody>
          <a:bodyPr/>
          <a:lstStyle>
            <a:lvl1pPr>
              <a:defRPr sz="2819"/>
            </a:lvl1pPr>
          </a:lstStyle>
          <a:p>
            <a:fld id="{39DBE10A-9F61-4C76-8047-FF4C9C818D63}" type="slidenum">
              <a:rPr lang="en-IN" smtClean="0"/>
              <a:t>‹#›</a:t>
            </a:fld>
            <a:endParaRPr lang="en-IN"/>
          </a:p>
        </p:txBody>
      </p:sp>
    </p:spTree>
    <p:extLst>
      <p:ext uri="{BB962C8B-B14F-4D97-AF65-F5344CB8AC3E}">
        <p14:creationId xmlns:p14="http://schemas.microsoft.com/office/powerpoint/2010/main" val="3287997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35997-32D9-4BB3-8B17-B86C59335FBA}"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4108131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85111" y="559947"/>
            <a:ext cx="2570316" cy="59194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74162" y="559947"/>
            <a:ext cx="7557497" cy="59194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35997-32D9-4BB3-8B17-B86C59335FBA}"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3228567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935997-32D9-4BB3-8B17-B86C59335FBA}"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343027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5162750"/>
            <a:ext cx="12276138" cy="2036562"/>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82084" y="1286277"/>
            <a:ext cx="9345210" cy="3695647"/>
          </a:xfrm>
        </p:spPr>
        <p:txBody>
          <a:bodyPr anchor="ctr">
            <a:normAutofit/>
          </a:bodyPr>
          <a:lstStyle>
            <a:lvl1pPr>
              <a:lnSpc>
                <a:spcPct val="80000"/>
              </a:lnSpc>
              <a:defRPr sz="8055" b="0"/>
            </a:lvl1pPr>
          </a:lstStyle>
          <a:p>
            <a:r>
              <a:rPr lang="en-US"/>
              <a:t>Click to edit Master title style</a:t>
            </a:r>
            <a:endParaRPr lang="en-US" dirty="0"/>
          </a:p>
        </p:txBody>
      </p:sp>
      <p:sp>
        <p:nvSpPr>
          <p:cNvPr id="3" name="Text Placeholder 2"/>
          <p:cNvSpPr>
            <a:spLocks noGrp="1"/>
          </p:cNvSpPr>
          <p:nvPr>
            <p:ph type="body" idx="1"/>
          </p:nvPr>
        </p:nvSpPr>
        <p:spPr>
          <a:xfrm>
            <a:off x="2180720" y="5269897"/>
            <a:ext cx="9115032" cy="1119893"/>
          </a:xfrm>
        </p:spPr>
        <p:txBody>
          <a:bodyPr anchor="t">
            <a:normAutofit/>
          </a:bodyPr>
          <a:lstStyle>
            <a:lvl1pPr marL="0" indent="0">
              <a:buNone/>
              <a:defRPr sz="2014">
                <a:solidFill>
                  <a:schemeClr val="tx1"/>
                </a:solidFill>
              </a:defRPr>
            </a:lvl1pPr>
            <a:lvl2pPr marL="460355" indent="0">
              <a:buNone/>
              <a:defRPr sz="1812">
                <a:solidFill>
                  <a:schemeClr val="tx1">
                    <a:tint val="75000"/>
                  </a:schemeClr>
                </a:solidFill>
              </a:defRPr>
            </a:lvl2pPr>
            <a:lvl3pPr marL="920709" indent="0">
              <a:buNone/>
              <a:defRPr sz="1611">
                <a:solidFill>
                  <a:schemeClr val="tx1">
                    <a:tint val="75000"/>
                  </a:schemeClr>
                </a:solidFill>
              </a:defRPr>
            </a:lvl3pPr>
            <a:lvl4pPr marL="1381064" indent="0">
              <a:buNone/>
              <a:defRPr sz="1410">
                <a:solidFill>
                  <a:schemeClr val="tx1">
                    <a:tint val="75000"/>
                  </a:schemeClr>
                </a:solidFill>
              </a:defRPr>
            </a:lvl4pPr>
            <a:lvl5pPr marL="1841419" indent="0">
              <a:buNone/>
              <a:defRPr sz="1410">
                <a:solidFill>
                  <a:schemeClr val="tx1">
                    <a:tint val="75000"/>
                  </a:schemeClr>
                </a:solidFill>
              </a:defRPr>
            </a:lvl5pPr>
            <a:lvl6pPr marL="2301773" indent="0">
              <a:buNone/>
              <a:defRPr sz="1410">
                <a:solidFill>
                  <a:schemeClr val="tx1">
                    <a:tint val="75000"/>
                  </a:schemeClr>
                </a:solidFill>
              </a:defRPr>
            </a:lvl6pPr>
            <a:lvl7pPr marL="2762128" indent="0">
              <a:buNone/>
              <a:defRPr sz="1410">
                <a:solidFill>
                  <a:schemeClr val="tx1">
                    <a:tint val="75000"/>
                  </a:schemeClr>
                </a:solidFill>
              </a:defRPr>
            </a:lvl7pPr>
            <a:lvl8pPr marL="3222483" indent="0">
              <a:buNone/>
              <a:defRPr sz="1410">
                <a:solidFill>
                  <a:schemeClr val="tx1">
                    <a:tint val="75000"/>
                  </a:schemeClr>
                </a:solidFill>
              </a:defRPr>
            </a:lvl8pPr>
            <a:lvl9pPr marL="3682837" indent="0">
              <a:buNone/>
              <a:defRPr sz="141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652973" y="6584972"/>
            <a:ext cx="2662558" cy="383297"/>
          </a:xfrm>
        </p:spPr>
        <p:txBody>
          <a:bodyPr/>
          <a:lstStyle/>
          <a:p>
            <a:fld id="{2C935997-32D9-4BB3-8B17-B86C59335FBA}" type="datetimeFigureOut">
              <a:rPr lang="en-IN" smtClean="0"/>
              <a:t>07-05-2025</a:t>
            </a:fld>
            <a:endParaRPr lang="en-IN"/>
          </a:p>
        </p:txBody>
      </p:sp>
      <p:sp>
        <p:nvSpPr>
          <p:cNvPr id="5" name="Footer Placeholder 4"/>
          <p:cNvSpPr>
            <a:spLocks noGrp="1"/>
          </p:cNvSpPr>
          <p:nvPr>
            <p:ph type="ftr" sz="quarter" idx="11"/>
          </p:nvPr>
        </p:nvSpPr>
        <p:spPr>
          <a:xfrm>
            <a:off x="2197771" y="6584972"/>
            <a:ext cx="6371316" cy="383297"/>
          </a:xfrm>
        </p:spPr>
        <p:txBody>
          <a:bodyPr/>
          <a:lstStyle/>
          <a:p>
            <a:endParaRPr lang="en-IN"/>
          </a:p>
        </p:txBody>
      </p:sp>
      <p:grpSp>
        <p:nvGrpSpPr>
          <p:cNvPr id="8" name="Group 7"/>
          <p:cNvGrpSpPr/>
          <p:nvPr/>
        </p:nvGrpSpPr>
        <p:grpSpPr>
          <a:xfrm>
            <a:off x="903592" y="2441602"/>
            <a:ext cx="1088363" cy="1134697"/>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9524" y="2630860"/>
            <a:ext cx="1196499" cy="756182"/>
          </a:xfrm>
        </p:spPr>
        <p:txBody>
          <a:bodyPr/>
          <a:lstStyle>
            <a:lvl1pPr>
              <a:defRPr sz="2819"/>
            </a:lvl1pPr>
          </a:lstStyle>
          <a:p>
            <a:fld id="{39DBE10A-9F61-4C76-8047-FF4C9C818D63}" type="slidenum">
              <a:rPr lang="en-IN" smtClean="0"/>
              <a:t>‹#›</a:t>
            </a:fld>
            <a:endParaRPr lang="en-IN"/>
          </a:p>
        </p:txBody>
      </p:sp>
    </p:spTree>
    <p:extLst>
      <p:ext uri="{BB962C8B-B14F-4D97-AF65-F5344CB8AC3E}">
        <p14:creationId xmlns:p14="http://schemas.microsoft.com/office/powerpoint/2010/main" val="1237763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77231" y="2303780"/>
            <a:ext cx="4787694" cy="4175602"/>
          </a:xfrm>
        </p:spPr>
        <p:txBody>
          <a:bodyPr/>
          <a:lstStyle>
            <a:lvl1pPr>
              <a:defRPr sz="2014"/>
            </a:lvl1pPr>
            <a:lvl2pPr>
              <a:defRPr sz="1812"/>
            </a:lvl2pPr>
            <a:lvl3pPr>
              <a:defRPr sz="1611"/>
            </a:lvl3pPr>
            <a:lvl4pPr>
              <a:defRPr sz="1611"/>
            </a:lvl4pPr>
            <a:lvl5pPr>
              <a:defRPr sz="1611"/>
            </a:lvl5pPr>
            <a:lvl6pPr>
              <a:defRPr sz="1611"/>
            </a:lvl6pPr>
            <a:lvl7pPr>
              <a:defRPr sz="1611"/>
            </a:lvl7pPr>
            <a:lvl8pPr>
              <a:defRPr sz="1611"/>
            </a:lvl8pPr>
            <a:lvl9pPr>
              <a:defRPr sz="1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08144" y="2303780"/>
            <a:ext cx="4787694" cy="4175602"/>
          </a:xfrm>
        </p:spPr>
        <p:txBody>
          <a:bodyPr/>
          <a:lstStyle>
            <a:lvl1pPr>
              <a:defRPr sz="2014"/>
            </a:lvl1pPr>
            <a:lvl2pPr>
              <a:defRPr sz="1812"/>
            </a:lvl2pPr>
            <a:lvl3pPr>
              <a:defRPr sz="1611"/>
            </a:lvl3pPr>
            <a:lvl4pPr>
              <a:defRPr sz="1611"/>
            </a:lvl4pPr>
            <a:lvl5pPr>
              <a:defRPr sz="1611"/>
            </a:lvl5pPr>
            <a:lvl6pPr>
              <a:defRPr sz="1611"/>
            </a:lvl6pPr>
            <a:lvl7pPr>
              <a:defRPr sz="1611"/>
            </a:lvl7pPr>
            <a:lvl8pPr>
              <a:defRPr sz="1611"/>
            </a:lvl8pPr>
            <a:lvl9pPr>
              <a:defRPr sz="1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935997-32D9-4BB3-8B17-B86C59335FBA}"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4180386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74162" y="2150195"/>
            <a:ext cx="4787694" cy="671936"/>
          </a:xfrm>
        </p:spPr>
        <p:txBody>
          <a:bodyPr anchor="ctr">
            <a:normAutofit/>
          </a:bodyPr>
          <a:lstStyle>
            <a:lvl1pPr marL="0" indent="0">
              <a:buNone/>
              <a:defRPr sz="2014" b="1">
                <a:solidFill>
                  <a:schemeClr val="accent1">
                    <a:lumMod val="75000"/>
                  </a:schemeClr>
                </a:solidFill>
              </a:defRPr>
            </a:lvl1pPr>
            <a:lvl2pPr marL="460355" indent="0">
              <a:buNone/>
              <a:defRPr sz="2014" b="1"/>
            </a:lvl2pPr>
            <a:lvl3pPr marL="920709" indent="0">
              <a:buNone/>
              <a:defRPr sz="1812" b="1"/>
            </a:lvl3pPr>
            <a:lvl4pPr marL="1381064" indent="0">
              <a:buNone/>
              <a:defRPr sz="1611" b="1"/>
            </a:lvl4pPr>
            <a:lvl5pPr marL="1841419" indent="0">
              <a:buNone/>
              <a:defRPr sz="1611" b="1"/>
            </a:lvl5pPr>
            <a:lvl6pPr marL="2301773" indent="0">
              <a:buNone/>
              <a:defRPr sz="1611" b="1"/>
            </a:lvl6pPr>
            <a:lvl7pPr marL="2762128" indent="0">
              <a:buNone/>
              <a:defRPr sz="1611" b="1"/>
            </a:lvl7pPr>
            <a:lvl8pPr marL="3222483" indent="0">
              <a:buNone/>
              <a:defRPr sz="1611" b="1"/>
            </a:lvl8pPr>
            <a:lvl9pPr marL="3682837" indent="0">
              <a:buNone/>
              <a:defRPr sz="1611" b="1"/>
            </a:lvl9pPr>
          </a:lstStyle>
          <a:p>
            <a:pPr lvl="0"/>
            <a:r>
              <a:rPr lang="en-US"/>
              <a:t>Click to edit Master text styles</a:t>
            </a:r>
          </a:p>
        </p:txBody>
      </p:sp>
      <p:sp>
        <p:nvSpPr>
          <p:cNvPr id="4" name="Content Placeholder 3"/>
          <p:cNvSpPr>
            <a:spLocks noGrp="1"/>
          </p:cNvSpPr>
          <p:nvPr>
            <p:ph sz="half" idx="2"/>
          </p:nvPr>
        </p:nvSpPr>
        <p:spPr>
          <a:xfrm>
            <a:off x="1077231" y="2879725"/>
            <a:ext cx="4787694" cy="3455670"/>
          </a:xfrm>
        </p:spPr>
        <p:txBody>
          <a:bodyPr/>
          <a:lstStyle>
            <a:lvl1pPr>
              <a:defRPr sz="2014"/>
            </a:lvl1pPr>
            <a:lvl2pPr>
              <a:defRPr sz="1812"/>
            </a:lvl2pPr>
            <a:lvl3pPr>
              <a:defRPr sz="1611"/>
            </a:lvl3pPr>
            <a:lvl4pPr>
              <a:defRPr sz="1611"/>
            </a:lvl4pPr>
            <a:lvl5pPr>
              <a:defRPr sz="1611"/>
            </a:lvl5pPr>
            <a:lvl6pPr>
              <a:defRPr sz="1611"/>
            </a:lvl6pPr>
            <a:lvl7pPr>
              <a:defRPr sz="1611"/>
            </a:lvl7pPr>
            <a:lvl8pPr>
              <a:defRPr sz="1611"/>
            </a:lvl8pPr>
            <a:lvl9pPr>
              <a:defRPr sz="1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8144" y="2150195"/>
            <a:ext cx="4787694" cy="671936"/>
          </a:xfrm>
        </p:spPr>
        <p:txBody>
          <a:bodyPr anchor="ctr">
            <a:normAutofit/>
          </a:bodyPr>
          <a:lstStyle>
            <a:lvl1pPr marL="0" indent="0">
              <a:buNone/>
              <a:defRPr sz="2014" b="1">
                <a:solidFill>
                  <a:schemeClr val="accent1">
                    <a:lumMod val="75000"/>
                  </a:schemeClr>
                </a:solidFill>
              </a:defRPr>
            </a:lvl1pPr>
            <a:lvl2pPr marL="460355" indent="0">
              <a:buNone/>
              <a:defRPr sz="2014" b="1"/>
            </a:lvl2pPr>
            <a:lvl3pPr marL="920709" indent="0">
              <a:buNone/>
              <a:defRPr sz="1812" b="1"/>
            </a:lvl3pPr>
            <a:lvl4pPr marL="1381064" indent="0">
              <a:buNone/>
              <a:defRPr sz="1611" b="1"/>
            </a:lvl4pPr>
            <a:lvl5pPr marL="1841419" indent="0">
              <a:buNone/>
              <a:defRPr sz="1611" b="1"/>
            </a:lvl5pPr>
            <a:lvl6pPr marL="2301773" indent="0">
              <a:buNone/>
              <a:defRPr sz="1611" b="1"/>
            </a:lvl6pPr>
            <a:lvl7pPr marL="2762128" indent="0">
              <a:buNone/>
              <a:defRPr sz="1611" b="1"/>
            </a:lvl7pPr>
            <a:lvl8pPr marL="3222483" indent="0">
              <a:buNone/>
              <a:defRPr sz="1611" b="1"/>
            </a:lvl8pPr>
            <a:lvl9pPr marL="3682837" indent="0">
              <a:buNone/>
              <a:defRPr sz="1611" b="1"/>
            </a:lvl9pPr>
          </a:lstStyle>
          <a:p>
            <a:pPr lvl="0"/>
            <a:r>
              <a:rPr lang="en-US"/>
              <a:t>Click to edit Master text styles</a:t>
            </a:r>
          </a:p>
        </p:txBody>
      </p:sp>
      <p:sp>
        <p:nvSpPr>
          <p:cNvPr id="6" name="Content Placeholder 5"/>
          <p:cNvSpPr>
            <a:spLocks noGrp="1"/>
          </p:cNvSpPr>
          <p:nvPr>
            <p:ph sz="quarter" idx="4"/>
          </p:nvPr>
        </p:nvSpPr>
        <p:spPr>
          <a:xfrm>
            <a:off x="6408144" y="2879725"/>
            <a:ext cx="4787694" cy="3455670"/>
          </a:xfrm>
        </p:spPr>
        <p:txBody>
          <a:bodyPr/>
          <a:lstStyle>
            <a:lvl1pPr>
              <a:defRPr sz="2014"/>
            </a:lvl1pPr>
            <a:lvl2pPr>
              <a:defRPr sz="1812"/>
            </a:lvl2pPr>
            <a:lvl3pPr>
              <a:defRPr sz="1611"/>
            </a:lvl3pPr>
            <a:lvl4pPr>
              <a:defRPr sz="1611"/>
            </a:lvl4pPr>
            <a:lvl5pPr>
              <a:defRPr sz="1611"/>
            </a:lvl5pPr>
            <a:lvl6pPr>
              <a:defRPr sz="1611"/>
            </a:lvl6pPr>
            <a:lvl7pPr>
              <a:defRPr sz="1611"/>
            </a:lvl7pPr>
            <a:lvl8pPr>
              <a:defRPr sz="1611"/>
            </a:lvl8pPr>
            <a:lvl9pPr>
              <a:defRPr sz="1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935997-32D9-4BB3-8B17-B86C59335FBA}"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1705080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935997-32D9-4BB3-8B17-B86C59335FBA}"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604432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935997-32D9-4BB3-8B17-B86C59335FBA}"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1222998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61045" y="1"/>
            <a:ext cx="3915092"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08642" y="719931"/>
            <a:ext cx="3222486" cy="1823826"/>
          </a:xfrm>
        </p:spPr>
        <p:txBody>
          <a:bodyPr anchor="b">
            <a:normAutofit/>
          </a:bodyPr>
          <a:lstStyle>
            <a:lvl1pPr>
              <a:defRPr sz="3222" b="1"/>
            </a:lvl1pPr>
          </a:lstStyle>
          <a:p>
            <a:r>
              <a:rPr lang="en-US"/>
              <a:t>Click to edit Master title style</a:t>
            </a:r>
            <a:endParaRPr lang="en-US" dirty="0"/>
          </a:p>
        </p:txBody>
      </p:sp>
      <p:sp>
        <p:nvSpPr>
          <p:cNvPr id="3" name="Content Placeholder 2"/>
          <p:cNvSpPr>
            <a:spLocks noGrp="1"/>
          </p:cNvSpPr>
          <p:nvPr>
            <p:ph idx="1"/>
          </p:nvPr>
        </p:nvSpPr>
        <p:spPr>
          <a:xfrm>
            <a:off x="843984" y="719931"/>
            <a:ext cx="6758014" cy="5269897"/>
          </a:xfrm>
        </p:spPr>
        <p:txBody>
          <a:bodyPr/>
          <a:lstStyle>
            <a:lvl1pPr>
              <a:defRPr sz="2014"/>
            </a:lvl1pPr>
            <a:lvl2pPr>
              <a:defRPr sz="1812"/>
            </a:lvl2pPr>
            <a:lvl3pPr>
              <a:defRPr sz="1611"/>
            </a:lvl3pPr>
            <a:lvl4pPr>
              <a:defRPr sz="1611"/>
            </a:lvl4pPr>
            <a:lvl5pPr>
              <a:defRPr sz="1611"/>
            </a:lvl5pPr>
            <a:lvl6pPr>
              <a:defRPr sz="1611"/>
            </a:lvl6pPr>
            <a:lvl7pPr>
              <a:defRPr sz="1611"/>
            </a:lvl7pPr>
            <a:lvl8pPr>
              <a:defRPr sz="1611"/>
            </a:lvl8pPr>
            <a:lvl9pPr>
              <a:defRPr sz="161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8642" y="2543757"/>
            <a:ext cx="3222486" cy="3455670"/>
          </a:xfrm>
        </p:spPr>
        <p:txBody>
          <a:bodyPr>
            <a:normAutofit/>
          </a:bodyPr>
          <a:lstStyle>
            <a:lvl1pPr marL="0" indent="0">
              <a:lnSpc>
                <a:spcPct val="100000"/>
              </a:lnSpc>
              <a:spcBef>
                <a:spcPts val="1007"/>
              </a:spcBef>
              <a:buNone/>
              <a:defRPr sz="1410">
                <a:solidFill>
                  <a:schemeClr val="accent1">
                    <a:lumMod val="75000"/>
                  </a:schemeClr>
                </a:solidFill>
              </a:defRPr>
            </a:lvl1pPr>
            <a:lvl2pPr marL="460355" indent="0">
              <a:buNone/>
              <a:defRPr sz="1208"/>
            </a:lvl2pPr>
            <a:lvl3pPr marL="920709" indent="0">
              <a:buNone/>
              <a:defRPr sz="1007"/>
            </a:lvl3pPr>
            <a:lvl4pPr marL="1381064" indent="0">
              <a:buNone/>
              <a:defRPr sz="906"/>
            </a:lvl4pPr>
            <a:lvl5pPr marL="1841419" indent="0">
              <a:buNone/>
              <a:defRPr sz="906"/>
            </a:lvl5pPr>
            <a:lvl6pPr marL="2301773" indent="0">
              <a:buNone/>
              <a:defRPr sz="906"/>
            </a:lvl6pPr>
            <a:lvl7pPr marL="2762128" indent="0">
              <a:buNone/>
              <a:defRPr sz="906"/>
            </a:lvl7pPr>
            <a:lvl8pPr marL="3222483" indent="0">
              <a:buNone/>
              <a:defRPr sz="906"/>
            </a:lvl8pPr>
            <a:lvl9pPr marL="3682837" indent="0">
              <a:buNone/>
              <a:defRPr sz="906"/>
            </a:lvl9pPr>
          </a:lstStyle>
          <a:p>
            <a:pPr lvl="0"/>
            <a:r>
              <a:rPr lang="en-US"/>
              <a:t>Click to edit Master text styles</a:t>
            </a:r>
          </a:p>
        </p:txBody>
      </p:sp>
      <p:sp>
        <p:nvSpPr>
          <p:cNvPr id="5" name="Date Placeholder 4"/>
          <p:cNvSpPr>
            <a:spLocks noGrp="1"/>
          </p:cNvSpPr>
          <p:nvPr>
            <p:ph type="dt" sz="half" idx="10"/>
          </p:nvPr>
        </p:nvSpPr>
        <p:spPr/>
        <p:txBody>
          <a:bodyPr/>
          <a:lstStyle/>
          <a:p>
            <a:fld id="{2C935997-32D9-4BB3-8B17-B86C59335FBA}"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80409" y="6539724"/>
            <a:ext cx="460355" cy="479954"/>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1464069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61045" y="1"/>
            <a:ext cx="3915092" cy="7199312"/>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608642" y="719931"/>
            <a:ext cx="3222486" cy="1823826"/>
          </a:xfrm>
        </p:spPr>
        <p:txBody>
          <a:bodyPr anchor="b">
            <a:normAutofit/>
          </a:bodyPr>
          <a:lstStyle>
            <a:lvl1pPr>
              <a:defRPr sz="3222"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61045" cy="7199313"/>
          </a:xfrm>
          <a:solidFill>
            <a:schemeClr val="tx2">
              <a:lumMod val="20000"/>
              <a:lumOff val="80000"/>
            </a:schemeClr>
          </a:solidFill>
        </p:spPr>
        <p:txBody>
          <a:bodyPr anchor="t"/>
          <a:lstStyle>
            <a:lvl1pPr marL="0" indent="0">
              <a:buNone/>
              <a:defRPr sz="3222"/>
            </a:lvl1pPr>
            <a:lvl2pPr marL="460355" indent="0">
              <a:buNone/>
              <a:defRPr sz="2819"/>
            </a:lvl2pPr>
            <a:lvl3pPr marL="920709" indent="0">
              <a:buNone/>
              <a:defRPr sz="2417"/>
            </a:lvl3pPr>
            <a:lvl4pPr marL="1381064" indent="0">
              <a:buNone/>
              <a:defRPr sz="2014"/>
            </a:lvl4pPr>
            <a:lvl5pPr marL="1841419" indent="0">
              <a:buNone/>
              <a:defRPr sz="2014"/>
            </a:lvl5pPr>
            <a:lvl6pPr marL="2301773" indent="0">
              <a:buNone/>
              <a:defRPr sz="2014"/>
            </a:lvl6pPr>
            <a:lvl7pPr marL="2762128" indent="0">
              <a:buNone/>
              <a:defRPr sz="2014"/>
            </a:lvl7pPr>
            <a:lvl8pPr marL="3222483" indent="0">
              <a:buNone/>
              <a:defRPr sz="2014"/>
            </a:lvl8pPr>
            <a:lvl9pPr marL="3682837" indent="0">
              <a:buNone/>
              <a:defRPr sz="2014"/>
            </a:lvl9pPr>
          </a:lstStyle>
          <a:p>
            <a:r>
              <a:rPr lang="en-US"/>
              <a:t>Click icon to add picture</a:t>
            </a:r>
            <a:endParaRPr lang="en-US" dirty="0"/>
          </a:p>
        </p:txBody>
      </p:sp>
      <p:sp>
        <p:nvSpPr>
          <p:cNvPr id="4" name="Text Placeholder 3"/>
          <p:cNvSpPr>
            <a:spLocks noGrp="1"/>
          </p:cNvSpPr>
          <p:nvPr>
            <p:ph type="body" sz="half" idx="2"/>
          </p:nvPr>
        </p:nvSpPr>
        <p:spPr>
          <a:xfrm>
            <a:off x="8608642" y="2543757"/>
            <a:ext cx="3222486" cy="3455670"/>
          </a:xfrm>
        </p:spPr>
        <p:txBody>
          <a:bodyPr>
            <a:normAutofit/>
          </a:bodyPr>
          <a:lstStyle>
            <a:lvl1pPr marL="0" indent="0">
              <a:lnSpc>
                <a:spcPct val="100000"/>
              </a:lnSpc>
              <a:spcBef>
                <a:spcPts val="1007"/>
              </a:spcBef>
              <a:buNone/>
              <a:defRPr sz="1410">
                <a:solidFill>
                  <a:schemeClr val="accent1">
                    <a:lumMod val="75000"/>
                  </a:schemeClr>
                </a:solidFill>
              </a:defRPr>
            </a:lvl1pPr>
            <a:lvl2pPr marL="460355" indent="0">
              <a:buNone/>
              <a:defRPr sz="1208"/>
            </a:lvl2pPr>
            <a:lvl3pPr marL="920709" indent="0">
              <a:buNone/>
              <a:defRPr sz="1007"/>
            </a:lvl3pPr>
            <a:lvl4pPr marL="1381064" indent="0">
              <a:buNone/>
              <a:defRPr sz="906"/>
            </a:lvl4pPr>
            <a:lvl5pPr marL="1841419" indent="0">
              <a:buNone/>
              <a:defRPr sz="906"/>
            </a:lvl5pPr>
            <a:lvl6pPr marL="2301773" indent="0">
              <a:buNone/>
              <a:defRPr sz="906"/>
            </a:lvl6pPr>
            <a:lvl7pPr marL="2762128" indent="0">
              <a:buNone/>
              <a:defRPr sz="906"/>
            </a:lvl7pPr>
            <a:lvl8pPr marL="3222483" indent="0">
              <a:buNone/>
              <a:defRPr sz="906"/>
            </a:lvl8pPr>
            <a:lvl9pPr marL="3682837" indent="0">
              <a:buNone/>
              <a:defRPr sz="906"/>
            </a:lvl9pPr>
          </a:lstStyle>
          <a:p>
            <a:pPr lvl="0"/>
            <a:r>
              <a:rPr lang="en-US"/>
              <a:t>Click to edit Master text styles</a:t>
            </a:r>
          </a:p>
        </p:txBody>
      </p:sp>
      <p:sp>
        <p:nvSpPr>
          <p:cNvPr id="5" name="Date Placeholder 4"/>
          <p:cNvSpPr>
            <a:spLocks noGrp="1"/>
          </p:cNvSpPr>
          <p:nvPr>
            <p:ph type="dt" sz="half" idx="10"/>
          </p:nvPr>
        </p:nvSpPr>
        <p:spPr/>
        <p:txBody>
          <a:bodyPr/>
          <a:lstStyle/>
          <a:p>
            <a:fld id="{2C935997-32D9-4BB3-8B17-B86C59335FBA}" type="datetimeFigureOut">
              <a:rPr lang="en-IN" smtClean="0"/>
              <a:t>07-05-2025</a:t>
            </a:fld>
            <a:endParaRPr lang="en-IN"/>
          </a:p>
        </p:txBody>
      </p:sp>
      <p:grpSp>
        <p:nvGrpSpPr>
          <p:cNvPr id="8" name="Group 7"/>
          <p:cNvGrpSpPr>
            <a:grpSpLocks noChangeAspect="1"/>
          </p:cNvGrpSpPr>
          <p:nvPr/>
        </p:nvGrpSpPr>
        <p:grpSpPr>
          <a:xfrm>
            <a:off x="11480409" y="6539724"/>
            <a:ext cx="460355" cy="479954"/>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39DBE10A-9F61-4C76-8047-FF4C9C818D63}" type="slidenum">
              <a:rPr lang="en-IN" smtClean="0"/>
              <a:t>‹#›</a:t>
            </a:fld>
            <a:endParaRPr lang="en-IN"/>
          </a:p>
        </p:txBody>
      </p:sp>
    </p:spTree>
    <p:extLst>
      <p:ext uri="{BB962C8B-B14F-4D97-AF65-F5344CB8AC3E}">
        <p14:creationId xmlns:p14="http://schemas.microsoft.com/office/powerpoint/2010/main" val="3842188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77231" y="508751"/>
            <a:ext cx="10127814" cy="168943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77231" y="2226988"/>
            <a:ext cx="10127814" cy="42523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019387" y="6584972"/>
            <a:ext cx="3296143" cy="383297"/>
          </a:xfrm>
          <a:prstGeom prst="rect">
            <a:avLst/>
          </a:prstGeom>
        </p:spPr>
        <p:txBody>
          <a:bodyPr vert="horz" lIns="91440" tIns="45720" rIns="91440" bIns="45720" rtlCol="0" anchor="ctr"/>
          <a:lstStyle>
            <a:lvl1pPr algn="r">
              <a:defRPr sz="1108">
                <a:solidFill>
                  <a:schemeClr val="tx2"/>
                </a:solidFill>
              </a:defRPr>
            </a:lvl1pPr>
          </a:lstStyle>
          <a:p>
            <a:fld id="{2C935997-32D9-4BB3-8B17-B86C59335FBA}" type="datetimeFigureOut">
              <a:rPr lang="en-IN" smtClean="0"/>
              <a:t>07-05-2025</a:t>
            </a:fld>
            <a:endParaRPr lang="en-IN"/>
          </a:p>
        </p:txBody>
      </p:sp>
      <p:sp>
        <p:nvSpPr>
          <p:cNvPr id="5" name="Footer Placeholder 4"/>
          <p:cNvSpPr>
            <a:spLocks noGrp="1"/>
          </p:cNvSpPr>
          <p:nvPr>
            <p:ph type="ftr" sz="quarter" idx="3"/>
          </p:nvPr>
        </p:nvSpPr>
        <p:spPr>
          <a:xfrm>
            <a:off x="1095645" y="6584972"/>
            <a:ext cx="6371316" cy="383297"/>
          </a:xfrm>
          <a:prstGeom prst="rect">
            <a:avLst/>
          </a:prstGeom>
        </p:spPr>
        <p:txBody>
          <a:bodyPr vert="horz" lIns="91440" tIns="45720" rIns="91440" bIns="45720" rtlCol="0" anchor="ctr"/>
          <a:lstStyle>
            <a:lvl1pPr algn="l">
              <a:defRPr sz="1108">
                <a:solidFill>
                  <a:schemeClr val="tx2"/>
                </a:solidFill>
              </a:defRPr>
            </a:lvl1pPr>
          </a:lstStyle>
          <a:p>
            <a:endParaRPr lang="en-IN"/>
          </a:p>
        </p:txBody>
      </p:sp>
      <p:grpSp>
        <p:nvGrpSpPr>
          <p:cNvPr id="7" name="Group 6"/>
          <p:cNvGrpSpPr>
            <a:grpSpLocks noChangeAspect="1"/>
          </p:cNvGrpSpPr>
          <p:nvPr/>
        </p:nvGrpSpPr>
        <p:grpSpPr>
          <a:xfrm>
            <a:off x="11480409" y="6539724"/>
            <a:ext cx="460355" cy="479954"/>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89187" y="6584972"/>
            <a:ext cx="644497" cy="383297"/>
          </a:xfrm>
          <a:prstGeom prst="rect">
            <a:avLst/>
          </a:prstGeom>
        </p:spPr>
        <p:txBody>
          <a:bodyPr vert="horz" lIns="91440" tIns="45720" rIns="91440" bIns="45720" rtlCol="0" anchor="ctr"/>
          <a:lstStyle>
            <a:lvl1pPr algn="ctr">
              <a:defRPr sz="1410" b="1">
                <a:solidFill>
                  <a:srgbClr val="FFFFFF"/>
                </a:solidFill>
                <a:latin typeface="+mj-lt"/>
              </a:defRPr>
            </a:lvl1pPr>
          </a:lstStyle>
          <a:p>
            <a:fld id="{39DBE10A-9F61-4C76-8047-FF4C9C818D63}" type="slidenum">
              <a:rPr lang="en-IN" smtClean="0"/>
              <a:t>‹#›</a:t>
            </a:fld>
            <a:endParaRPr lang="en-IN"/>
          </a:p>
        </p:txBody>
      </p:sp>
    </p:spTree>
    <p:extLst>
      <p:ext uri="{BB962C8B-B14F-4D97-AF65-F5344CB8AC3E}">
        <p14:creationId xmlns:p14="http://schemas.microsoft.com/office/powerpoint/2010/main" val="417656890"/>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txStyles>
    <p:titleStyle>
      <a:lvl1pPr algn="l" defTabSz="920709" rtl="0" eaLnBrk="1" latinLnBrk="0" hangingPunct="1">
        <a:lnSpc>
          <a:spcPct val="90000"/>
        </a:lnSpc>
        <a:spcBef>
          <a:spcPct val="0"/>
        </a:spcBef>
        <a:buNone/>
        <a:defRPr sz="5437"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4142" indent="-184142" algn="l" defTabSz="920709" rtl="0" eaLnBrk="1" latinLnBrk="0" hangingPunct="1">
        <a:lnSpc>
          <a:spcPct val="90000"/>
        </a:lnSpc>
        <a:spcBef>
          <a:spcPts val="1208"/>
        </a:spcBef>
        <a:buClr>
          <a:schemeClr val="accent1">
            <a:lumMod val="75000"/>
          </a:schemeClr>
        </a:buClr>
        <a:buSzPct val="85000"/>
        <a:buFont typeface="Wingdings" pitchFamily="2" charset="2"/>
        <a:buChar char="§"/>
        <a:defRPr sz="2014" kern="1200">
          <a:solidFill>
            <a:schemeClr val="tx1"/>
          </a:solidFill>
          <a:latin typeface="+mn-lt"/>
          <a:ea typeface="+mn-ea"/>
          <a:cs typeface="+mn-cs"/>
        </a:defRPr>
      </a:lvl1pPr>
      <a:lvl2pPr marL="460355" indent="-184142"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812" kern="1200">
          <a:solidFill>
            <a:schemeClr val="tx1"/>
          </a:solidFill>
          <a:latin typeface="+mn-lt"/>
          <a:ea typeface="+mn-ea"/>
          <a:cs typeface="+mn-cs"/>
        </a:defRPr>
      </a:lvl2pPr>
      <a:lvl3pPr marL="736567" indent="-184142"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3pPr>
      <a:lvl4pPr marL="1012780" indent="-184142"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4pPr>
      <a:lvl5pPr marL="1288993" indent="-184142"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5pPr>
      <a:lvl6pPr marL="1611040" indent="-230177"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6pPr>
      <a:lvl7pPr marL="1913110" indent="-230177"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7pPr>
      <a:lvl8pPr marL="2215180" indent="-230177"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8pPr>
      <a:lvl9pPr marL="2517250" indent="-230177" algn="l" defTabSz="920709" rtl="0" eaLnBrk="1" latinLnBrk="0" hangingPunct="1">
        <a:lnSpc>
          <a:spcPct val="90000"/>
        </a:lnSpc>
        <a:spcBef>
          <a:spcPts val="403"/>
        </a:spcBef>
        <a:spcAft>
          <a:spcPts val="201"/>
        </a:spcAft>
        <a:buClr>
          <a:schemeClr val="accent1">
            <a:lumMod val="75000"/>
          </a:schemeClr>
        </a:buClr>
        <a:buSzPct val="85000"/>
        <a:buFont typeface="Wingdings" pitchFamily="2" charset="2"/>
        <a:buChar char="§"/>
        <a:defRPr sz="1611" kern="1200">
          <a:solidFill>
            <a:schemeClr val="tx1"/>
          </a:solidFill>
          <a:latin typeface="+mn-lt"/>
          <a:ea typeface="+mn-ea"/>
          <a:cs typeface="+mn-cs"/>
        </a:defRPr>
      </a:lvl9pPr>
    </p:bodyStyle>
    <p:otherStyle>
      <a:defPPr>
        <a:defRPr lang="en-US"/>
      </a:defPPr>
      <a:lvl1pPr marL="0" algn="l" defTabSz="920709" rtl="0" eaLnBrk="1" latinLnBrk="0" hangingPunct="1">
        <a:defRPr sz="1812" kern="1200">
          <a:solidFill>
            <a:schemeClr val="tx1"/>
          </a:solidFill>
          <a:latin typeface="+mn-lt"/>
          <a:ea typeface="+mn-ea"/>
          <a:cs typeface="+mn-cs"/>
        </a:defRPr>
      </a:lvl1pPr>
      <a:lvl2pPr marL="460355" algn="l" defTabSz="920709" rtl="0" eaLnBrk="1" latinLnBrk="0" hangingPunct="1">
        <a:defRPr sz="1812" kern="1200">
          <a:solidFill>
            <a:schemeClr val="tx1"/>
          </a:solidFill>
          <a:latin typeface="+mn-lt"/>
          <a:ea typeface="+mn-ea"/>
          <a:cs typeface="+mn-cs"/>
        </a:defRPr>
      </a:lvl2pPr>
      <a:lvl3pPr marL="920709" algn="l" defTabSz="920709" rtl="0" eaLnBrk="1" latinLnBrk="0" hangingPunct="1">
        <a:defRPr sz="1812" kern="1200">
          <a:solidFill>
            <a:schemeClr val="tx1"/>
          </a:solidFill>
          <a:latin typeface="+mn-lt"/>
          <a:ea typeface="+mn-ea"/>
          <a:cs typeface="+mn-cs"/>
        </a:defRPr>
      </a:lvl3pPr>
      <a:lvl4pPr marL="1381064" algn="l" defTabSz="920709" rtl="0" eaLnBrk="1" latinLnBrk="0" hangingPunct="1">
        <a:defRPr sz="1812" kern="1200">
          <a:solidFill>
            <a:schemeClr val="tx1"/>
          </a:solidFill>
          <a:latin typeface="+mn-lt"/>
          <a:ea typeface="+mn-ea"/>
          <a:cs typeface="+mn-cs"/>
        </a:defRPr>
      </a:lvl4pPr>
      <a:lvl5pPr marL="1841419" algn="l" defTabSz="920709" rtl="0" eaLnBrk="1" latinLnBrk="0" hangingPunct="1">
        <a:defRPr sz="1812" kern="1200">
          <a:solidFill>
            <a:schemeClr val="tx1"/>
          </a:solidFill>
          <a:latin typeface="+mn-lt"/>
          <a:ea typeface="+mn-ea"/>
          <a:cs typeface="+mn-cs"/>
        </a:defRPr>
      </a:lvl5pPr>
      <a:lvl6pPr marL="2301773" algn="l" defTabSz="920709" rtl="0" eaLnBrk="1" latinLnBrk="0" hangingPunct="1">
        <a:defRPr sz="1812" kern="1200">
          <a:solidFill>
            <a:schemeClr val="tx1"/>
          </a:solidFill>
          <a:latin typeface="+mn-lt"/>
          <a:ea typeface="+mn-ea"/>
          <a:cs typeface="+mn-cs"/>
        </a:defRPr>
      </a:lvl6pPr>
      <a:lvl7pPr marL="2762128" algn="l" defTabSz="920709" rtl="0" eaLnBrk="1" latinLnBrk="0" hangingPunct="1">
        <a:defRPr sz="1812" kern="1200">
          <a:solidFill>
            <a:schemeClr val="tx1"/>
          </a:solidFill>
          <a:latin typeface="+mn-lt"/>
          <a:ea typeface="+mn-ea"/>
          <a:cs typeface="+mn-cs"/>
        </a:defRPr>
      </a:lvl7pPr>
      <a:lvl8pPr marL="3222483" algn="l" defTabSz="920709" rtl="0" eaLnBrk="1" latinLnBrk="0" hangingPunct="1">
        <a:defRPr sz="1812" kern="1200">
          <a:solidFill>
            <a:schemeClr val="tx1"/>
          </a:solidFill>
          <a:latin typeface="+mn-lt"/>
          <a:ea typeface="+mn-ea"/>
          <a:cs typeface="+mn-cs"/>
        </a:defRPr>
      </a:lvl8pPr>
      <a:lvl9pPr marL="3682837" algn="l" defTabSz="920709" rtl="0" eaLnBrk="1" latinLnBrk="0" hangingPunct="1">
        <a:defRPr sz="181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4FF2A-3AD2-7C02-BEBD-E77591DC6783}"/>
              </a:ext>
            </a:extLst>
          </p:cNvPr>
          <p:cNvSpPr>
            <a:spLocks noGrp="1"/>
          </p:cNvSpPr>
          <p:nvPr>
            <p:ph type="ctrTitle"/>
          </p:nvPr>
        </p:nvSpPr>
        <p:spPr>
          <a:xfrm>
            <a:off x="413657" y="1273629"/>
            <a:ext cx="6607628" cy="3690257"/>
          </a:xfrm>
        </p:spPr>
        <p:txBody>
          <a:bodyPr/>
          <a:lstStyle/>
          <a:p>
            <a:pPr>
              <a:lnSpc>
                <a:spcPct val="100000"/>
              </a:lnSpc>
            </a:pPr>
            <a:r>
              <a:rPr lang="en-US" sz="3600" dirty="0">
                <a:latin typeface="Times New Roman" panose="02020603050405020304" pitchFamily="18" charset="0"/>
                <a:cs typeface="Times New Roman" panose="02020603050405020304" pitchFamily="18" charset="0"/>
              </a:rPr>
              <a:t>Decoding Salaries: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 Machine Learning Dive into Naukri Job analysis</a:t>
            </a:r>
            <a:endParaRPr lang="en-IN" sz="3600" dirty="0">
              <a:latin typeface="Times New Roman" panose="02020603050405020304" pitchFamily="18" charset="0"/>
              <a:cs typeface="Times New Roman" panose="02020603050405020304" pitchFamily="18" charset="0"/>
            </a:endParaRPr>
          </a:p>
        </p:txBody>
      </p:sp>
      <p:sp>
        <p:nvSpPr>
          <p:cNvPr id="5" name="Chord 4">
            <a:extLst>
              <a:ext uri="{FF2B5EF4-FFF2-40B4-BE49-F238E27FC236}">
                <a16:creationId xmlns:a16="http://schemas.microsoft.com/office/drawing/2014/main" id="{2A4DD4CB-E080-E065-8F0C-3497F7C862B6}"/>
              </a:ext>
            </a:extLst>
          </p:cNvPr>
          <p:cNvSpPr/>
          <p:nvPr/>
        </p:nvSpPr>
        <p:spPr>
          <a:xfrm>
            <a:off x="498202" y="-949779"/>
            <a:ext cx="2234112" cy="1899558"/>
          </a:xfrm>
          <a:prstGeom prst="chord">
            <a:avLst>
              <a:gd name="adj1" fmla="val 21577975"/>
              <a:gd name="adj2" fmla="val 1078327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p>
        </p:txBody>
      </p:sp>
      <p:sp>
        <p:nvSpPr>
          <p:cNvPr id="7" name="Block Arc 6">
            <a:extLst>
              <a:ext uri="{FF2B5EF4-FFF2-40B4-BE49-F238E27FC236}">
                <a16:creationId xmlns:a16="http://schemas.microsoft.com/office/drawing/2014/main" id="{FBE867D3-2706-FF06-8002-2A69F079644E}"/>
              </a:ext>
            </a:extLst>
          </p:cNvPr>
          <p:cNvSpPr/>
          <p:nvPr/>
        </p:nvSpPr>
        <p:spPr>
          <a:xfrm>
            <a:off x="-1334544" y="4844143"/>
            <a:ext cx="2669087" cy="2355170"/>
          </a:xfrm>
          <a:prstGeom prst="blockArc">
            <a:avLst>
              <a:gd name="adj1" fmla="val 16198042"/>
              <a:gd name="adj2" fmla="val 5362870"/>
              <a:gd name="adj3" fmla="val 30264"/>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IN">
              <a:solidFill>
                <a:schemeClr val="tx1"/>
              </a:solidFill>
            </a:endParaRPr>
          </a:p>
        </p:txBody>
      </p:sp>
      <p:pic>
        <p:nvPicPr>
          <p:cNvPr id="13" name="Picture 12">
            <a:extLst>
              <a:ext uri="{FF2B5EF4-FFF2-40B4-BE49-F238E27FC236}">
                <a16:creationId xmlns:a16="http://schemas.microsoft.com/office/drawing/2014/main" id="{2AD5DF60-3D96-FF6B-9317-CB7B98FD38A5}"/>
              </a:ext>
            </a:extLst>
          </p:cNvPr>
          <p:cNvPicPr>
            <a:picLocks noChangeAspect="1"/>
          </p:cNvPicPr>
          <p:nvPr/>
        </p:nvPicPr>
        <p:blipFill>
          <a:blip r:embed="rId2"/>
          <a:stretch>
            <a:fillRect/>
          </a:stretch>
        </p:blipFill>
        <p:spPr>
          <a:xfrm>
            <a:off x="7228212" y="621159"/>
            <a:ext cx="5047926" cy="6578154"/>
          </a:xfrm>
          <a:prstGeom prst="rect">
            <a:avLst/>
          </a:prstGeom>
        </p:spPr>
      </p:pic>
    </p:spTree>
    <p:extLst>
      <p:ext uri="{BB962C8B-B14F-4D97-AF65-F5344CB8AC3E}">
        <p14:creationId xmlns:p14="http://schemas.microsoft.com/office/powerpoint/2010/main" val="91296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7B89B-CF94-8633-5DB8-B9EB0A092476}"/>
              </a:ext>
            </a:extLst>
          </p:cNvPr>
          <p:cNvSpPr>
            <a:spLocks noGrp="1"/>
          </p:cNvSpPr>
          <p:nvPr>
            <p:ph type="title"/>
          </p:nvPr>
        </p:nvSpPr>
        <p:spPr>
          <a:xfrm>
            <a:off x="133854" y="193524"/>
            <a:ext cx="11734800" cy="751114"/>
          </a:xfrm>
        </p:spPr>
        <p:txBody>
          <a:bodyPr>
            <a:normAutofit/>
          </a:bodyPr>
          <a:lstStyle/>
          <a:p>
            <a:r>
              <a:rPr lang="en-IN" sz="3600" dirty="0"/>
              <a:t>Exploratory Data Analysis(EDA)- </a:t>
            </a:r>
            <a:r>
              <a:rPr lang="en-IN" sz="3600" cap="none" dirty="0"/>
              <a:t>Feature extraction- Location column</a:t>
            </a:r>
            <a:endParaRPr lang="en-IN" sz="3600" dirty="0"/>
          </a:p>
        </p:txBody>
      </p:sp>
      <p:pic>
        <p:nvPicPr>
          <p:cNvPr id="5" name="Picture 4">
            <a:extLst>
              <a:ext uri="{FF2B5EF4-FFF2-40B4-BE49-F238E27FC236}">
                <a16:creationId xmlns:a16="http://schemas.microsoft.com/office/drawing/2014/main" id="{CB87A593-67DC-82F9-5A4C-2E5966419605}"/>
              </a:ext>
            </a:extLst>
          </p:cNvPr>
          <p:cNvPicPr>
            <a:picLocks noChangeAspect="1"/>
          </p:cNvPicPr>
          <p:nvPr/>
        </p:nvPicPr>
        <p:blipFill>
          <a:blip r:embed="rId2"/>
          <a:stretch>
            <a:fillRect/>
          </a:stretch>
        </p:blipFill>
        <p:spPr>
          <a:xfrm>
            <a:off x="125209" y="944638"/>
            <a:ext cx="12150929" cy="6281057"/>
          </a:xfrm>
          <a:prstGeom prst="rect">
            <a:avLst/>
          </a:prstGeom>
        </p:spPr>
      </p:pic>
      <p:sp>
        <p:nvSpPr>
          <p:cNvPr id="4" name="Rectangle 1">
            <a:extLst>
              <a:ext uri="{FF2B5EF4-FFF2-40B4-BE49-F238E27FC236}">
                <a16:creationId xmlns:a16="http://schemas.microsoft.com/office/drawing/2014/main" id="{99B66A55-4AC5-080E-6526-74FAB0B8A028}"/>
              </a:ext>
            </a:extLst>
          </p:cNvPr>
          <p:cNvSpPr>
            <a:spLocks noChangeArrowheads="1"/>
          </p:cNvSpPr>
          <p:nvPr/>
        </p:nvSpPr>
        <p:spPr bwMode="auto">
          <a:xfrm>
            <a:off x="7130143" y="1059923"/>
            <a:ext cx="4974771" cy="52475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1600" dirty="0"/>
              <a:t>As part of the feature extraction process for locations column </a:t>
            </a:r>
            <a:r>
              <a:rPr lang="en-US" sz="1500" dirty="0"/>
              <a:t>h</a:t>
            </a:r>
            <a:r>
              <a:rPr kumimoji="0" lang="en-US" altLang="en-US" sz="1500" b="0" i="0" u="none" strike="noStrike" cap="none" normalizeH="0" baseline="0" dirty="0">
                <a:ln>
                  <a:noFill/>
                </a:ln>
                <a:solidFill>
                  <a:schemeClr val="tx1"/>
                </a:solidFill>
                <a:effectLst/>
              </a:rPr>
              <a:t>ere are 4 insights based on the code and output shown:</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500" b="1" i="0" u="none" strike="noStrike" cap="none" normalizeH="0" baseline="0" dirty="0">
                <a:ln>
                  <a:noFill/>
                </a:ln>
                <a:solidFill>
                  <a:schemeClr val="tx1"/>
                </a:solidFill>
                <a:effectLst/>
              </a:rPr>
              <a:t>Location Standardization</a:t>
            </a:r>
            <a:r>
              <a:rPr kumimoji="0" lang="en-US" altLang="en-US" sz="1500" b="0" i="0" u="none" strike="noStrike" cap="none" normalizeH="0" baseline="0" dirty="0">
                <a:ln>
                  <a:noFill/>
                </a:ln>
                <a:solidFill>
                  <a:schemeClr val="tx1"/>
                </a:solidFill>
                <a:effectLst/>
              </a:rPr>
              <a:t>: The code maps multiple location variants (like "Hyderabad/Secunderabad", "Chennai(Teynampet)", etc.) to standardized names (e.g., "Hyderabad", "Chennai") to ensure uniformity in the Location column.</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500" b="1" i="0" u="none" strike="noStrike" cap="none" normalizeH="0" baseline="0" dirty="0">
                <a:ln>
                  <a:noFill/>
                </a:ln>
                <a:solidFill>
                  <a:schemeClr val="tx1"/>
                </a:solidFill>
                <a:effectLst/>
              </a:rPr>
              <a:t>Cleaning Logic</a:t>
            </a:r>
            <a:r>
              <a:rPr kumimoji="0" lang="en-US" altLang="en-US" sz="1500" b="0" i="0" u="none" strike="noStrike" cap="none" normalizeH="0" baseline="0" dirty="0">
                <a:ln>
                  <a:noFill/>
                </a:ln>
                <a:solidFill>
                  <a:schemeClr val="tx1"/>
                </a:solidFill>
                <a:effectLst/>
              </a:rPr>
              <a:t>: The location_cleaner function splits location strings by commas or slashes, maps known variants using location mapping, and removes duplicates for consistency.</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500" b="1" i="0" u="none" strike="noStrike" cap="none" normalizeH="0" baseline="0" dirty="0">
                <a:ln>
                  <a:noFill/>
                </a:ln>
                <a:solidFill>
                  <a:schemeClr val="tx1"/>
                </a:solidFill>
                <a:effectLst/>
              </a:rPr>
              <a:t>Column Update</a:t>
            </a:r>
            <a:r>
              <a:rPr kumimoji="0" lang="en-US" altLang="en-US" sz="1500" b="0" i="0" u="none" strike="noStrike" cap="none" normalizeH="0" baseline="0" dirty="0">
                <a:ln>
                  <a:noFill/>
                </a:ln>
                <a:solidFill>
                  <a:schemeClr val="tx1"/>
                </a:solidFill>
                <a:effectLst/>
              </a:rPr>
              <a:t>: Cleaned location names are applied back to the original dataset using df_1['Location'] = cleaned_location_data, ensuring downstream processes work with cleaned values.</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500" b="1" i="0" u="none" strike="noStrike" cap="none" normalizeH="0" baseline="0" dirty="0">
                <a:ln>
                  <a:noFill/>
                </a:ln>
                <a:solidFill>
                  <a:schemeClr val="tx1"/>
                </a:solidFill>
                <a:effectLst/>
              </a:rPr>
              <a:t>Data Preview</a:t>
            </a:r>
            <a:r>
              <a:rPr kumimoji="0" lang="en-US" altLang="en-US" sz="1500" b="0" i="0" u="none" strike="noStrike" cap="none" normalizeH="0" baseline="0" dirty="0">
                <a:ln>
                  <a:noFill/>
                </a:ln>
                <a:solidFill>
                  <a:schemeClr val="tx1"/>
                </a:solidFill>
                <a:effectLst/>
              </a:rPr>
              <a:t>: The preview (df_1.iloc[[12,28]]) confirms that standardized locations (like "Chennai") are now used, and also shows salary data being processed into separate Min_Salary and Max_Salary columns along with a Boolean Salary Disclosed flag.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79815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2E1B-9FC3-8242-C5B0-38C5DC38858A}"/>
              </a:ext>
            </a:extLst>
          </p:cNvPr>
          <p:cNvSpPr>
            <a:spLocks noGrp="1"/>
          </p:cNvSpPr>
          <p:nvPr>
            <p:ph type="title"/>
          </p:nvPr>
        </p:nvSpPr>
        <p:spPr>
          <a:xfrm>
            <a:off x="228600" y="272144"/>
            <a:ext cx="11789229" cy="849086"/>
          </a:xfrm>
        </p:spPr>
        <p:txBody>
          <a:bodyPr>
            <a:normAutofit/>
          </a:bodyPr>
          <a:lstStyle/>
          <a:p>
            <a:r>
              <a:rPr lang="en-IN" sz="3600" dirty="0"/>
              <a:t>Exploratory Data Analysis(EDA)- </a:t>
            </a:r>
            <a:r>
              <a:rPr lang="en-IN" sz="3600" cap="none" dirty="0"/>
              <a:t>Categorization of company- industry</a:t>
            </a:r>
            <a:endParaRPr lang="en-IN" sz="3600" dirty="0"/>
          </a:p>
        </p:txBody>
      </p:sp>
      <p:pic>
        <p:nvPicPr>
          <p:cNvPr id="11" name="Picture 10">
            <a:extLst>
              <a:ext uri="{FF2B5EF4-FFF2-40B4-BE49-F238E27FC236}">
                <a16:creationId xmlns:a16="http://schemas.microsoft.com/office/drawing/2014/main" id="{E726A08D-CDE2-FA40-1F3E-84031FC349F6}"/>
              </a:ext>
            </a:extLst>
          </p:cNvPr>
          <p:cNvPicPr>
            <a:picLocks noChangeAspect="1"/>
          </p:cNvPicPr>
          <p:nvPr/>
        </p:nvPicPr>
        <p:blipFill>
          <a:blip r:embed="rId2"/>
          <a:stretch>
            <a:fillRect/>
          </a:stretch>
        </p:blipFill>
        <p:spPr>
          <a:xfrm>
            <a:off x="0" y="1121230"/>
            <a:ext cx="12276138" cy="2271160"/>
          </a:xfrm>
          <a:prstGeom prst="rect">
            <a:avLst/>
          </a:prstGeom>
        </p:spPr>
      </p:pic>
      <p:pic>
        <p:nvPicPr>
          <p:cNvPr id="13" name="Picture 12">
            <a:extLst>
              <a:ext uri="{FF2B5EF4-FFF2-40B4-BE49-F238E27FC236}">
                <a16:creationId xmlns:a16="http://schemas.microsoft.com/office/drawing/2014/main" id="{F04A1433-BAFE-479D-34DE-22575081F9F1}"/>
              </a:ext>
            </a:extLst>
          </p:cNvPr>
          <p:cNvPicPr>
            <a:picLocks noChangeAspect="1"/>
          </p:cNvPicPr>
          <p:nvPr/>
        </p:nvPicPr>
        <p:blipFill>
          <a:blip r:embed="rId3"/>
          <a:stretch>
            <a:fillRect/>
          </a:stretch>
        </p:blipFill>
        <p:spPr>
          <a:xfrm>
            <a:off x="76200" y="3599656"/>
            <a:ext cx="12199938" cy="985819"/>
          </a:xfrm>
          <a:prstGeom prst="rect">
            <a:avLst/>
          </a:prstGeom>
        </p:spPr>
      </p:pic>
      <p:sp>
        <p:nvSpPr>
          <p:cNvPr id="14" name="TextBox 13">
            <a:extLst>
              <a:ext uri="{FF2B5EF4-FFF2-40B4-BE49-F238E27FC236}">
                <a16:creationId xmlns:a16="http://schemas.microsoft.com/office/drawing/2014/main" id="{27E1D8C3-2D6C-764B-5FC6-AFAE6CE953DC}"/>
              </a:ext>
            </a:extLst>
          </p:cNvPr>
          <p:cNvSpPr txBox="1"/>
          <p:nvPr/>
        </p:nvSpPr>
        <p:spPr>
          <a:xfrm>
            <a:off x="413657" y="4996543"/>
            <a:ext cx="10798629" cy="1477328"/>
          </a:xfrm>
          <a:prstGeom prst="rect">
            <a:avLst/>
          </a:prstGeom>
          <a:noFill/>
        </p:spPr>
        <p:txBody>
          <a:bodyPr wrap="square" rtlCol="0">
            <a:spAutoFit/>
          </a:bodyPr>
          <a:lstStyle/>
          <a:p>
            <a:r>
              <a:rPr lang="en-IN" dirty="0"/>
              <a:t>As part of the Company categorization according to the industries </a:t>
            </a:r>
          </a:p>
          <a:p>
            <a:pPr marL="285750" indent="-285750">
              <a:buFont typeface="Wingdings" panose="05000000000000000000" pitchFamily="2" charset="2"/>
              <a:buChar char="Ø"/>
            </a:pPr>
            <a:r>
              <a:rPr lang="en-IN" dirty="0"/>
              <a:t>The industry column is created corresponding to the companies the industries included according to the companies columns are “IT, BANKING, FINANCE, FINANCE/CONSULTING, FINTECH, INDUSTRIAL, ENERGY, GAMING, MEDIA, HEALTHCARE, MEDIA/PRINTING, MANUFACTURING, AUTO and CONSTRUCTION”</a:t>
            </a:r>
          </a:p>
        </p:txBody>
      </p:sp>
    </p:spTree>
    <p:extLst>
      <p:ext uri="{BB962C8B-B14F-4D97-AF65-F5344CB8AC3E}">
        <p14:creationId xmlns:p14="http://schemas.microsoft.com/office/powerpoint/2010/main" val="1039129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D8C1-E243-7B0B-C296-3043212B7768}"/>
              </a:ext>
            </a:extLst>
          </p:cNvPr>
          <p:cNvSpPr>
            <a:spLocks noGrp="1"/>
          </p:cNvSpPr>
          <p:nvPr>
            <p:ph type="title"/>
          </p:nvPr>
        </p:nvSpPr>
        <p:spPr>
          <a:xfrm>
            <a:off x="369660" y="157684"/>
            <a:ext cx="11376026" cy="658745"/>
          </a:xfrm>
        </p:spPr>
        <p:txBody>
          <a:bodyPr>
            <a:normAutofit/>
          </a:bodyPr>
          <a:lstStyle/>
          <a:p>
            <a:r>
              <a:rPr lang="en-IN" sz="3600" dirty="0"/>
              <a:t>Exploratory Data Analysis(EDA)- </a:t>
            </a:r>
            <a:r>
              <a:rPr lang="en-IN" sz="3600" cap="none" dirty="0"/>
              <a:t>Categorization of company- Size</a:t>
            </a:r>
            <a:endParaRPr lang="en-IN" sz="3600" dirty="0"/>
          </a:p>
        </p:txBody>
      </p:sp>
      <p:sp>
        <p:nvSpPr>
          <p:cNvPr id="9" name="TextBox 8">
            <a:extLst>
              <a:ext uri="{FF2B5EF4-FFF2-40B4-BE49-F238E27FC236}">
                <a16:creationId xmlns:a16="http://schemas.microsoft.com/office/drawing/2014/main" id="{3514A304-7C2B-3F0A-459C-FB5BF4B15134}"/>
              </a:ext>
            </a:extLst>
          </p:cNvPr>
          <p:cNvSpPr txBox="1"/>
          <p:nvPr/>
        </p:nvSpPr>
        <p:spPr>
          <a:xfrm>
            <a:off x="63841" y="5157832"/>
            <a:ext cx="12148456" cy="1708160"/>
          </a:xfrm>
          <a:prstGeom prst="rect">
            <a:avLst/>
          </a:prstGeom>
          <a:noFill/>
        </p:spPr>
        <p:txBody>
          <a:bodyPr wrap="square">
            <a:spAutoFit/>
          </a:bodyPr>
          <a:lstStyle/>
          <a:p>
            <a:r>
              <a:rPr lang="en-US" sz="1500" dirty="0"/>
              <a:t>Here are 4 insights based on the screenshot:</a:t>
            </a:r>
          </a:p>
          <a:p>
            <a:pPr marL="285750" indent="-285750">
              <a:buFont typeface="Wingdings" panose="05000000000000000000" pitchFamily="2" charset="2"/>
              <a:buChar char="Ø"/>
            </a:pPr>
            <a:r>
              <a:rPr lang="en-US" sz="1500" dirty="0"/>
              <a:t>Companies are categorized by size based on the number of reviews:&lt;120 = Small, 100–1200 = Medium, &gt;1200 = Large.</a:t>
            </a:r>
          </a:p>
          <a:p>
            <a:pPr marL="285750" indent="-285750">
              <a:buFont typeface="Wingdings" panose="05000000000000000000" pitchFamily="2" charset="2"/>
              <a:buChar char="Ø"/>
            </a:pPr>
            <a:r>
              <a:rPr lang="en-US" sz="1500" dirty="0"/>
              <a:t>Accenture and Oracle are classified as Large companies due to very high review counts (30,336 and 3,683 respectively), while </a:t>
            </a:r>
            <a:r>
              <a:rPr lang="en-US" sz="1500" dirty="0" err="1"/>
              <a:t>CoinDCX</a:t>
            </a:r>
            <a:r>
              <a:rPr lang="en-US" sz="1500" dirty="0"/>
              <a:t> is tagged as Small with only 14 reviews.</a:t>
            </a:r>
          </a:p>
          <a:p>
            <a:pPr marL="285750" indent="-285750">
              <a:buFont typeface="Wingdings" panose="05000000000000000000" pitchFamily="2" charset="2"/>
              <a:buChar char="Ø"/>
            </a:pPr>
            <a:r>
              <a:rPr lang="en-US" sz="1500" dirty="0"/>
              <a:t>This classification approach helps to approximate company size from publicly available review data, useful when actual employee count is missing.</a:t>
            </a:r>
          </a:p>
          <a:p>
            <a:pPr marL="285750" indent="-285750">
              <a:buFont typeface="Wingdings" panose="05000000000000000000" pitchFamily="2" charset="2"/>
              <a:buChar char="Ø"/>
            </a:pPr>
            <a:r>
              <a:rPr lang="en-US" sz="1500" dirty="0"/>
              <a:t>The logic includes a safeguard for missing values (</a:t>
            </a:r>
            <a:r>
              <a:rPr lang="en-US" sz="1500" dirty="0" err="1"/>
              <a:t>NaN</a:t>
            </a:r>
            <a:r>
              <a:rPr lang="en-US" sz="1500" dirty="0"/>
              <a:t>), assigning them the label "Unknown" to preserve data consistency.</a:t>
            </a:r>
            <a:endParaRPr lang="en-IN" sz="1500" dirty="0"/>
          </a:p>
        </p:txBody>
      </p:sp>
      <p:pic>
        <p:nvPicPr>
          <p:cNvPr id="11" name="Picture 10">
            <a:extLst>
              <a:ext uri="{FF2B5EF4-FFF2-40B4-BE49-F238E27FC236}">
                <a16:creationId xmlns:a16="http://schemas.microsoft.com/office/drawing/2014/main" id="{A734776D-528E-BA4B-AA6E-D446827150AB}"/>
              </a:ext>
            </a:extLst>
          </p:cNvPr>
          <p:cNvPicPr>
            <a:picLocks noChangeAspect="1"/>
          </p:cNvPicPr>
          <p:nvPr/>
        </p:nvPicPr>
        <p:blipFill>
          <a:blip r:embed="rId2"/>
          <a:stretch>
            <a:fillRect/>
          </a:stretch>
        </p:blipFill>
        <p:spPr>
          <a:xfrm>
            <a:off x="0" y="892629"/>
            <a:ext cx="12276138" cy="4265203"/>
          </a:xfrm>
          <a:prstGeom prst="rect">
            <a:avLst/>
          </a:prstGeom>
        </p:spPr>
      </p:pic>
    </p:spTree>
    <p:extLst>
      <p:ext uri="{BB962C8B-B14F-4D97-AF65-F5344CB8AC3E}">
        <p14:creationId xmlns:p14="http://schemas.microsoft.com/office/powerpoint/2010/main" val="2693122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66511-2AF9-C932-DA38-13614D6DEB2F}"/>
              </a:ext>
            </a:extLst>
          </p:cNvPr>
          <p:cNvSpPr>
            <a:spLocks noGrp="1"/>
          </p:cNvSpPr>
          <p:nvPr>
            <p:ph type="title"/>
          </p:nvPr>
        </p:nvSpPr>
        <p:spPr>
          <a:xfrm>
            <a:off x="315686" y="272144"/>
            <a:ext cx="11484428" cy="968827"/>
          </a:xfrm>
        </p:spPr>
        <p:txBody>
          <a:bodyPr>
            <a:normAutofit/>
          </a:bodyPr>
          <a:lstStyle/>
          <a:p>
            <a:r>
              <a:rPr lang="en-IN" sz="2800" dirty="0"/>
              <a:t>Exploratory Data Analysis(EDA)- </a:t>
            </a:r>
            <a:r>
              <a:rPr lang="en-IN" sz="2800" cap="none" dirty="0"/>
              <a:t>Data preprocessing of categorical &amp; numerical columns: </a:t>
            </a:r>
            <a:endParaRPr lang="en-IN" sz="2800" dirty="0"/>
          </a:p>
        </p:txBody>
      </p:sp>
      <p:pic>
        <p:nvPicPr>
          <p:cNvPr id="7" name="Picture 6">
            <a:extLst>
              <a:ext uri="{FF2B5EF4-FFF2-40B4-BE49-F238E27FC236}">
                <a16:creationId xmlns:a16="http://schemas.microsoft.com/office/drawing/2014/main" id="{D7C92F07-8D87-D76A-98E6-4FD92F051FE8}"/>
              </a:ext>
            </a:extLst>
          </p:cNvPr>
          <p:cNvPicPr>
            <a:picLocks noChangeAspect="1"/>
          </p:cNvPicPr>
          <p:nvPr/>
        </p:nvPicPr>
        <p:blipFill>
          <a:blip r:embed="rId2"/>
          <a:stretch>
            <a:fillRect/>
          </a:stretch>
        </p:blipFill>
        <p:spPr>
          <a:xfrm>
            <a:off x="823182" y="1344838"/>
            <a:ext cx="10469436" cy="1953533"/>
          </a:xfrm>
          <a:prstGeom prst="rect">
            <a:avLst/>
          </a:prstGeom>
        </p:spPr>
      </p:pic>
      <p:sp>
        <p:nvSpPr>
          <p:cNvPr id="8" name="Rectangle 1">
            <a:extLst>
              <a:ext uri="{FF2B5EF4-FFF2-40B4-BE49-F238E27FC236}">
                <a16:creationId xmlns:a16="http://schemas.microsoft.com/office/drawing/2014/main" id="{4BCF69FF-1A03-35C9-2DC5-930B8355EB2E}"/>
              </a:ext>
            </a:extLst>
          </p:cNvPr>
          <p:cNvSpPr>
            <a:spLocks noChangeArrowheads="1"/>
          </p:cNvSpPr>
          <p:nvPr/>
        </p:nvSpPr>
        <p:spPr bwMode="auto">
          <a:xfrm>
            <a:off x="603124" y="3456298"/>
            <a:ext cx="11382047"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1600" dirty="0"/>
              <a:t>As part of the data preprocessing process for categorical and numerical columns </a:t>
            </a:r>
            <a:r>
              <a:rPr lang="en-US" sz="1600" dirty="0"/>
              <a:t>h</a:t>
            </a:r>
            <a:r>
              <a:rPr kumimoji="0" lang="en-US" altLang="en-US" sz="1600" i="0" u="none" strike="noStrike" cap="none" normalizeH="0" baseline="0" dirty="0">
                <a:ln>
                  <a:noFill/>
                </a:ln>
                <a:solidFill>
                  <a:schemeClr val="tx1"/>
                </a:solidFill>
                <a:effectLst/>
              </a:rPr>
              <a:t>ere are insights from the preprocessing pipeline setup shown: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rPr>
              <a:t>Categorical columns (Company, Experience, Location, Skills, Title, Industry) are preprocessed using a pipeline that applies:</a:t>
            </a:r>
          </a:p>
          <a:p>
            <a:pPr marL="742950" marR="0" lvl="1"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i="0" u="none" strike="noStrike" cap="none" normalizeH="0" baseline="0" dirty="0">
                <a:ln>
                  <a:noFill/>
                </a:ln>
                <a:solidFill>
                  <a:schemeClr val="tx1"/>
                </a:solidFill>
                <a:effectLst/>
              </a:rPr>
              <a:t>Imputation with a constant value 'missing' for missing entries.</a:t>
            </a:r>
          </a:p>
          <a:p>
            <a:pPr marL="742950" marR="0" lvl="1"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i="0" u="none" strike="noStrike" cap="none" normalizeH="0" baseline="0" dirty="0">
                <a:ln>
                  <a:noFill/>
                </a:ln>
                <a:solidFill>
                  <a:schemeClr val="tx1"/>
                </a:solidFill>
                <a:effectLst/>
              </a:rPr>
              <a:t>One-Hot Encoding, which converts categories into binary columns and safely handles unknown values during inference.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rPr>
              <a:t>The numerical column (Ratings) is handled separately using a pipeline that fills missing values with the mean.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rPr>
              <a:t>Both categorical and numerical pipelines are integrated using a Column Transformer, ensuring different types of columns are preprocessed appropriately within a unified pipeline.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i="0" u="none" strike="noStrike" cap="none" normalizeH="0" baseline="0" dirty="0">
                <a:ln>
                  <a:noFill/>
                </a:ln>
                <a:solidFill>
                  <a:schemeClr val="tx1"/>
                </a:solidFill>
                <a:effectLst/>
              </a:rPr>
              <a:t>This setup allows the transformed data to be seamlessly fed into machine learning models, maintaining modularity, scalability, and consistency across training and prediction phases.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7712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75400-9D2E-3508-D4BA-DFAB80661EC1}"/>
              </a:ext>
            </a:extLst>
          </p:cNvPr>
          <p:cNvSpPr>
            <a:spLocks noGrp="1"/>
          </p:cNvSpPr>
          <p:nvPr>
            <p:ph type="title"/>
          </p:nvPr>
        </p:nvSpPr>
        <p:spPr>
          <a:xfrm>
            <a:off x="435428" y="337458"/>
            <a:ext cx="11386457" cy="925286"/>
          </a:xfrm>
        </p:spPr>
        <p:txBody>
          <a:bodyPr>
            <a:normAutofit/>
          </a:bodyPr>
          <a:lstStyle/>
          <a:p>
            <a:r>
              <a:rPr lang="en-IN" sz="3600" dirty="0"/>
              <a:t>Data visualizations- histograms:</a:t>
            </a:r>
          </a:p>
        </p:txBody>
      </p:sp>
      <p:pic>
        <p:nvPicPr>
          <p:cNvPr id="9" name="Picture 8">
            <a:extLst>
              <a:ext uri="{FF2B5EF4-FFF2-40B4-BE49-F238E27FC236}">
                <a16:creationId xmlns:a16="http://schemas.microsoft.com/office/drawing/2014/main" id="{D619AD22-C17C-E6F7-62F0-EF29856A3CC0}"/>
              </a:ext>
            </a:extLst>
          </p:cNvPr>
          <p:cNvPicPr>
            <a:picLocks noChangeAspect="1"/>
          </p:cNvPicPr>
          <p:nvPr/>
        </p:nvPicPr>
        <p:blipFill>
          <a:blip r:embed="rId3"/>
          <a:stretch>
            <a:fillRect/>
          </a:stretch>
        </p:blipFill>
        <p:spPr>
          <a:xfrm>
            <a:off x="78507" y="1160195"/>
            <a:ext cx="4025624" cy="3793635"/>
          </a:xfrm>
          <a:prstGeom prst="rect">
            <a:avLst/>
          </a:prstGeom>
        </p:spPr>
      </p:pic>
      <p:pic>
        <p:nvPicPr>
          <p:cNvPr id="11" name="Picture 10">
            <a:extLst>
              <a:ext uri="{FF2B5EF4-FFF2-40B4-BE49-F238E27FC236}">
                <a16:creationId xmlns:a16="http://schemas.microsoft.com/office/drawing/2014/main" id="{C7CC4E0F-E9A0-6225-388F-D25219B9FF0B}"/>
              </a:ext>
            </a:extLst>
          </p:cNvPr>
          <p:cNvPicPr>
            <a:picLocks noChangeAspect="1"/>
          </p:cNvPicPr>
          <p:nvPr/>
        </p:nvPicPr>
        <p:blipFill>
          <a:blip r:embed="rId4"/>
          <a:stretch>
            <a:fillRect/>
          </a:stretch>
        </p:blipFill>
        <p:spPr>
          <a:xfrm>
            <a:off x="4146385" y="1133772"/>
            <a:ext cx="4025624" cy="3820058"/>
          </a:xfrm>
          <a:prstGeom prst="rect">
            <a:avLst/>
          </a:prstGeom>
        </p:spPr>
      </p:pic>
      <p:pic>
        <p:nvPicPr>
          <p:cNvPr id="13" name="Picture 12">
            <a:extLst>
              <a:ext uri="{FF2B5EF4-FFF2-40B4-BE49-F238E27FC236}">
                <a16:creationId xmlns:a16="http://schemas.microsoft.com/office/drawing/2014/main" id="{CC6C1FE7-E70F-DC5F-390D-6D6BC772589E}"/>
              </a:ext>
            </a:extLst>
          </p:cNvPr>
          <p:cNvPicPr>
            <a:picLocks noChangeAspect="1"/>
          </p:cNvPicPr>
          <p:nvPr/>
        </p:nvPicPr>
        <p:blipFill>
          <a:blip r:embed="rId5"/>
          <a:stretch>
            <a:fillRect/>
          </a:stretch>
        </p:blipFill>
        <p:spPr>
          <a:xfrm>
            <a:off x="8406479" y="1262745"/>
            <a:ext cx="3791152" cy="3820058"/>
          </a:xfrm>
          <a:prstGeom prst="rect">
            <a:avLst/>
          </a:prstGeom>
        </p:spPr>
      </p:pic>
      <p:sp>
        <p:nvSpPr>
          <p:cNvPr id="14" name="TextBox 13">
            <a:extLst>
              <a:ext uri="{FF2B5EF4-FFF2-40B4-BE49-F238E27FC236}">
                <a16:creationId xmlns:a16="http://schemas.microsoft.com/office/drawing/2014/main" id="{BE409B26-E92B-5468-F352-0DCE0B2B8E99}"/>
              </a:ext>
            </a:extLst>
          </p:cNvPr>
          <p:cNvSpPr txBox="1"/>
          <p:nvPr/>
        </p:nvSpPr>
        <p:spPr>
          <a:xfrm>
            <a:off x="685800" y="5082803"/>
            <a:ext cx="10863943" cy="1938992"/>
          </a:xfrm>
          <a:prstGeom prst="rect">
            <a:avLst/>
          </a:prstGeom>
          <a:noFill/>
        </p:spPr>
        <p:txBody>
          <a:bodyPr wrap="square" rtlCol="0">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i="0" u="none" strike="noStrike" cap="none" normalizeH="0" baseline="0" dirty="0">
                <a:ln>
                  <a:noFill/>
                </a:ln>
                <a:solidFill>
                  <a:schemeClr val="tx1"/>
                </a:solidFill>
                <a:effectLst/>
              </a:rPr>
              <a:t>Ratings are skewed right with most values concentrated between 4.0 and 4.5, indicating generally positive feedback.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sz="1700" dirty="0"/>
              <a:t>Reviews are highly right-skewed, with most companies having fewer than 5,000 reviews, while a few outliers exceed 25,000, indicating major differences in company visibility or popularity.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700" i="0" u="none" strike="noStrike" cap="none" normalizeH="0" baseline="0" dirty="0">
                <a:ln>
                  <a:noFill/>
                </a:ln>
                <a:solidFill>
                  <a:schemeClr val="tx1"/>
                </a:solidFill>
                <a:effectLst/>
              </a:rPr>
              <a:t>Minimum Experience mostly ranges from 2 to 6 years, while Maximum Experience is spread out wider, often between 4 to 10 years.</a:t>
            </a:r>
          </a:p>
          <a:p>
            <a:endParaRPr lang="en-IN" dirty="0"/>
          </a:p>
        </p:txBody>
      </p:sp>
    </p:spTree>
    <p:extLst>
      <p:ext uri="{BB962C8B-B14F-4D97-AF65-F5344CB8AC3E}">
        <p14:creationId xmlns:p14="http://schemas.microsoft.com/office/powerpoint/2010/main" val="4192862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2AE18-BC30-16B2-B01B-9074887B306F}"/>
              </a:ext>
            </a:extLst>
          </p:cNvPr>
          <p:cNvSpPr>
            <a:spLocks noGrp="1"/>
          </p:cNvSpPr>
          <p:nvPr>
            <p:ph type="title"/>
          </p:nvPr>
        </p:nvSpPr>
        <p:spPr>
          <a:xfrm>
            <a:off x="283029" y="293914"/>
            <a:ext cx="11702142" cy="892629"/>
          </a:xfrm>
        </p:spPr>
        <p:txBody>
          <a:bodyPr>
            <a:normAutofit/>
          </a:bodyPr>
          <a:lstStyle/>
          <a:p>
            <a:r>
              <a:rPr lang="en-IN" sz="3600" dirty="0"/>
              <a:t>Data visualizations:</a:t>
            </a:r>
          </a:p>
        </p:txBody>
      </p:sp>
      <p:pic>
        <p:nvPicPr>
          <p:cNvPr id="9" name="Picture 8">
            <a:extLst>
              <a:ext uri="{FF2B5EF4-FFF2-40B4-BE49-F238E27FC236}">
                <a16:creationId xmlns:a16="http://schemas.microsoft.com/office/drawing/2014/main" id="{57E53456-2BC4-DC8F-8168-10155D11DB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51921"/>
            <a:ext cx="6073836" cy="4126780"/>
          </a:xfrm>
          <a:prstGeom prst="rect">
            <a:avLst/>
          </a:prstGeom>
        </p:spPr>
      </p:pic>
      <p:pic>
        <p:nvPicPr>
          <p:cNvPr id="11" name="Picture 10">
            <a:extLst>
              <a:ext uri="{FF2B5EF4-FFF2-40B4-BE49-F238E27FC236}">
                <a16:creationId xmlns:a16="http://schemas.microsoft.com/office/drawing/2014/main" id="{223558A6-1E6A-EFB3-21DE-A5C7506FDD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2303" y="1022164"/>
            <a:ext cx="6115904" cy="4126780"/>
          </a:xfrm>
          <a:prstGeom prst="rect">
            <a:avLst/>
          </a:prstGeom>
        </p:spPr>
      </p:pic>
      <p:sp>
        <p:nvSpPr>
          <p:cNvPr id="12" name="Rectangle 1">
            <a:extLst>
              <a:ext uri="{FF2B5EF4-FFF2-40B4-BE49-F238E27FC236}">
                <a16:creationId xmlns:a16="http://schemas.microsoft.com/office/drawing/2014/main" id="{5AC0FE30-C657-8C24-F38F-512F0ACDFB7F}"/>
              </a:ext>
            </a:extLst>
          </p:cNvPr>
          <p:cNvSpPr>
            <a:spLocks noChangeArrowheads="1"/>
          </p:cNvSpPr>
          <p:nvPr/>
        </p:nvSpPr>
        <p:spPr bwMode="auto">
          <a:xfrm>
            <a:off x="32117" y="5270229"/>
            <a:ext cx="1210545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A large majority of job listings (over 80%) do not disclose salary, indicating limited transparency in compensation.</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Among disclosed ranges, salaries between 4L to 9L PA appear most frequently.</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The most common job title is “Financial Analyst”, which significantly outnumbers other roles.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Titles with the prefix “Senior” or “Manager” are relatively fewer, suggesting more openings for entry to mid-level roles.</a:t>
            </a:r>
          </a:p>
        </p:txBody>
      </p:sp>
    </p:spTree>
    <p:extLst>
      <p:ext uri="{BB962C8B-B14F-4D97-AF65-F5344CB8AC3E}">
        <p14:creationId xmlns:p14="http://schemas.microsoft.com/office/powerpoint/2010/main" val="42877254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28D7F2-F53F-8FDE-A6BB-6AE4CA35EF62}"/>
              </a:ext>
            </a:extLst>
          </p:cNvPr>
          <p:cNvSpPr>
            <a:spLocks noGrp="1"/>
          </p:cNvSpPr>
          <p:nvPr>
            <p:ph type="title"/>
          </p:nvPr>
        </p:nvSpPr>
        <p:spPr>
          <a:xfrm>
            <a:off x="243516" y="174902"/>
            <a:ext cx="11386457" cy="620483"/>
          </a:xfrm>
        </p:spPr>
        <p:txBody>
          <a:bodyPr>
            <a:normAutofit/>
          </a:bodyPr>
          <a:lstStyle/>
          <a:p>
            <a:r>
              <a:rPr lang="en-IN" sz="3600" dirty="0"/>
              <a:t>Data visualizations:</a:t>
            </a:r>
          </a:p>
        </p:txBody>
      </p:sp>
      <p:pic>
        <p:nvPicPr>
          <p:cNvPr id="6" name="Picture 5">
            <a:extLst>
              <a:ext uri="{FF2B5EF4-FFF2-40B4-BE49-F238E27FC236}">
                <a16:creationId xmlns:a16="http://schemas.microsoft.com/office/drawing/2014/main" id="{B037FB96-F4BA-BB56-9590-D11EDA9EE9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64757"/>
            <a:ext cx="6138068" cy="5398027"/>
          </a:xfrm>
          <a:prstGeom prst="rect">
            <a:avLst/>
          </a:prstGeom>
        </p:spPr>
      </p:pic>
      <p:pic>
        <p:nvPicPr>
          <p:cNvPr id="16" name="Picture 15">
            <a:extLst>
              <a:ext uri="{FF2B5EF4-FFF2-40B4-BE49-F238E27FC236}">
                <a16:creationId xmlns:a16="http://schemas.microsoft.com/office/drawing/2014/main" id="{0C5C6EED-1841-D006-5D78-1F5B2085FF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38068" y="732490"/>
            <a:ext cx="5877745" cy="5262559"/>
          </a:xfrm>
          <a:prstGeom prst="rect">
            <a:avLst/>
          </a:prstGeom>
        </p:spPr>
      </p:pic>
      <p:sp>
        <p:nvSpPr>
          <p:cNvPr id="18" name="Rectangle 1">
            <a:extLst>
              <a:ext uri="{FF2B5EF4-FFF2-40B4-BE49-F238E27FC236}">
                <a16:creationId xmlns:a16="http://schemas.microsoft.com/office/drawing/2014/main" id="{011984C6-6274-C534-6881-D087AA9454C8}"/>
              </a:ext>
            </a:extLst>
          </p:cNvPr>
          <p:cNvSpPr>
            <a:spLocks noChangeArrowheads="1"/>
          </p:cNvSpPr>
          <p:nvPr/>
        </p:nvSpPr>
        <p:spPr bwMode="auto">
          <a:xfrm>
            <a:off x="243516" y="6062782"/>
            <a:ext cx="1121914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Accenture alone accounts for nearly 29% of all job postings, dominating the company-wise distribution.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Most other companies have a uniform share of about 2.2% each, indicating a fragmented distribution after the top few.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In terms of locations, Chennai leads with 40% of job postings, followed by Pune (33.3%) and Mumbai (24.4%).</a:t>
            </a:r>
          </a:p>
        </p:txBody>
      </p:sp>
    </p:spTree>
    <p:extLst>
      <p:ext uri="{BB962C8B-B14F-4D97-AF65-F5344CB8AC3E}">
        <p14:creationId xmlns:p14="http://schemas.microsoft.com/office/powerpoint/2010/main" val="2830157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490D1D-6369-84A0-1A46-4271A83390B5}"/>
              </a:ext>
            </a:extLst>
          </p:cNvPr>
          <p:cNvSpPr txBox="1">
            <a:spLocks/>
          </p:cNvSpPr>
          <p:nvPr/>
        </p:nvSpPr>
        <p:spPr>
          <a:xfrm>
            <a:off x="283029" y="293914"/>
            <a:ext cx="11702142" cy="892629"/>
          </a:xfrm>
          <a:prstGeom prst="rect">
            <a:avLst/>
          </a:prstGeom>
        </p:spPr>
        <p:txBody>
          <a:bodyPr vert="horz" lIns="91440" tIns="45720" rIns="91440" bIns="45720" rtlCol="0" anchor="ctr">
            <a:normAutofit/>
          </a:bodyPr>
          <a:lstStyle>
            <a:lvl1pPr algn="l" defTabSz="920709" rtl="0" eaLnBrk="1" latinLnBrk="0" hangingPunct="1">
              <a:lnSpc>
                <a:spcPct val="90000"/>
              </a:lnSpc>
              <a:spcBef>
                <a:spcPct val="0"/>
              </a:spcBef>
              <a:buNone/>
              <a:defRPr sz="5437"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r>
              <a:rPr lang="en-IN" sz="3600" dirty="0"/>
              <a:t>Data visualizations:</a:t>
            </a:r>
          </a:p>
        </p:txBody>
      </p:sp>
      <p:pic>
        <p:nvPicPr>
          <p:cNvPr id="6" name="Picture 5">
            <a:extLst>
              <a:ext uri="{FF2B5EF4-FFF2-40B4-BE49-F238E27FC236}">
                <a16:creationId xmlns:a16="http://schemas.microsoft.com/office/drawing/2014/main" id="{931FBE4B-6C34-48C5-00D0-7C8B568719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0" y="920725"/>
            <a:ext cx="5024607" cy="3868990"/>
          </a:xfrm>
          <a:prstGeom prst="rect">
            <a:avLst/>
          </a:prstGeom>
        </p:spPr>
      </p:pic>
      <p:pic>
        <p:nvPicPr>
          <p:cNvPr id="8" name="Picture 7">
            <a:extLst>
              <a:ext uri="{FF2B5EF4-FFF2-40B4-BE49-F238E27FC236}">
                <a16:creationId xmlns:a16="http://schemas.microsoft.com/office/drawing/2014/main" id="{7136737B-0EC4-CBE4-F8C3-4E4DBD9C5914}"/>
              </a:ext>
            </a:extLst>
          </p:cNvPr>
          <p:cNvPicPr>
            <a:picLocks noChangeAspect="1"/>
          </p:cNvPicPr>
          <p:nvPr/>
        </p:nvPicPr>
        <p:blipFill>
          <a:blip r:embed="rId4"/>
          <a:stretch>
            <a:fillRect/>
          </a:stretch>
        </p:blipFill>
        <p:spPr>
          <a:xfrm>
            <a:off x="5061857" y="920725"/>
            <a:ext cx="7169093" cy="4500361"/>
          </a:xfrm>
          <a:prstGeom prst="rect">
            <a:avLst/>
          </a:prstGeom>
        </p:spPr>
      </p:pic>
      <p:sp>
        <p:nvSpPr>
          <p:cNvPr id="11" name="Rectangle 2">
            <a:extLst>
              <a:ext uri="{FF2B5EF4-FFF2-40B4-BE49-F238E27FC236}">
                <a16:creationId xmlns:a16="http://schemas.microsoft.com/office/drawing/2014/main" id="{72EE6EC3-E3B0-8CC6-7DEA-7F964570FFA4}"/>
              </a:ext>
            </a:extLst>
          </p:cNvPr>
          <p:cNvSpPr>
            <a:spLocks noChangeArrowheads="1"/>
          </p:cNvSpPr>
          <p:nvPr/>
        </p:nvSpPr>
        <p:spPr bwMode="auto">
          <a:xfrm>
            <a:off x="152400" y="5490784"/>
            <a:ext cx="122355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rPr>
              <a:t>IT industry dominates</a:t>
            </a:r>
            <a:r>
              <a:rPr kumimoji="0" lang="en-US" altLang="en-US" sz="1600" b="0" i="0" u="none" strike="noStrike" cap="none" normalizeH="0" baseline="0" dirty="0">
                <a:ln>
                  <a:noFill/>
                </a:ln>
                <a:solidFill>
                  <a:schemeClr val="tx1"/>
                </a:solidFill>
                <a:effectLst/>
              </a:rPr>
              <a:t> the job market with nearly </a:t>
            </a:r>
            <a:r>
              <a:rPr kumimoji="0" lang="en-US" altLang="en-US" sz="1600" b="1" i="0" u="none" strike="noStrike" cap="none" normalizeH="0" baseline="0" dirty="0">
                <a:ln>
                  <a:noFill/>
                </a:ln>
                <a:solidFill>
                  <a:schemeClr val="tx1"/>
                </a:solidFill>
                <a:effectLst/>
              </a:rPr>
              <a:t>20 listings</a:t>
            </a:r>
            <a:r>
              <a:rPr kumimoji="0" lang="en-US" altLang="en-US" sz="1600" b="0" i="0" u="none" strike="noStrike" cap="none" normalizeH="0" baseline="0" dirty="0">
                <a:ln>
                  <a:noFill/>
                </a:ln>
                <a:solidFill>
                  <a:schemeClr val="tx1"/>
                </a:solidFill>
                <a:effectLst/>
              </a:rPr>
              <a:t>, far surpassing all other sectors like Banking, Industrial, and Healthcare.</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Industries such as </a:t>
            </a:r>
            <a:r>
              <a:rPr kumimoji="0" lang="en-US" altLang="en-US" sz="1600" b="1" i="0" u="none" strike="noStrike" cap="none" normalizeH="0" baseline="0" dirty="0">
                <a:ln>
                  <a:noFill/>
                </a:ln>
                <a:solidFill>
                  <a:schemeClr val="tx1"/>
                </a:solidFill>
                <a:effectLst/>
              </a:rPr>
              <a:t>Gaming, Auto, and Construction</a:t>
            </a:r>
            <a:r>
              <a:rPr kumimoji="0" lang="en-US" altLang="en-US" sz="1600" b="0" i="0" u="none" strike="noStrike" cap="none" normalizeH="0" baseline="0" dirty="0">
                <a:ln>
                  <a:noFill/>
                </a:ln>
                <a:solidFill>
                  <a:schemeClr val="tx1"/>
                </a:solidFill>
                <a:effectLst/>
              </a:rPr>
              <a:t> have the </a:t>
            </a:r>
            <a:r>
              <a:rPr kumimoji="0" lang="en-US" altLang="en-US" sz="1600" b="1" i="0" u="none" strike="noStrike" cap="none" normalizeH="0" baseline="0" dirty="0">
                <a:ln>
                  <a:noFill/>
                </a:ln>
                <a:solidFill>
                  <a:schemeClr val="tx1"/>
                </a:solidFill>
                <a:effectLst/>
              </a:rPr>
              <a:t>least representation</a:t>
            </a:r>
            <a:r>
              <a:rPr kumimoji="0" lang="en-US" altLang="en-US" sz="1600" b="0" i="0" u="none" strike="noStrike" cap="none" normalizeH="0" baseline="0" dirty="0">
                <a:ln>
                  <a:noFill/>
                </a:ln>
                <a:solidFill>
                  <a:schemeClr val="tx1"/>
                </a:solidFill>
                <a:effectLst/>
              </a:rPr>
              <a:t>, suggesting niche or limited hiring.</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rPr>
              <a:t>Financial analysis </a:t>
            </a:r>
            <a:r>
              <a:rPr kumimoji="0" lang="en-US" altLang="en-US" sz="1600" b="0" i="0" u="none" strike="noStrike" cap="none" normalizeH="0" baseline="0" dirty="0">
                <a:ln>
                  <a:noFill/>
                </a:ln>
                <a:solidFill>
                  <a:schemeClr val="tx1"/>
                </a:solidFill>
                <a:effectLst/>
              </a:rPr>
              <a:t>is the most frequently mentioned skill, followed closely by </a:t>
            </a:r>
            <a:r>
              <a:rPr kumimoji="0" lang="en-US" altLang="en-US" sz="1600" b="1" i="0" u="none" strike="noStrike" cap="none" normalizeH="0" baseline="0" dirty="0">
                <a:ln>
                  <a:noFill/>
                </a:ln>
                <a:solidFill>
                  <a:schemeClr val="tx1"/>
                </a:solidFill>
                <a:effectLst/>
              </a:rPr>
              <a:t>Due Diligence</a:t>
            </a:r>
            <a:r>
              <a:rPr kumimoji="0" lang="en-US" altLang="en-US" sz="1600" b="0" i="0" u="none" strike="noStrike" cap="none" normalizeH="0" baseline="0" dirty="0">
                <a:ln>
                  <a:noFill/>
                </a:ln>
                <a:solidFill>
                  <a:schemeClr val="tx1"/>
                </a:solidFill>
                <a:effectLst/>
              </a:rPr>
              <a:t> and </a:t>
            </a:r>
            <a:r>
              <a:rPr kumimoji="0" lang="en-US" altLang="en-US" sz="1600" b="1" i="0" u="none" strike="noStrike" cap="none" normalizeH="0" baseline="0" dirty="0">
                <a:ln>
                  <a:noFill/>
                </a:ln>
                <a:solidFill>
                  <a:schemeClr val="tx1"/>
                </a:solidFill>
                <a:effectLst/>
              </a:rPr>
              <a:t>Oracle Fusion Finance</a:t>
            </a:r>
            <a:r>
              <a:rPr kumimoji="0" lang="en-US" altLang="en-US" sz="1600" b="0" i="0" u="none" strike="noStrike" cap="none" normalizeH="0" baseline="0" dirty="0">
                <a:ln>
                  <a:noFill/>
                </a:ln>
                <a:solidFill>
                  <a:schemeClr val="tx1"/>
                </a:solidFill>
                <a:effectLst/>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rPr>
              <a:t>A wide range of financial and technical skills appear only once, showing a </a:t>
            </a:r>
            <a:r>
              <a:rPr kumimoji="0" lang="en-US" altLang="en-US" sz="1600" b="1" i="0" u="none" strike="noStrike" cap="none" normalizeH="0" baseline="0" dirty="0">
                <a:ln>
                  <a:noFill/>
                </a:ln>
                <a:solidFill>
                  <a:schemeClr val="tx1"/>
                </a:solidFill>
                <a:effectLst/>
              </a:rPr>
              <a:t>diverse but sparsely required</a:t>
            </a:r>
            <a:r>
              <a:rPr kumimoji="0" lang="en-US" altLang="en-US" sz="1600" b="0" i="0" u="none" strike="noStrike" cap="none" normalizeH="0" baseline="0" dirty="0">
                <a:ln>
                  <a:noFill/>
                </a:ln>
                <a:solidFill>
                  <a:schemeClr val="tx1"/>
                </a:solidFill>
                <a:effectLst/>
              </a:rPr>
              <a:t> skill set beyond the core competencies.</a:t>
            </a:r>
          </a:p>
        </p:txBody>
      </p:sp>
    </p:spTree>
    <p:extLst>
      <p:ext uri="{BB962C8B-B14F-4D97-AF65-F5344CB8AC3E}">
        <p14:creationId xmlns:p14="http://schemas.microsoft.com/office/powerpoint/2010/main" val="42838264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BC2A3D-49D1-8521-9D19-C038579C5803}"/>
              </a:ext>
            </a:extLst>
          </p:cNvPr>
          <p:cNvSpPr>
            <a:spLocks noGrp="1"/>
          </p:cNvSpPr>
          <p:nvPr>
            <p:ph type="title"/>
          </p:nvPr>
        </p:nvSpPr>
        <p:spPr>
          <a:xfrm>
            <a:off x="304800" y="250372"/>
            <a:ext cx="11582400" cy="761999"/>
          </a:xfrm>
        </p:spPr>
        <p:txBody>
          <a:bodyPr>
            <a:normAutofit fontScale="90000"/>
          </a:bodyPr>
          <a:lstStyle/>
          <a:p>
            <a:r>
              <a:rPr lang="en-IN" dirty="0"/>
              <a:t>Data visualizations- industry- size- salary:</a:t>
            </a:r>
          </a:p>
        </p:txBody>
      </p:sp>
      <p:pic>
        <p:nvPicPr>
          <p:cNvPr id="5" name="Picture 4">
            <a:extLst>
              <a:ext uri="{FF2B5EF4-FFF2-40B4-BE49-F238E27FC236}">
                <a16:creationId xmlns:a16="http://schemas.microsoft.com/office/drawing/2014/main" id="{04DCCE67-80AC-4C10-33AD-211F2E7A3D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938" y="1012371"/>
            <a:ext cx="11092542" cy="3788342"/>
          </a:xfrm>
          <a:prstGeom prst="rect">
            <a:avLst/>
          </a:prstGeom>
        </p:spPr>
      </p:pic>
      <p:sp>
        <p:nvSpPr>
          <p:cNvPr id="6" name="TextBox 5">
            <a:extLst>
              <a:ext uri="{FF2B5EF4-FFF2-40B4-BE49-F238E27FC236}">
                <a16:creationId xmlns:a16="http://schemas.microsoft.com/office/drawing/2014/main" id="{626BEE46-4F16-0D3E-5F54-9A875B1A9EE2}"/>
              </a:ext>
            </a:extLst>
          </p:cNvPr>
          <p:cNvSpPr txBox="1"/>
          <p:nvPr/>
        </p:nvSpPr>
        <p:spPr>
          <a:xfrm>
            <a:off x="555171" y="4646647"/>
            <a:ext cx="11332029" cy="2585323"/>
          </a:xfrm>
          <a:prstGeom prst="rect">
            <a:avLst/>
          </a:prstGeom>
          <a:noFill/>
        </p:spPr>
        <p:txBody>
          <a:bodyPr wrap="square" rtlCol="0">
            <a:spAutoFit/>
          </a:bodyPr>
          <a:lstStyle/>
          <a:p>
            <a:pPr>
              <a:buNone/>
            </a:pPr>
            <a:r>
              <a:rPr lang="en-US" sz="1600" dirty="0"/>
              <a:t>Here are insights from the Sankey diagram (Industry → Company Size → Salary Category):</a:t>
            </a:r>
          </a:p>
          <a:p>
            <a:pPr marL="285750" indent="-285750" algn="just">
              <a:buFont typeface="Wingdings" panose="05000000000000000000" pitchFamily="2" charset="2"/>
              <a:buChar char="Ø"/>
            </a:pPr>
            <a:r>
              <a:rPr lang="en-US" sz="1600" dirty="0"/>
              <a:t>The </a:t>
            </a:r>
            <a:r>
              <a:rPr lang="en-US" sz="1600" b="1" dirty="0"/>
              <a:t>IT &amp; Software industry</a:t>
            </a:r>
            <a:r>
              <a:rPr lang="en-US" sz="1600" dirty="0"/>
              <a:t> is the </a:t>
            </a:r>
            <a:r>
              <a:rPr lang="en-US" sz="1600" b="1" dirty="0"/>
              <a:t>largest contributor</a:t>
            </a:r>
            <a:r>
              <a:rPr lang="en-US" sz="1600" dirty="0"/>
              <a:t> to large-sized companies, which in turn dominate the “</a:t>
            </a:r>
            <a:r>
              <a:rPr lang="en-US" sz="1600" b="1" dirty="0"/>
              <a:t>Not disclosed</a:t>
            </a:r>
            <a:r>
              <a:rPr lang="en-US" sz="1600" dirty="0"/>
              <a:t>” salary category.</a:t>
            </a:r>
          </a:p>
          <a:p>
            <a:pPr marL="285750" indent="-285750" algn="just">
              <a:buFont typeface="Wingdings" panose="05000000000000000000" pitchFamily="2" charset="2"/>
              <a:buChar char="Ø"/>
            </a:pPr>
            <a:r>
              <a:rPr lang="en-US" sz="1600" b="1" dirty="0"/>
              <a:t>Small companies</a:t>
            </a:r>
            <a:r>
              <a:rPr lang="en-US" sz="1600" dirty="0"/>
              <a:t> are spread across nearly all industries and predominantly link to </a:t>
            </a:r>
            <a:r>
              <a:rPr lang="en-US" sz="1600" b="1" dirty="0"/>
              <a:t>non-disclosed</a:t>
            </a:r>
            <a:r>
              <a:rPr lang="en-US" sz="1600" dirty="0"/>
              <a:t> or </a:t>
            </a:r>
            <a:r>
              <a:rPr lang="en-US" sz="1600" b="1" dirty="0"/>
              <a:t>low salary</a:t>
            </a:r>
            <a:r>
              <a:rPr lang="en-US" sz="1600" dirty="0"/>
              <a:t> categories.</a:t>
            </a:r>
          </a:p>
          <a:p>
            <a:pPr marL="285750" indent="-285750" algn="just">
              <a:buFont typeface="Wingdings" panose="05000000000000000000" pitchFamily="2" charset="2"/>
              <a:buChar char="Ø"/>
            </a:pPr>
            <a:r>
              <a:rPr lang="en-US" sz="1600" b="1" dirty="0"/>
              <a:t>Medium-sized companies</a:t>
            </a:r>
            <a:r>
              <a:rPr lang="en-US" sz="1600" dirty="0"/>
              <a:t> exist in various industries but show limited salary disclosure, with only a small flow toward </a:t>
            </a:r>
            <a:r>
              <a:rPr lang="en-US" sz="1600" b="1" dirty="0"/>
              <a:t>low</a:t>
            </a:r>
            <a:r>
              <a:rPr lang="en-US" sz="1600" dirty="0"/>
              <a:t> and </a:t>
            </a:r>
            <a:r>
              <a:rPr lang="en-US" sz="1600" b="1" dirty="0"/>
              <a:t>high</a:t>
            </a:r>
            <a:r>
              <a:rPr lang="en-US" sz="1600" dirty="0"/>
              <a:t> salary categories.</a:t>
            </a:r>
          </a:p>
          <a:p>
            <a:pPr marL="285750" indent="-285750" algn="just">
              <a:buFont typeface="Wingdings" panose="05000000000000000000" pitchFamily="2" charset="2"/>
              <a:buChar char="Ø"/>
            </a:pPr>
            <a:r>
              <a:rPr lang="en-US" sz="1600" dirty="0"/>
              <a:t>Salary disclosure across all company sizes is </a:t>
            </a:r>
            <a:r>
              <a:rPr lang="en-US" sz="1600" b="1" dirty="0"/>
              <a:t>heavily lacking</a:t>
            </a:r>
            <a:r>
              <a:rPr lang="en-US" sz="1600" dirty="0"/>
              <a:t>, with “</a:t>
            </a:r>
            <a:r>
              <a:rPr lang="en-US" sz="1600" b="1" dirty="0"/>
              <a:t>Not disclosed</a:t>
            </a:r>
            <a:r>
              <a:rPr lang="en-US" sz="1600" dirty="0"/>
              <a:t>” being the most common outcome, reducing salary transparency across sectors.</a:t>
            </a:r>
          </a:p>
          <a:p>
            <a:endParaRPr lang="en-IN" dirty="0"/>
          </a:p>
        </p:txBody>
      </p:sp>
    </p:spTree>
    <p:extLst>
      <p:ext uri="{BB962C8B-B14F-4D97-AF65-F5344CB8AC3E}">
        <p14:creationId xmlns:p14="http://schemas.microsoft.com/office/powerpoint/2010/main" val="2203616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5782-C1E4-0DF8-4F0A-589932B720E0}"/>
              </a:ext>
            </a:extLst>
          </p:cNvPr>
          <p:cNvSpPr>
            <a:spLocks noGrp="1"/>
          </p:cNvSpPr>
          <p:nvPr>
            <p:ph type="title"/>
          </p:nvPr>
        </p:nvSpPr>
        <p:spPr>
          <a:xfrm>
            <a:off x="381000" y="283030"/>
            <a:ext cx="10824045" cy="827314"/>
          </a:xfrm>
        </p:spPr>
        <p:txBody>
          <a:bodyPr>
            <a:normAutofit/>
          </a:bodyPr>
          <a:lstStyle/>
          <a:p>
            <a:r>
              <a:rPr lang="en-IN" sz="4400" dirty="0"/>
              <a:t>Correlation matrix</a:t>
            </a:r>
          </a:p>
        </p:txBody>
      </p:sp>
      <p:pic>
        <p:nvPicPr>
          <p:cNvPr id="5" name="Picture 4">
            <a:extLst>
              <a:ext uri="{FF2B5EF4-FFF2-40B4-BE49-F238E27FC236}">
                <a16:creationId xmlns:a16="http://schemas.microsoft.com/office/drawing/2014/main" id="{4F100290-C38B-111F-E454-A5ABBAF37747}"/>
              </a:ext>
            </a:extLst>
          </p:cNvPr>
          <p:cNvPicPr>
            <a:picLocks noChangeAspect="1"/>
          </p:cNvPicPr>
          <p:nvPr/>
        </p:nvPicPr>
        <p:blipFill>
          <a:blip r:embed="rId2"/>
          <a:stretch>
            <a:fillRect/>
          </a:stretch>
        </p:blipFill>
        <p:spPr>
          <a:xfrm>
            <a:off x="3113" y="1198989"/>
            <a:ext cx="6134956" cy="5258534"/>
          </a:xfrm>
          <a:prstGeom prst="rect">
            <a:avLst/>
          </a:prstGeom>
        </p:spPr>
      </p:pic>
      <p:sp>
        <p:nvSpPr>
          <p:cNvPr id="7" name="TextBox 6">
            <a:extLst>
              <a:ext uri="{FF2B5EF4-FFF2-40B4-BE49-F238E27FC236}">
                <a16:creationId xmlns:a16="http://schemas.microsoft.com/office/drawing/2014/main" id="{A26DC2F6-B028-996A-54D0-0AB6B147D4B6}"/>
              </a:ext>
            </a:extLst>
          </p:cNvPr>
          <p:cNvSpPr txBox="1"/>
          <p:nvPr/>
        </p:nvSpPr>
        <p:spPr>
          <a:xfrm>
            <a:off x="6057283" y="696687"/>
            <a:ext cx="6139542" cy="4708981"/>
          </a:xfrm>
          <a:prstGeom prst="rect">
            <a:avLst/>
          </a:prstGeom>
          <a:noFill/>
        </p:spPr>
        <p:txBody>
          <a:bodyPr wrap="square">
            <a:spAutoFit/>
          </a:bodyPr>
          <a:lstStyle/>
          <a:p>
            <a:pPr>
              <a:buNone/>
            </a:pPr>
            <a:r>
              <a:rPr lang="en-US" sz="2000" dirty="0"/>
              <a:t>Here are key insights from the correlation matrix:</a:t>
            </a:r>
          </a:p>
          <a:p>
            <a:pPr marL="342900" indent="-342900" algn="just">
              <a:buFont typeface="Wingdings" panose="05000000000000000000" pitchFamily="2" charset="2"/>
              <a:buChar char="Ø"/>
            </a:pPr>
            <a:r>
              <a:rPr lang="en-US" sz="2000" dirty="0"/>
              <a:t>Min_Experience and Max_Experience have a very strong positive correlation (0.87), as expected due to their related nature.</a:t>
            </a:r>
          </a:p>
          <a:p>
            <a:pPr marL="342900" indent="-342900" algn="just">
              <a:buFont typeface="Wingdings" panose="05000000000000000000" pitchFamily="2" charset="2"/>
              <a:buChar char="Ø"/>
            </a:pPr>
            <a:r>
              <a:rPr lang="en-US" sz="2000" dirty="0"/>
              <a:t>Both Min_Salary and Max_Salary are also strongly correlated (0.9) with experience, indicating that higher experience leads to higher salaries.</a:t>
            </a:r>
          </a:p>
          <a:p>
            <a:pPr marL="342900" indent="-342900" algn="just">
              <a:buFont typeface="Wingdings" panose="05000000000000000000" pitchFamily="2" charset="2"/>
              <a:buChar char="Ø"/>
            </a:pPr>
            <a:r>
              <a:rPr lang="en-US" sz="2000" dirty="0"/>
              <a:t>Simulated_Salary shows moderate correlation with reviews (0.29) and job post recency (0.28), but negative correlation with actual salaries (-0.24), hinting at differing estimation logic.</a:t>
            </a:r>
          </a:p>
          <a:p>
            <a:pPr marL="342900" indent="-342900" algn="just">
              <a:buFont typeface="Wingdings" panose="05000000000000000000" pitchFamily="2" charset="2"/>
              <a:buChar char="Ø"/>
            </a:pPr>
            <a:r>
              <a:rPr lang="en-US" sz="2000" dirty="0"/>
              <a:t>Ratings and Job_Post_Days_Ago show weak correlations with most variables, indicating limited influence on experience or salary.</a:t>
            </a:r>
          </a:p>
        </p:txBody>
      </p:sp>
    </p:spTree>
    <p:extLst>
      <p:ext uri="{BB962C8B-B14F-4D97-AF65-F5344CB8AC3E}">
        <p14:creationId xmlns:p14="http://schemas.microsoft.com/office/powerpoint/2010/main" val="2502756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0F1B0-D956-7C02-5978-7D56D8BB563C}"/>
              </a:ext>
            </a:extLst>
          </p:cNvPr>
          <p:cNvSpPr>
            <a:spLocks noGrp="1"/>
          </p:cNvSpPr>
          <p:nvPr>
            <p:ph type="title"/>
          </p:nvPr>
        </p:nvSpPr>
        <p:spPr>
          <a:xfrm>
            <a:off x="1077232" y="634969"/>
            <a:ext cx="10127813" cy="1206967"/>
          </a:xfrm>
        </p:spPr>
        <p:txBody>
          <a:bodyPr>
            <a:normAutofit/>
          </a:bodyPr>
          <a:lstStyle/>
          <a:p>
            <a:r>
              <a:rPr lang="en-IN" sz="3625" dirty="0"/>
              <a:t>OBJECTIVE OF PROJECT:</a:t>
            </a:r>
          </a:p>
        </p:txBody>
      </p:sp>
      <p:sp>
        <p:nvSpPr>
          <p:cNvPr id="3" name="Content Placeholder 2">
            <a:extLst>
              <a:ext uri="{FF2B5EF4-FFF2-40B4-BE49-F238E27FC236}">
                <a16:creationId xmlns:a16="http://schemas.microsoft.com/office/drawing/2014/main" id="{93980D9E-68EA-4D1C-F5FA-8B95D72E483D}"/>
              </a:ext>
            </a:extLst>
          </p:cNvPr>
          <p:cNvSpPr>
            <a:spLocks noGrp="1"/>
          </p:cNvSpPr>
          <p:nvPr>
            <p:ph idx="1"/>
          </p:nvPr>
        </p:nvSpPr>
        <p:spPr>
          <a:xfrm>
            <a:off x="1077232" y="1634490"/>
            <a:ext cx="10127813" cy="4657453"/>
          </a:xfrm>
        </p:spPr>
        <p:txBody>
          <a:bodyPr>
            <a:normAutofit/>
          </a:bodyPr>
          <a:lstStyle/>
          <a:p>
            <a:pPr marL="0" indent="0" algn="just">
              <a:buNone/>
            </a:pPr>
            <a:r>
              <a:rPr lang="en-IN" sz="2400" dirty="0">
                <a:ea typeface="Roboto Mono Medium" panose="020F0502020204030204" pitchFamily="49" charset="0"/>
                <a:cs typeface="Roboto Mono Medium" panose="020F0502020204030204" pitchFamily="49" charset="0"/>
              </a:rPr>
              <a:t>This project aims to scrape and analyse job market data from Naukri to extract meaningful insights that can benefit job seekers and businesses. By examining trends in technology, required skills, salaries, and company classifications, the project aims to help aspirants understand the current job market landscape and prepare accordingly.</a:t>
            </a:r>
            <a:endParaRPr lang="en-IN" sz="2400" dirty="0"/>
          </a:p>
        </p:txBody>
      </p:sp>
      <p:pic>
        <p:nvPicPr>
          <p:cNvPr id="5" name="Picture 4">
            <a:extLst>
              <a:ext uri="{FF2B5EF4-FFF2-40B4-BE49-F238E27FC236}">
                <a16:creationId xmlns:a16="http://schemas.microsoft.com/office/drawing/2014/main" id="{BD7E00C3-1602-427B-3065-8F5B084DADC4}"/>
              </a:ext>
            </a:extLst>
          </p:cNvPr>
          <p:cNvPicPr>
            <a:picLocks noChangeAspect="1"/>
          </p:cNvPicPr>
          <p:nvPr/>
        </p:nvPicPr>
        <p:blipFill>
          <a:blip r:embed="rId2"/>
          <a:stretch>
            <a:fillRect/>
          </a:stretch>
        </p:blipFill>
        <p:spPr>
          <a:xfrm>
            <a:off x="2786743" y="3820885"/>
            <a:ext cx="6596743" cy="3037115"/>
          </a:xfrm>
          <a:prstGeom prst="rect">
            <a:avLst/>
          </a:prstGeom>
        </p:spPr>
      </p:pic>
    </p:spTree>
    <p:extLst>
      <p:ext uri="{BB962C8B-B14F-4D97-AF65-F5344CB8AC3E}">
        <p14:creationId xmlns:p14="http://schemas.microsoft.com/office/powerpoint/2010/main" val="794319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6A77E-54EB-5DB9-5A8B-4CB2A5B52EC6}"/>
              </a:ext>
            </a:extLst>
          </p:cNvPr>
          <p:cNvSpPr>
            <a:spLocks noGrp="1"/>
          </p:cNvSpPr>
          <p:nvPr>
            <p:ph type="title"/>
          </p:nvPr>
        </p:nvSpPr>
        <p:spPr>
          <a:xfrm>
            <a:off x="445859" y="225725"/>
            <a:ext cx="11169197" cy="917276"/>
          </a:xfrm>
        </p:spPr>
        <p:txBody>
          <a:bodyPr>
            <a:normAutofit/>
          </a:bodyPr>
          <a:lstStyle/>
          <a:p>
            <a:r>
              <a:rPr lang="en-IN" sz="3200" dirty="0"/>
              <a:t>Exploratory data analysis- summary statistics of modified dataset:</a:t>
            </a:r>
          </a:p>
        </p:txBody>
      </p:sp>
      <p:pic>
        <p:nvPicPr>
          <p:cNvPr id="5" name="Picture 4">
            <a:extLst>
              <a:ext uri="{FF2B5EF4-FFF2-40B4-BE49-F238E27FC236}">
                <a16:creationId xmlns:a16="http://schemas.microsoft.com/office/drawing/2014/main" id="{A346AA76-D880-1649-CBA4-1B751B869639}"/>
              </a:ext>
            </a:extLst>
          </p:cNvPr>
          <p:cNvPicPr>
            <a:picLocks noChangeAspect="1"/>
          </p:cNvPicPr>
          <p:nvPr/>
        </p:nvPicPr>
        <p:blipFill>
          <a:blip r:embed="rId2"/>
          <a:stretch>
            <a:fillRect/>
          </a:stretch>
        </p:blipFill>
        <p:spPr>
          <a:xfrm>
            <a:off x="0" y="1034144"/>
            <a:ext cx="12276138" cy="3875312"/>
          </a:xfrm>
          <a:prstGeom prst="rect">
            <a:avLst/>
          </a:prstGeom>
        </p:spPr>
      </p:pic>
      <p:sp>
        <p:nvSpPr>
          <p:cNvPr id="7" name="TextBox 6">
            <a:extLst>
              <a:ext uri="{FF2B5EF4-FFF2-40B4-BE49-F238E27FC236}">
                <a16:creationId xmlns:a16="http://schemas.microsoft.com/office/drawing/2014/main" id="{C8528AA7-9A6D-A155-B4B5-A5ADEC680E03}"/>
              </a:ext>
            </a:extLst>
          </p:cNvPr>
          <p:cNvSpPr txBox="1"/>
          <p:nvPr/>
        </p:nvSpPr>
        <p:spPr>
          <a:xfrm>
            <a:off x="141514" y="5018313"/>
            <a:ext cx="11952515" cy="1938992"/>
          </a:xfrm>
          <a:prstGeom prst="rect">
            <a:avLst/>
          </a:prstGeom>
          <a:noFill/>
        </p:spPr>
        <p:txBody>
          <a:bodyPr wrap="square">
            <a:spAutoFit/>
          </a:bodyPr>
          <a:lstStyle/>
          <a:p>
            <a:pPr algn="just">
              <a:buNone/>
            </a:pPr>
            <a:r>
              <a:rPr lang="en-US" sz="1500" dirty="0"/>
              <a:t>Here are 4 key insights from the summary statistics of your dataset:</a:t>
            </a:r>
          </a:p>
          <a:p>
            <a:pPr marL="285750" indent="-285750" algn="just">
              <a:buFont typeface="Wingdings" panose="05000000000000000000" pitchFamily="2" charset="2"/>
              <a:buChar char="Ø"/>
            </a:pPr>
            <a:r>
              <a:rPr lang="en-US" sz="1500" b="1" dirty="0"/>
              <a:t>Accenture dominates the dataset</a:t>
            </a:r>
            <a:r>
              <a:rPr lang="en-US" sz="1500" dirty="0"/>
              <a:t>, appearing 13 times out of 45 records, and </a:t>
            </a:r>
            <a:r>
              <a:rPr lang="en-US" sz="1500" b="1" dirty="0"/>
              <a:t>Chennai</a:t>
            </a:r>
            <a:r>
              <a:rPr lang="en-US" sz="1500" dirty="0"/>
              <a:t> is the most common location with 18 entries.</a:t>
            </a:r>
          </a:p>
          <a:p>
            <a:pPr marL="285750" indent="-285750" algn="just">
              <a:buFont typeface="Wingdings" panose="05000000000000000000" pitchFamily="2" charset="2"/>
              <a:buChar char="Ø"/>
            </a:pPr>
            <a:r>
              <a:rPr lang="en-US" sz="1500" dirty="0"/>
              <a:t>A significant portion of salary data is </a:t>
            </a:r>
            <a:r>
              <a:rPr lang="en-US" sz="1500" b="1" dirty="0"/>
              <a:t>not disclosed</a:t>
            </a:r>
            <a:r>
              <a:rPr lang="en-US" sz="1500" dirty="0"/>
              <a:t> (37 out of 45), yet the salary class “Medium” appears most frequently, indicating class labeling was inferred or imputed.</a:t>
            </a:r>
          </a:p>
          <a:p>
            <a:pPr marL="285750" indent="-285750" algn="just">
              <a:buFont typeface="Wingdings" panose="05000000000000000000" pitchFamily="2" charset="2"/>
              <a:buChar char="Ø"/>
            </a:pPr>
            <a:r>
              <a:rPr lang="en-US" sz="1500" b="1" dirty="0"/>
              <a:t>Ratings</a:t>
            </a:r>
            <a:r>
              <a:rPr lang="en-US" sz="1500" dirty="0"/>
              <a:t> range from 1.6 to 4.7 with a mean of 4.05, suggesting generally favorable company reviews.</a:t>
            </a:r>
          </a:p>
          <a:p>
            <a:pPr marL="285750" indent="-285750" algn="just">
              <a:buFont typeface="Wingdings" panose="05000000000000000000" pitchFamily="2" charset="2"/>
              <a:buChar char="Ø"/>
            </a:pPr>
            <a:r>
              <a:rPr lang="en-US" sz="1500" b="1" dirty="0"/>
              <a:t>Min and Max Experience</a:t>
            </a:r>
            <a:r>
              <a:rPr lang="en-US" sz="1500" dirty="0"/>
              <a:t> range from 0 to 12 and 2 to 15 years respectively, with </a:t>
            </a:r>
            <a:r>
              <a:rPr lang="en-US" sz="1500" b="1" dirty="0"/>
              <a:t>Job_Post_Days_Ago</a:t>
            </a:r>
            <a:r>
              <a:rPr lang="en-US" sz="1500" dirty="0"/>
              <a:t> having a median of 4 days—indicating most postings are recent.</a:t>
            </a:r>
          </a:p>
        </p:txBody>
      </p:sp>
    </p:spTree>
    <p:extLst>
      <p:ext uri="{BB962C8B-B14F-4D97-AF65-F5344CB8AC3E}">
        <p14:creationId xmlns:p14="http://schemas.microsoft.com/office/powerpoint/2010/main" val="119983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E37E3-3349-BB9D-BCB3-0A30A541395F}"/>
              </a:ext>
            </a:extLst>
          </p:cNvPr>
          <p:cNvSpPr>
            <a:spLocks noGrp="1"/>
          </p:cNvSpPr>
          <p:nvPr>
            <p:ph type="title"/>
          </p:nvPr>
        </p:nvSpPr>
        <p:spPr>
          <a:xfrm>
            <a:off x="369660" y="84208"/>
            <a:ext cx="11441340" cy="558049"/>
          </a:xfrm>
        </p:spPr>
        <p:txBody>
          <a:bodyPr>
            <a:normAutofit fontScale="90000"/>
          </a:bodyPr>
          <a:lstStyle/>
          <a:p>
            <a:r>
              <a:rPr lang="en-IN" sz="4000" dirty="0"/>
              <a:t>Model building:</a:t>
            </a:r>
          </a:p>
        </p:txBody>
      </p:sp>
      <p:pic>
        <p:nvPicPr>
          <p:cNvPr id="7" name="Picture 6">
            <a:extLst>
              <a:ext uri="{FF2B5EF4-FFF2-40B4-BE49-F238E27FC236}">
                <a16:creationId xmlns:a16="http://schemas.microsoft.com/office/drawing/2014/main" id="{23CE5804-8A0A-679B-0CBB-D42392547411}"/>
              </a:ext>
            </a:extLst>
          </p:cNvPr>
          <p:cNvPicPr>
            <a:picLocks noChangeAspect="1"/>
          </p:cNvPicPr>
          <p:nvPr/>
        </p:nvPicPr>
        <p:blipFill>
          <a:blip r:embed="rId2"/>
          <a:stretch>
            <a:fillRect/>
          </a:stretch>
        </p:blipFill>
        <p:spPr>
          <a:xfrm>
            <a:off x="119743" y="642256"/>
            <a:ext cx="11996057" cy="6484647"/>
          </a:xfrm>
          <a:prstGeom prst="rect">
            <a:avLst/>
          </a:prstGeom>
        </p:spPr>
      </p:pic>
    </p:spTree>
    <p:extLst>
      <p:ext uri="{BB962C8B-B14F-4D97-AF65-F5344CB8AC3E}">
        <p14:creationId xmlns:p14="http://schemas.microsoft.com/office/powerpoint/2010/main" val="1744342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77D37C-BA8B-9545-6FDC-32BDB5FCE9BD}"/>
              </a:ext>
            </a:extLst>
          </p:cNvPr>
          <p:cNvSpPr>
            <a:spLocks noGrp="1"/>
          </p:cNvSpPr>
          <p:nvPr>
            <p:ph type="title"/>
          </p:nvPr>
        </p:nvSpPr>
        <p:spPr>
          <a:xfrm>
            <a:off x="228145" y="291036"/>
            <a:ext cx="11441340" cy="758848"/>
          </a:xfrm>
        </p:spPr>
        <p:txBody>
          <a:bodyPr>
            <a:normAutofit/>
          </a:bodyPr>
          <a:lstStyle/>
          <a:p>
            <a:r>
              <a:rPr lang="en-IN" sz="4000" dirty="0"/>
              <a:t>Model building:</a:t>
            </a:r>
          </a:p>
        </p:txBody>
      </p:sp>
      <p:sp>
        <p:nvSpPr>
          <p:cNvPr id="11" name="Rectangle 1">
            <a:extLst>
              <a:ext uri="{FF2B5EF4-FFF2-40B4-BE49-F238E27FC236}">
                <a16:creationId xmlns:a16="http://schemas.microsoft.com/office/drawing/2014/main" id="{5572DB5E-D6A5-359B-5248-9FD2E43489A7}"/>
              </a:ext>
            </a:extLst>
          </p:cNvPr>
          <p:cNvSpPr>
            <a:spLocks noChangeArrowheads="1"/>
          </p:cNvSpPr>
          <p:nvPr/>
        </p:nvSpPr>
        <p:spPr bwMode="auto">
          <a:xfrm>
            <a:off x="236538" y="1049884"/>
            <a:ext cx="11811455"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rPr>
              <a:t>This code block performs classification modeling for salary range prediction using multiple algorithms. Here are the key insights: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The models used include:</a:t>
            </a:r>
            <a:endParaRPr lang="en-US" altLang="en-US" sz="1600" dirty="0"/>
          </a:p>
          <a:p>
            <a:pPr marL="742950" lvl="1" indent="-285750" defTabSz="914400" eaLnBrk="0" fontAlgn="base" hangingPunct="0">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rPr>
              <a:t>Traditional classifiers: </a:t>
            </a:r>
            <a:r>
              <a:rPr kumimoji="0" lang="en-US" altLang="en-US" sz="1600" i="0" u="none" strike="noStrike" cap="none" normalizeH="0" baseline="0" dirty="0">
                <a:ln>
                  <a:noFill/>
                </a:ln>
                <a:solidFill>
                  <a:schemeClr val="tx1"/>
                </a:solidFill>
                <a:effectLst/>
              </a:rPr>
              <a:t>Logistic Regression, Decision Tree, and SVM</a:t>
            </a:r>
          </a:p>
          <a:p>
            <a:pPr marL="742950" lvl="1" indent="-285750" defTabSz="914400" eaLnBrk="0" fontAlgn="base" hangingPunct="0">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rPr>
              <a:t>Ensemble models: </a:t>
            </a:r>
            <a:r>
              <a:rPr kumimoji="0" lang="en-US" altLang="en-US" sz="1600" i="0" u="none" strike="noStrike" cap="none" normalizeH="0" baseline="0" dirty="0">
                <a:ln>
                  <a:noFill/>
                </a:ln>
                <a:solidFill>
                  <a:schemeClr val="tx1"/>
                </a:solidFill>
                <a:effectLst/>
              </a:rPr>
              <a:t>Random Forest, Gradient Boosting, AdaBoost, and Bagging</a:t>
            </a:r>
          </a:p>
          <a:p>
            <a:pPr marL="742950" lvl="1" indent="-285750" defTabSz="914400" eaLnBrk="0" fontAlgn="base" hangingPunct="0">
              <a:spcBef>
                <a:spcPct val="0"/>
              </a:spcBef>
              <a:spcAft>
                <a:spcPct val="0"/>
              </a:spcAft>
              <a:buFont typeface="Wingdings" panose="05000000000000000000" pitchFamily="2" charset="2"/>
              <a:buChar char="Ø"/>
            </a:pPr>
            <a:r>
              <a:rPr kumimoji="0" lang="en-US" altLang="en-US" sz="1600" i="0" u="none" strike="noStrike" cap="none" normalizeH="0" baseline="0" dirty="0">
                <a:ln>
                  <a:noFill/>
                </a:ln>
                <a:solidFill>
                  <a:schemeClr val="tx1"/>
                </a:solidFill>
                <a:effectLst/>
              </a:rPr>
              <a:t>Each model is trained within a pipeline, maintaining modularity and cleanliness.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i="0" u="none" strike="noStrike" cap="none" normalizeH="0" baseline="0" dirty="0">
                <a:ln>
                  <a:noFill/>
                </a:ln>
                <a:solidFill>
                  <a:schemeClr val="tx1"/>
                </a:solidFill>
                <a:effectLst/>
              </a:rPr>
              <a:t>Evaluation metrics captured for each model include Accuracy, Precision, Recall, and F1-Score, calculated using     classification report() and stored in a dictionary for display as a Data Frame.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t>Below are the metrics of the classification models:</a:t>
            </a:r>
            <a:endParaRPr kumimoji="0" lang="en-US" altLang="en-US" sz="1800" b="0" i="0" u="none" strike="noStrike" cap="none" normalizeH="0" baseline="0" dirty="0">
              <a:ln>
                <a:noFill/>
              </a:ln>
              <a:solidFill>
                <a:schemeClr val="tx1"/>
              </a:solidFill>
              <a:effectLst/>
            </a:endParaRPr>
          </a:p>
        </p:txBody>
      </p:sp>
      <p:pic>
        <p:nvPicPr>
          <p:cNvPr id="14" name="Picture 13">
            <a:extLst>
              <a:ext uri="{FF2B5EF4-FFF2-40B4-BE49-F238E27FC236}">
                <a16:creationId xmlns:a16="http://schemas.microsoft.com/office/drawing/2014/main" id="{94B99EFF-A9CB-36BA-65CB-EB836BEAF364}"/>
              </a:ext>
            </a:extLst>
          </p:cNvPr>
          <p:cNvPicPr>
            <a:picLocks noChangeAspect="1"/>
          </p:cNvPicPr>
          <p:nvPr/>
        </p:nvPicPr>
        <p:blipFill>
          <a:blip r:embed="rId2"/>
          <a:stretch>
            <a:fillRect/>
          </a:stretch>
        </p:blipFill>
        <p:spPr>
          <a:xfrm>
            <a:off x="1447801" y="3696816"/>
            <a:ext cx="8912172" cy="3211461"/>
          </a:xfrm>
          <a:prstGeom prst="rect">
            <a:avLst/>
          </a:prstGeom>
        </p:spPr>
      </p:pic>
    </p:spTree>
    <p:extLst>
      <p:ext uri="{BB962C8B-B14F-4D97-AF65-F5344CB8AC3E}">
        <p14:creationId xmlns:p14="http://schemas.microsoft.com/office/powerpoint/2010/main" val="26874388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87A78-62ED-A618-B606-1747A9BC48A2}"/>
              </a:ext>
            </a:extLst>
          </p:cNvPr>
          <p:cNvSpPr>
            <a:spLocks noGrp="1"/>
          </p:cNvSpPr>
          <p:nvPr>
            <p:ph type="title"/>
          </p:nvPr>
        </p:nvSpPr>
        <p:spPr>
          <a:xfrm>
            <a:off x="122765" y="508752"/>
            <a:ext cx="11870268" cy="743105"/>
          </a:xfrm>
        </p:spPr>
        <p:txBody>
          <a:bodyPr>
            <a:noAutofit/>
          </a:bodyPr>
          <a:lstStyle/>
          <a:p>
            <a:r>
              <a:rPr lang="en-IN" sz="3000" dirty="0"/>
              <a:t>MODEL BUILDING- </a:t>
            </a:r>
            <a:r>
              <a:rPr lang="en-IN" sz="3000" cap="none" dirty="0"/>
              <a:t>Application of cross validation &amp; hyperparameter tuning on all the models</a:t>
            </a:r>
            <a:endParaRPr lang="en-IN" sz="3000" dirty="0"/>
          </a:p>
        </p:txBody>
      </p:sp>
      <p:sp>
        <p:nvSpPr>
          <p:cNvPr id="4" name="Rectangle 1">
            <a:extLst>
              <a:ext uri="{FF2B5EF4-FFF2-40B4-BE49-F238E27FC236}">
                <a16:creationId xmlns:a16="http://schemas.microsoft.com/office/drawing/2014/main" id="{2952CADC-470A-A64A-74A8-FE321306277E}"/>
              </a:ext>
            </a:extLst>
          </p:cNvPr>
          <p:cNvSpPr>
            <a:spLocks noChangeArrowheads="1"/>
          </p:cNvSpPr>
          <p:nvPr/>
        </p:nvSpPr>
        <p:spPr bwMode="auto">
          <a:xfrm>
            <a:off x="122765" y="1444938"/>
            <a:ext cx="1187026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rPr>
              <a:t>Here are key insights from hyperparameter-tuned classification model pipeline: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Seven models (including ensemble methods like Random Forest and Boosting variants) were trained and optimized using GridSearchCV with Stratified 5-Fold CV, ensuring balanced class evaluation.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Each model’s best parameters, along with its accuracy, precision, recall, and F1-score, were captured on the test set to assess real-world generalization.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a:ln>
                  <a:noFill/>
                </a:ln>
                <a:solidFill>
                  <a:schemeClr val="tx1"/>
                </a:solidFill>
                <a:effectLst/>
              </a:rPr>
              <a:t>The final Data Frame comprehensive comparison, enabling easy selection of the best-performing model based on weighted F1-score.</a:t>
            </a:r>
          </a:p>
        </p:txBody>
      </p:sp>
      <p:pic>
        <p:nvPicPr>
          <p:cNvPr id="7" name="Picture 6">
            <a:extLst>
              <a:ext uri="{FF2B5EF4-FFF2-40B4-BE49-F238E27FC236}">
                <a16:creationId xmlns:a16="http://schemas.microsoft.com/office/drawing/2014/main" id="{E1212F89-92BB-4655-A756-A932D06A36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970" y="3599656"/>
            <a:ext cx="11005459" cy="3182562"/>
          </a:xfrm>
          <a:prstGeom prst="rect">
            <a:avLst/>
          </a:prstGeom>
        </p:spPr>
      </p:pic>
    </p:spTree>
    <p:extLst>
      <p:ext uri="{BB962C8B-B14F-4D97-AF65-F5344CB8AC3E}">
        <p14:creationId xmlns:p14="http://schemas.microsoft.com/office/powerpoint/2010/main" val="17484756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0BC8-41F0-5703-7270-C57ED9CE48EC}"/>
              </a:ext>
            </a:extLst>
          </p:cNvPr>
          <p:cNvSpPr>
            <a:spLocks noGrp="1"/>
          </p:cNvSpPr>
          <p:nvPr>
            <p:ph type="title"/>
          </p:nvPr>
        </p:nvSpPr>
        <p:spPr>
          <a:xfrm>
            <a:off x="292440" y="163287"/>
            <a:ext cx="11691257" cy="511627"/>
          </a:xfrm>
        </p:spPr>
        <p:txBody>
          <a:bodyPr>
            <a:normAutofit fontScale="90000"/>
          </a:bodyPr>
          <a:lstStyle/>
          <a:p>
            <a:r>
              <a:rPr lang="en-IN" sz="3600" dirty="0"/>
              <a:t>Model building- consideration of best model:</a:t>
            </a:r>
          </a:p>
        </p:txBody>
      </p:sp>
      <p:sp>
        <p:nvSpPr>
          <p:cNvPr id="4" name="Rectangle 1">
            <a:extLst>
              <a:ext uri="{FF2B5EF4-FFF2-40B4-BE49-F238E27FC236}">
                <a16:creationId xmlns:a16="http://schemas.microsoft.com/office/drawing/2014/main" id="{B2FD2B14-9153-B089-FC2E-B8E48BE7CB6F}"/>
              </a:ext>
            </a:extLst>
          </p:cNvPr>
          <p:cNvSpPr>
            <a:spLocks noChangeArrowheads="1"/>
          </p:cNvSpPr>
          <p:nvPr/>
        </p:nvSpPr>
        <p:spPr bwMode="auto">
          <a:xfrm>
            <a:off x="198299" y="751114"/>
            <a:ext cx="11879540"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defTabSz="914400" eaLnBrk="0" fontAlgn="base" hangingPunct="0">
              <a:spcBef>
                <a:spcPct val="0"/>
              </a:spcBef>
              <a:spcAft>
                <a:spcPct val="0"/>
              </a:spcAft>
              <a:buFont typeface="Wingdings" panose="05000000000000000000" pitchFamily="2" charset="2"/>
              <a:buChar char="Ø"/>
            </a:pPr>
            <a:r>
              <a:rPr kumimoji="0" lang="en-US" altLang="en-US" sz="1500" i="0" u="none" strike="noStrike" cap="none" normalizeH="0" baseline="0" dirty="0">
                <a:ln>
                  <a:noFill/>
                </a:ln>
                <a:solidFill>
                  <a:schemeClr val="tx1"/>
                </a:solidFill>
                <a:effectLst/>
              </a:rPr>
              <a:t>Decision Tree outperforms all other models with the highest accuracy (0.8889) and F1-score (0.8821), making it the most effective classifier for salary range prediction. The best-performing Decision Tree used max_depth=10 and min_samples_split=2, indicating the model benefits from deeper splits.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i="0" u="none" strike="noStrike" cap="none" normalizeH="0" baseline="0" dirty="0">
                <a:ln>
                  <a:noFill/>
                </a:ln>
                <a:solidFill>
                  <a:schemeClr val="tx1"/>
                </a:solidFill>
                <a:effectLst/>
              </a:rPr>
              <a:t>All other models, including Logistic Regression, SVM, and ensemble methods like Random Forest and Gradient Boosting, have identical performance metrics (Accuracy: 0.7778, F1-Score: 0.7381).Despite tuning, ensemble models like Random Forest and AdaBoost did not surpass a basic Decision Tree, suggesting that the dataset may favor simpler tree-based logic.</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500" i="0" u="none" strike="noStrike" cap="none" normalizeH="0" baseline="0" dirty="0">
                <a:ln>
                  <a:noFill/>
                </a:ln>
                <a:solidFill>
                  <a:schemeClr val="tx1"/>
                </a:solidFill>
                <a:effectLst/>
              </a:rPr>
              <a:t>Below </a:t>
            </a:r>
            <a:r>
              <a:rPr lang="en-US" altLang="en-US" sz="1500" dirty="0"/>
              <a:t>is the decision tree structure:</a:t>
            </a:r>
            <a:endParaRPr kumimoji="0" lang="en-US" altLang="en-US" sz="1500" i="0" u="none" strike="noStrike" cap="none" normalizeH="0" baseline="0" dirty="0">
              <a:ln>
                <a:noFill/>
              </a:ln>
              <a:solidFill>
                <a:schemeClr val="tx1"/>
              </a:solidFill>
              <a:effectLst/>
            </a:endParaRPr>
          </a:p>
        </p:txBody>
      </p:sp>
      <p:pic>
        <p:nvPicPr>
          <p:cNvPr id="6" name="Picture 5">
            <a:extLst>
              <a:ext uri="{FF2B5EF4-FFF2-40B4-BE49-F238E27FC236}">
                <a16:creationId xmlns:a16="http://schemas.microsoft.com/office/drawing/2014/main" id="{E9B527A0-E366-8014-64D0-7AC3EF08F3DD}"/>
              </a:ext>
            </a:extLst>
          </p:cNvPr>
          <p:cNvPicPr>
            <a:picLocks noChangeAspect="1"/>
          </p:cNvPicPr>
          <p:nvPr/>
        </p:nvPicPr>
        <p:blipFill>
          <a:blip r:embed="rId2"/>
          <a:stretch>
            <a:fillRect/>
          </a:stretch>
        </p:blipFill>
        <p:spPr>
          <a:xfrm>
            <a:off x="587829" y="2380427"/>
            <a:ext cx="10863942" cy="4818885"/>
          </a:xfrm>
          <a:prstGeom prst="rect">
            <a:avLst/>
          </a:prstGeom>
        </p:spPr>
      </p:pic>
    </p:spTree>
    <p:extLst>
      <p:ext uri="{BB962C8B-B14F-4D97-AF65-F5344CB8AC3E}">
        <p14:creationId xmlns:p14="http://schemas.microsoft.com/office/powerpoint/2010/main" val="3622535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1A104-27AF-2B36-ED83-F15C81938373}"/>
              </a:ext>
            </a:extLst>
          </p:cNvPr>
          <p:cNvSpPr>
            <a:spLocks noGrp="1"/>
          </p:cNvSpPr>
          <p:nvPr>
            <p:ph type="title"/>
          </p:nvPr>
        </p:nvSpPr>
        <p:spPr>
          <a:xfrm>
            <a:off x="174172" y="76201"/>
            <a:ext cx="3407228" cy="544286"/>
          </a:xfrm>
        </p:spPr>
        <p:txBody>
          <a:bodyPr>
            <a:normAutofit/>
          </a:bodyPr>
          <a:lstStyle/>
          <a:p>
            <a:r>
              <a:rPr lang="en-IN" sz="3200" dirty="0"/>
              <a:t>deployment</a:t>
            </a:r>
          </a:p>
        </p:txBody>
      </p:sp>
      <p:pic>
        <p:nvPicPr>
          <p:cNvPr id="11" name="Picture 10">
            <a:extLst>
              <a:ext uri="{FF2B5EF4-FFF2-40B4-BE49-F238E27FC236}">
                <a16:creationId xmlns:a16="http://schemas.microsoft.com/office/drawing/2014/main" id="{6B94E9A9-2C59-7C7A-BEF5-4EC40D341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3160" y="213778"/>
            <a:ext cx="7680960" cy="6771755"/>
          </a:xfrm>
          <a:prstGeom prst="rect">
            <a:avLst/>
          </a:prstGeom>
        </p:spPr>
      </p:pic>
    </p:spTree>
    <p:extLst>
      <p:ext uri="{BB962C8B-B14F-4D97-AF65-F5344CB8AC3E}">
        <p14:creationId xmlns:p14="http://schemas.microsoft.com/office/powerpoint/2010/main" val="6050882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922D3-CC81-6041-D345-7458F3C74532}"/>
              </a:ext>
            </a:extLst>
          </p:cNvPr>
          <p:cNvSpPr>
            <a:spLocks noGrp="1"/>
          </p:cNvSpPr>
          <p:nvPr>
            <p:ph type="title"/>
          </p:nvPr>
        </p:nvSpPr>
        <p:spPr>
          <a:xfrm>
            <a:off x="651510" y="508751"/>
            <a:ext cx="10972800" cy="1000009"/>
          </a:xfrm>
        </p:spPr>
        <p:txBody>
          <a:bodyPr>
            <a:normAutofit/>
          </a:bodyPr>
          <a:lstStyle/>
          <a:p>
            <a:r>
              <a:rPr lang="en-IN" sz="4400" dirty="0"/>
              <a:t>DEPLOYMENT:</a:t>
            </a:r>
          </a:p>
        </p:txBody>
      </p:sp>
      <p:sp>
        <p:nvSpPr>
          <p:cNvPr id="3" name="Content Placeholder 2">
            <a:extLst>
              <a:ext uri="{FF2B5EF4-FFF2-40B4-BE49-F238E27FC236}">
                <a16:creationId xmlns:a16="http://schemas.microsoft.com/office/drawing/2014/main" id="{4FBD352C-B1B8-C5F8-FCD6-E78794CF38D6}"/>
              </a:ext>
            </a:extLst>
          </p:cNvPr>
          <p:cNvSpPr>
            <a:spLocks noGrp="1"/>
          </p:cNvSpPr>
          <p:nvPr>
            <p:ph idx="1"/>
          </p:nvPr>
        </p:nvSpPr>
        <p:spPr>
          <a:xfrm>
            <a:off x="651510" y="1714500"/>
            <a:ext cx="10972800" cy="5097780"/>
          </a:xfrm>
        </p:spPr>
        <p:txBody>
          <a:bodyPr>
            <a:normAutofit/>
          </a:bodyPr>
          <a:lstStyle/>
          <a:p>
            <a:pPr algn="just">
              <a:buNone/>
            </a:pPr>
            <a:r>
              <a:rPr lang="en-US" sz="2400" dirty="0"/>
              <a:t>Here are 4 insights from the Streamlit-based Salary Range Prediction app interface:</a:t>
            </a:r>
          </a:p>
          <a:p>
            <a:pPr marL="285750" indent="-285750" algn="just">
              <a:buFont typeface="Wingdings" panose="05000000000000000000" pitchFamily="2" charset="2"/>
              <a:buChar char="Ø"/>
            </a:pPr>
            <a:r>
              <a:rPr lang="en-US" sz="2400" dirty="0"/>
              <a:t>The UI allows users to input company name, job title, skills, experience, and location to get a predicted salary range.</a:t>
            </a:r>
          </a:p>
          <a:p>
            <a:pPr marL="285750" indent="-285750" algn="just">
              <a:buFont typeface="Wingdings" panose="05000000000000000000" pitchFamily="2" charset="2"/>
              <a:buChar char="Ø"/>
            </a:pPr>
            <a:r>
              <a:rPr lang="en-US" sz="2400" dirty="0"/>
              <a:t>Based on the input for Rave Technologies in Mumbai, the model predicts a "Medium" salary class, with an estimated range of 6.0 – 12.0 LPA.</a:t>
            </a:r>
          </a:p>
          <a:p>
            <a:pPr marL="285750" indent="-285750" algn="just">
              <a:buFont typeface="Wingdings" panose="05000000000000000000" pitchFamily="2" charset="2"/>
              <a:buChar char="Ø"/>
            </a:pPr>
            <a:r>
              <a:rPr lang="en-US" sz="2400" dirty="0"/>
              <a:t>Additional job metadata such as ratings (3.7), number of reviews (105), and posting recency (1 day ago) is clearly displayed, enhancing user context.</a:t>
            </a:r>
          </a:p>
          <a:p>
            <a:pPr marL="285750" indent="-285750" algn="just">
              <a:buFont typeface="Wingdings" panose="05000000000000000000" pitchFamily="2" charset="2"/>
              <a:buChar char="Ø"/>
            </a:pPr>
            <a:r>
              <a:rPr lang="en-US" sz="2400" dirty="0"/>
              <a:t>The interface is intuitive, visually appealing, and well-organized, making it suitable for non-technical users to explore salary insights effectively.</a:t>
            </a:r>
          </a:p>
          <a:p>
            <a:endParaRPr lang="en-IN" dirty="0"/>
          </a:p>
        </p:txBody>
      </p:sp>
    </p:spTree>
    <p:extLst>
      <p:ext uri="{BB962C8B-B14F-4D97-AF65-F5344CB8AC3E}">
        <p14:creationId xmlns:p14="http://schemas.microsoft.com/office/powerpoint/2010/main" val="225841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6D1868D-1B5E-6106-3003-6305786BD57D}"/>
              </a:ext>
            </a:extLst>
          </p:cNvPr>
          <p:cNvSpPr txBox="1"/>
          <p:nvPr/>
        </p:nvSpPr>
        <p:spPr>
          <a:xfrm>
            <a:off x="2458698" y="952889"/>
            <a:ext cx="7130142" cy="923330"/>
          </a:xfrm>
          <a:prstGeom prst="rect">
            <a:avLst/>
          </a:prstGeom>
          <a:noFill/>
        </p:spPr>
        <p:txBody>
          <a:bodyPr wrap="square">
            <a:spAutoFit/>
          </a:bodyPr>
          <a:lstStyle/>
          <a:p>
            <a:pPr algn="ctr"/>
            <a:r>
              <a:rPr lang="en-GB" sz="5400" dirty="0">
                <a:solidFill>
                  <a:schemeClr val="accent2">
                    <a:lumMod val="75000"/>
                  </a:schemeClr>
                </a:solidFill>
              </a:rPr>
              <a:t>Thank you</a:t>
            </a:r>
            <a:endParaRPr lang="en-IN" sz="5400" dirty="0">
              <a:solidFill>
                <a:schemeClr val="accent2">
                  <a:lumMod val="75000"/>
                </a:schemeClr>
              </a:solidFill>
            </a:endParaRPr>
          </a:p>
        </p:txBody>
      </p:sp>
      <p:sp>
        <p:nvSpPr>
          <p:cNvPr id="7" name="TextBox 6">
            <a:extLst>
              <a:ext uri="{FF2B5EF4-FFF2-40B4-BE49-F238E27FC236}">
                <a16:creationId xmlns:a16="http://schemas.microsoft.com/office/drawing/2014/main" id="{642F504B-933B-0E5F-1557-9BECB49EA7C8}"/>
              </a:ext>
            </a:extLst>
          </p:cNvPr>
          <p:cNvSpPr txBox="1"/>
          <p:nvPr/>
        </p:nvSpPr>
        <p:spPr>
          <a:xfrm>
            <a:off x="2262754" y="2560294"/>
            <a:ext cx="7522029" cy="2677656"/>
          </a:xfrm>
          <a:prstGeom prst="rect">
            <a:avLst/>
          </a:prstGeom>
          <a:noFill/>
        </p:spPr>
        <p:txBody>
          <a:bodyPr wrap="square">
            <a:spAutoFit/>
          </a:bodyPr>
          <a:lstStyle/>
          <a:p>
            <a:pPr marL="0" indent="0" algn="ctr">
              <a:buNone/>
            </a:pPr>
            <a:r>
              <a:rPr lang="en-GB" sz="2800" dirty="0"/>
              <a:t>By</a:t>
            </a:r>
          </a:p>
          <a:p>
            <a:pPr marL="0" indent="0" algn="ctr">
              <a:buNone/>
            </a:pPr>
            <a:r>
              <a:rPr lang="en-GB" sz="2800" dirty="0"/>
              <a:t>L.SUCHARITA</a:t>
            </a:r>
          </a:p>
          <a:p>
            <a:pPr marL="0" indent="0" algn="ctr">
              <a:buNone/>
            </a:pPr>
            <a:r>
              <a:rPr lang="en-GB" sz="2800" dirty="0"/>
              <a:t>B.UDAY KUMAR</a:t>
            </a:r>
          </a:p>
          <a:p>
            <a:pPr marL="0" indent="0" algn="ctr">
              <a:buNone/>
            </a:pPr>
            <a:r>
              <a:rPr lang="en-GB" sz="2800" dirty="0"/>
              <a:t>CH.PRAVALIKA</a:t>
            </a:r>
          </a:p>
          <a:p>
            <a:pPr marL="0" indent="0" algn="ctr">
              <a:buNone/>
            </a:pPr>
            <a:r>
              <a:rPr lang="en-GB" sz="2800" dirty="0"/>
              <a:t>K.SHYAM KUMAR</a:t>
            </a:r>
          </a:p>
          <a:p>
            <a:pPr marL="0" indent="0" algn="ctr">
              <a:buNone/>
            </a:pPr>
            <a:r>
              <a:rPr lang="en-GB" sz="2800" dirty="0"/>
              <a:t>A.RISHIKA</a:t>
            </a:r>
          </a:p>
        </p:txBody>
      </p:sp>
    </p:spTree>
    <p:extLst>
      <p:ext uri="{BB962C8B-B14F-4D97-AF65-F5344CB8AC3E}">
        <p14:creationId xmlns:p14="http://schemas.microsoft.com/office/powerpoint/2010/main" val="2878977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5F014-75A1-9CB8-0851-3EC06D1407DE}"/>
              </a:ext>
            </a:extLst>
          </p:cNvPr>
          <p:cNvSpPr>
            <a:spLocks noGrp="1"/>
          </p:cNvSpPr>
          <p:nvPr>
            <p:ph type="title"/>
          </p:nvPr>
        </p:nvSpPr>
        <p:spPr>
          <a:xfrm>
            <a:off x="749822" y="416338"/>
            <a:ext cx="10127813" cy="703678"/>
          </a:xfrm>
        </p:spPr>
        <p:txBody>
          <a:bodyPr>
            <a:normAutofit/>
          </a:bodyPr>
          <a:lstStyle/>
          <a:p>
            <a:r>
              <a:rPr lang="en-IN" sz="3625" dirty="0"/>
              <a:t>Dataset details</a:t>
            </a:r>
          </a:p>
        </p:txBody>
      </p:sp>
      <p:graphicFrame>
        <p:nvGraphicFramePr>
          <p:cNvPr id="4" name="Content Placeholder 3">
            <a:extLst>
              <a:ext uri="{FF2B5EF4-FFF2-40B4-BE49-F238E27FC236}">
                <a16:creationId xmlns:a16="http://schemas.microsoft.com/office/drawing/2014/main" id="{AC299FFA-55BE-2508-CDC0-5A762247713C}"/>
              </a:ext>
            </a:extLst>
          </p:cNvPr>
          <p:cNvGraphicFramePr>
            <a:graphicFrameLocks noGrp="1"/>
          </p:cNvGraphicFramePr>
          <p:nvPr>
            <p:ph idx="1"/>
            <p:extLst>
              <p:ext uri="{D42A27DB-BD31-4B8C-83A1-F6EECF244321}">
                <p14:modId xmlns:p14="http://schemas.microsoft.com/office/powerpoint/2010/main" val="1447749932"/>
              </p:ext>
            </p:extLst>
          </p:nvPr>
        </p:nvGraphicFramePr>
        <p:xfrm>
          <a:off x="826547" y="2950683"/>
          <a:ext cx="10378624" cy="370139"/>
        </p:xfrm>
        <a:graphic>
          <a:graphicData uri="http://schemas.openxmlformats.org/drawingml/2006/table">
            <a:tbl>
              <a:tblPr/>
              <a:tblGrid>
                <a:gridCol w="222671">
                  <a:extLst>
                    <a:ext uri="{9D8B030D-6E8A-4147-A177-3AD203B41FA5}">
                      <a16:colId xmlns:a16="http://schemas.microsoft.com/office/drawing/2014/main" val="3246125744"/>
                    </a:ext>
                  </a:extLst>
                </a:gridCol>
                <a:gridCol w="597409">
                  <a:extLst>
                    <a:ext uri="{9D8B030D-6E8A-4147-A177-3AD203B41FA5}">
                      <a16:colId xmlns:a16="http://schemas.microsoft.com/office/drawing/2014/main" val="3506886936"/>
                    </a:ext>
                  </a:extLst>
                </a:gridCol>
                <a:gridCol w="597409">
                  <a:extLst>
                    <a:ext uri="{9D8B030D-6E8A-4147-A177-3AD203B41FA5}">
                      <a16:colId xmlns:a16="http://schemas.microsoft.com/office/drawing/2014/main" val="3752950775"/>
                    </a:ext>
                  </a:extLst>
                </a:gridCol>
                <a:gridCol w="597409">
                  <a:extLst>
                    <a:ext uri="{9D8B030D-6E8A-4147-A177-3AD203B41FA5}">
                      <a16:colId xmlns:a16="http://schemas.microsoft.com/office/drawing/2014/main" val="133587018"/>
                    </a:ext>
                  </a:extLst>
                </a:gridCol>
                <a:gridCol w="597409">
                  <a:extLst>
                    <a:ext uri="{9D8B030D-6E8A-4147-A177-3AD203B41FA5}">
                      <a16:colId xmlns:a16="http://schemas.microsoft.com/office/drawing/2014/main" val="1111345397"/>
                    </a:ext>
                  </a:extLst>
                </a:gridCol>
                <a:gridCol w="597409">
                  <a:extLst>
                    <a:ext uri="{9D8B030D-6E8A-4147-A177-3AD203B41FA5}">
                      <a16:colId xmlns:a16="http://schemas.microsoft.com/office/drawing/2014/main" val="1192909467"/>
                    </a:ext>
                  </a:extLst>
                </a:gridCol>
                <a:gridCol w="597409">
                  <a:extLst>
                    <a:ext uri="{9D8B030D-6E8A-4147-A177-3AD203B41FA5}">
                      <a16:colId xmlns:a16="http://schemas.microsoft.com/office/drawing/2014/main" val="2458948164"/>
                    </a:ext>
                  </a:extLst>
                </a:gridCol>
                <a:gridCol w="597409">
                  <a:extLst>
                    <a:ext uri="{9D8B030D-6E8A-4147-A177-3AD203B41FA5}">
                      <a16:colId xmlns:a16="http://schemas.microsoft.com/office/drawing/2014/main" val="2617031504"/>
                    </a:ext>
                  </a:extLst>
                </a:gridCol>
                <a:gridCol w="597409">
                  <a:extLst>
                    <a:ext uri="{9D8B030D-6E8A-4147-A177-3AD203B41FA5}">
                      <a16:colId xmlns:a16="http://schemas.microsoft.com/office/drawing/2014/main" val="3024605026"/>
                    </a:ext>
                  </a:extLst>
                </a:gridCol>
                <a:gridCol w="597409">
                  <a:extLst>
                    <a:ext uri="{9D8B030D-6E8A-4147-A177-3AD203B41FA5}">
                      <a16:colId xmlns:a16="http://schemas.microsoft.com/office/drawing/2014/main" val="377471250"/>
                    </a:ext>
                  </a:extLst>
                </a:gridCol>
                <a:gridCol w="597409">
                  <a:extLst>
                    <a:ext uri="{9D8B030D-6E8A-4147-A177-3AD203B41FA5}">
                      <a16:colId xmlns:a16="http://schemas.microsoft.com/office/drawing/2014/main" val="3157358716"/>
                    </a:ext>
                  </a:extLst>
                </a:gridCol>
                <a:gridCol w="597409">
                  <a:extLst>
                    <a:ext uri="{9D8B030D-6E8A-4147-A177-3AD203B41FA5}">
                      <a16:colId xmlns:a16="http://schemas.microsoft.com/office/drawing/2014/main" val="259055027"/>
                    </a:ext>
                  </a:extLst>
                </a:gridCol>
                <a:gridCol w="597409">
                  <a:extLst>
                    <a:ext uri="{9D8B030D-6E8A-4147-A177-3AD203B41FA5}">
                      <a16:colId xmlns:a16="http://schemas.microsoft.com/office/drawing/2014/main" val="2759160519"/>
                    </a:ext>
                  </a:extLst>
                </a:gridCol>
                <a:gridCol w="597409">
                  <a:extLst>
                    <a:ext uri="{9D8B030D-6E8A-4147-A177-3AD203B41FA5}">
                      <a16:colId xmlns:a16="http://schemas.microsoft.com/office/drawing/2014/main" val="709687519"/>
                    </a:ext>
                  </a:extLst>
                </a:gridCol>
                <a:gridCol w="597409">
                  <a:extLst>
                    <a:ext uri="{9D8B030D-6E8A-4147-A177-3AD203B41FA5}">
                      <a16:colId xmlns:a16="http://schemas.microsoft.com/office/drawing/2014/main" val="3020852334"/>
                    </a:ext>
                  </a:extLst>
                </a:gridCol>
                <a:gridCol w="597409">
                  <a:extLst>
                    <a:ext uri="{9D8B030D-6E8A-4147-A177-3AD203B41FA5}">
                      <a16:colId xmlns:a16="http://schemas.microsoft.com/office/drawing/2014/main" val="1921058306"/>
                    </a:ext>
                  </a:extLst>
                </a:gridCol>
                <a:gridCol w="597409">
                  <a:extLst>
                    <a:ext uri="{9D8B030D-6E8A-4147-A177-3AD203B41FA5}">
                      <a16:colId xmlns:a16="http://schemas.microsoft.com/office/drawing/2014/main" val="3641759743"/>
                    </a:ext>
                  </a:extLst>
                </a:gridCol>
                <a:gridCol w="597409">
                  <a:extLst>
                    <a:ext uri="{9D8B030D-6E8A-4147-A177-3AD203B41FA5}">
                      <a16:colId xmlns:a16="http://schemas.microsoft.com/office/drawing/2014/main" val="2413151167"/>
                    </a:ext>
                  </a:extLst>
                </a:gridCol>
              </a:tblGrid>
              <a:tr h="370139">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tc>
                  <a:txBody>
                    <a:bodyPr/>
                    <a:lstStyle/>
                    <a:p>
                      <a:pPr algn="r" fontAlgn="ctr"/>
                      <a:endParaRPr lang="en-IN" sz="1800" b="1" dirty="0">
                        <a:effectLst/>
                      </a:endParaRPr>
                    </a:p>
                  </a:txBody>
                  <a:tcPr marL="92071" marR="92071" marT="46036" marB="46036" anchor="ctr">
                    <a:lnL>
                      <a:noFill/>
                    </a:lnL>
                    <a:lnR>
                      <a:noFill/>
                    </a:lnR>
                    <a:lnT>
                      <a:noFill/>
                    </a:lnT>
                    <a:lnB>
                      <a:noFill/>
                    </a:lnB>
                    <a:solidFill>
                      <a:srgbClr val="FFFFFF"/>
                    </a:solidFill>
                  </a:tcPr>
                </a:tc>
                <a:extLst>
                  <a:ext uri="{0D108BD9-81ED-4DB2-BD59-A6C34878D82A}">
                    <a16:rowId xmlns:a16="http://schemas.microsoft.com/office/drawing/2014/main" val="4082912811"/>
                  </a:ext>
                </a:extLst>
              </a:tr>
            </a:tbl>
          </a:graphicData>
        </a:graphic>
      </p:graphicFrame>
      <p:graphicFrame>
        <p:nvGraphicFramePr>
          <p:cNvPr id="5" name="Table 4">
            <a:extLst>
              <a:ext uri="{FF2B5EF4-FFF2-40B4-BE49-F238E27FC236}">
                <a16:creationId xmlns:a16="http://schemas.microsoft.com/office/drawing/2014/main" id="{C809836B-9BE0-8288-0384-77AC0C245437}"/>
              </a:ext>
            </a:extLst>
          </p:cNvPr>
          <p:cNvGraphicFramePr>
            <a:graphicFrameLocks noGrp="1"/>
          </p:cNvGraphicFramePr>
          <p:nvPr>
            <p:extLst>
              <p:ext uri="{D42A27DB-BD31-4B8C-83A1-F6EECF244321}">
                <p14:modId xmlns:p14="http://schemas.microsoft.com/office/powerpoint/2010/main" val="764787863"/>
              </p:ext>
            </p:extLst>
          </p:nvPr>
        </p:nvGraphicFramePr>
        <p:xfrm>
          <a:off x="788185" y="1235107"/>
          <a:ext cx="10699770" cy="5192955"/>
        </p:xfrm>
        <a:graphic>
          <a:graphicData uri="http://schemas.openxmlformats.org/drawingml/2006/table">
            <a:tbl>
              <a:tblPr firstRow="1" bandRow="1">
                <a:tableStyleId>{C4B1156A-380E-4F78-BDF5-A606A8083BF9}</a:tableStyleId>
              </a:tblPr>
              <a:tblGrid>
                <a:gridCol w="3947894">
                  <a:extLst>
                    <a:ext uri="{9D8B030D-6E8A-4147-A177-3AD203B41FA5}">
                      <a16:colId xmlns:a16="http://schemas.microsoft.com/office/drawing/2014/main" val="268813585"/>
                    </a:ext>
                  </a:extLst>
                </a:gridCol>
                <a:gridCol w="6751876">
                  <a:extLst>
                    <a:ext uri="{9D8B030D-6E8A-4147-A177-3AD203B41FA5}">
                      <a16:colId xmlns:a16="http://schemas.microsoft.com/office/drawing/2014/main" val="3531414135"/>
                    </a:ext>
                  </a:extLst>
                </a:gridCol>
              </a:tblGrid>
              <a:tr h="521736">
                <a:tc>
                  <a:txBody>
                    <a:bodyPr/>
                    <a:lstStyle/>
                    <a:p>
                      <a:pPr algn="ctr"/>
                      <a:r>
                        <a:rPr lang="en-IN" sz="2800" dirty="0"/>
                        <a:t>DATASET COLUMN</a:t>
                      </a:r>
                    </a:p>
                  </a:txBody>
                  <a:tcPr marL="92071" marR="92071" marT="46036" marB="46036"/>
                </a:tc>
                <a:tc>
                  <a:txBody>
                    <a:bodyPr/>
                    <a:lstStyle/>
                    <a:p>
                      <a:pPr algn="ctr"/>
                      <a:r>
                        <a:rPr lang="en-IN" sz="2800" dirty="0"/>
                        <a:t>DESCRIPTION</a:t>
                      </a:r>
                    </a:p>
                  </a:txBody>
                  <a:tcPr marL="92071" marR="92071" marT="46036" marB="46036"/>
                </a:tc>
                <a:extLst>
                  <a:ext uri="{0D108BD9-81ED-4DB2-BD59-A6C34878D82A}">
                    <a16:rowId xmlns:a16="http://schemas.microsoft.com/office/drawing/2014/main" val="2721165076"/>
                  </a:ext>
                </a:extLst>
              </a:tr>
              <a:tr h="441266">
                <a:tc>
                  <a:txBody>
                    <a:bodyPr/>
                    <a:lstStyle/>
                    <a:p>
                      <a:r>
                        <a:rPr lang="en-IN" sz="1800" dirty="0"/>
                        <a:t>COMPANY</a:t>
                      </a:r>
                    </a:p>
                  </a:txBody>
                  <a:tcPr marL="92071" marR="92071" marT="46036" marB="46036"/>
                </a:tc>
                <a:tc>
                  <a:txBody>
                    <a:bodyPr/>
                    <a:lstStyle/>
                    <a:p>
                      <a:pPr algn="just"/>
                      <a:r>
                        <a:rPr lang="en-IN" sz="1600" dirty="0"/>
                        <a:t>Describes the different companies involved in the dataset.</a:t>
                      </a:r>
                    </a:p>
                  </a:txBody>
                  <a:tcPr marL="92071" marR="92071" marT="46036" marB="46036"/>
                </a:tc>
                <a:extLst>
                  <a:ext uri="{0D108BD9-81ED-4DB2-BD59-A6C34878D82A}">
                    <a16:rowId xmlns:a16="http://schemas.microsoft.com/office/drawing/2014/main" val="583433545"/>
                  </a:ext>
                </a:extLst>
              </a:tr>
              <a:tr h="583117">
                <a:tc>
                  <a:txBody>
                    <a:bodyPr/>
                    <a:lstStyle/>
                    <a:p>
                      <a:r>
                        <a:rPr lang="en-IN" sz="1800" dirty="0"/>
                        <a:t>EXPERIENCE</a:t>
                      </a:r>
                    </a:p>
                  </a:txBody>
                  <a:tcPr marL="92071" marR="92071" marT="46036" marB="46036"/>
                </a:tc>
                <a:tc>
                  <a:txBody>
                    <a:bodyPr/>
                    <a:lstStyle/>
                    <a:p>
                      <a:pPr algn="just"/>
                      <a:r>
                        <a:rPr lang="en-IN" sz="1600" dirty="0"/>
                        <a:t>Describes the Experience ranges for corresponding companies, job titles, skills in that corresponding row. </a:t>
                      </a:r>
                    </a:p>
                  </a:txBody>
                  <a:tcPr marL="92071" marR="92071" marT="46036" marB="46036"/>
                </a:tc>
                <a:extLst>
                  <a:ext uri="{0D108BD9-81ED-4DB2-BD59-A6C34878D82A}">
                    <a16:rowId xmlns:a16="http://schemas.microsoft.com/office/drawing/2014/main" val="51145658"/>
                  </a:ext>
                </a:extLst>
              </a:tr>
              <a:tr h="583117">
                <a:tc>
                  <a:txBody>
                    <a:bodyPr/>
                    <a:lstStyle/>
                    <a:p>
                      <a:r>
                        <a:rPr lang="en-IN" sz="1800" dirty="0"/>
                        <a:t>JOB POST HISTORY</a:t>
                      </a:r>
                    </a:p>
                  </a:txBody>
                  <a:tcPr marL="92071" marR="92071" marT="46036" marB="46036"/>
                </a:tc>
                <a:tc>
                  <a:txBody>
                    <a:bodyPr/>
                    <a:lstStyle/>
                    <a:p>
                      <a:pPr algn="just"/>
                      <a:r>
                        <a:rPr lang="en-IN" sz="1600" dirty="0"/>
                        <a:t>Describes how many days ago was the job posted on the Naukri website.</a:t>
                      </a:r>
                    </a:p>
                  </a:txBody>
                  <a:tcPr marL="92071" marR="92071" marT="46036" marB="46036"/>
                </a:tc>
                <a:extLst>
                  <a:ext uri="{0D108BD9-81ED-4DB2-BD59-A6C34878D82A}">
                    <a16:rowId xmlns:a16="http://schemas.microsoft.com/office/drawing/2014/main" val="2557710867"/>
                  </a:ext>
                </a:extLst>
              </a:tr>
              <a:tr h="479152">
                <a:tc>
                  <a:txBody>
                    <a:bodyPr/>
                    <a:lstStyle/>
                    <a:p>
                      <a:r>
                        <a:rPr lang="en-IN" sz="1800" dirty="0"/>
                        <a:t>LOCATIONS</a:t>
                      </a:r>
                    </a:p>
                  </a:txBody>
                  <a:tcPr marL="92071" marR="92071" marT="46036" marB="46036"/>
                </a:tc>
                <a:tc>
                  <a:txBody>
                    <a:bodyPr/>
                    <a:lstStyle/>
                    <a:p>
                      <a:pPr algn="just"/>
                      <a:r>
                        <a:rPr lang="en-IN" sz="1600" dirty="0"/>
                        <a:t>Describes the locations for the corresponding job that was posted.</a:t>
                      </a:r>
                    </a:p>
                  </a:txBody>
                  <a:tcPr marL="92071" marR="92071" marT="46036" marB="46036"/>
                </a:tc>
                <a:extLst>
                  <a:ext uri="{0D108BD9-81ED-4DB2-BD59-A6C34878D82A}">
                    <a16:rowId xmlns:a16="http://schemas.microsoft.com/office/drawing/2014/main" val="3865283694"/>
                  </a:ext>
                </a:extLst>
              </a:tr>
              <a:tr h="439771">
                <a:tc>
                  <a:txBody>
                    <a:bodyPr/>
                    <a:lstStyle/>
                    <a:p>
                      <a:r>
                        <a:rPr lang="en-IN" sz="1800" dirty="0"/>
                        <a:t>RATINGS</a:t>
                      </a:r>
                    </a:p>
                  </a:txBody>
                  <a:tcPr marL="92071" marR="92071" marT="46036" marB="46036"/>
                </a:tc>
                <a:tc>
                  <a:txBody>
                    <a:bodyPr/>
                    <a:lstStyle/>
                    <a:p>
                      <a:pPr algn="just"/>
                      <a:r>
                        <a:rPr lang="en-IN" sz="1600" dirty="0"/>
                        <a:t>Describes the Ratings of the companies that posted the jobs.</a:t>
                      </a:r>
                    </a:p>
                  </a:txBody>
                  <a:tcPr marL="92071" marR="92071" marT="46036" marB="46036"/>
                </a:tc>
                <a:extLst>
                  <a:ext uri="{0D108BD9-81ED-4DB2-BD59-A6C34878D82A}">
                    <a16:rowId xmlns:a16="http://schemas.microsoft.com/office/drawing/2014/main" val="540502572"/>
                  </a:ext>
                </a:extLst>
              </a:tr>
              <a:tr h="583117">
                <a:tc>
                  <a:txBody>
                    <a:bodyPr/>
                    <a:lstStyle/>
                    <a:p>
                      <a:r>
                        <a:rPr lang="en-IN" sz="1800" dirty="0"/>
                        <a:t>REVIEWS</a:t>
                      </a:r>
                    </a:p>
                  </a:txBody>
                  <a:tcPr marL="92071" marR="92071" marT="46036" marB="46036"/>
                </a:tc>
                <a:tc>
                  <a:txBody>
                    <a:bodyPr/>
                    <a:lstStyle/>
                    <a:p>
                      <a:r>
                        <a:rPr lang="en-IN" sz="1600" dirty="0"/>
                        <a:t>Describes the Reviews given by the employees of the corresponding companies.</a:t>
                      </a:r>
                    </a:p>
                  </a:txBody>
                  <a:tcPr marL="92071" marR="92071" marT="46036" marB="46036"/>
                </a:tc>
                <a:extLst>
                  <a:ext uri="{0D108BD9-81ED-4DB2-BD59-A6C34878D82A}">
                    <a16:rowId xmlns:a16="http://schemas.microsoft.com/office/drawing/2014/main" val="1068317502"/>
                  </a:ext>
                </a:extLst>
              </a:tr>
              <a:tr h="623285">
                <a:tc>
                  <a:txBody>
                    <a:bodyPr/>
                    <a:lstStyle/>
                    <a:p>
                      <a:r>
                        <a:rPr lang="en-IN" sz="1800" dirty="0"/>
                        <a:t>SALARY</a:t>
                      </a:r>
                    </a:p>
                  </a:txBody>
                  <a:tcPr marL="92071" marR="92071" marT="46036" marB="46036"/>
                </a:tc>
                <a:tc>
                  <a:txBody>
                    <a:bodyPr/>
                    <a:lstStyle/>
                    <a:p>
                      <a:r>
                        <a:rPr lang="en-IN" sz="1600" dirty="0"/>
                        <a:t>Describes the Salary ranges for the corresponding job that was posted.</a:t>
                      </a:r>
                    </a:p>
                  </a:txBody>
                  <a:tcPr marL="92071" marR="92071" marT="46036" marB="46036"/>
                </a:tc>
                <a:extLst>
                  <a:ext uri="{0D108BD9-81ED-4DB2-BD59-A6C34878D82A}">
                    <a16:rowId xmlns:a16="http://schemas.microsoft.com/office/drawing/2014/main" val="587998979"/>
                  </a:ext>
                </a:extLst>
              </a:tr>
              <a:tr h="466205">
                <a:tc>
                  <a:txBody>
                    <a:bodyPr/>
                    <a:lstStyle/>
                    <a:p>
                      <a:r>
                        <a:rPr lang="en-IN" sz="1800" dirty="0"/>
                        <a:t>SKILLS</a:t>
                      </a:r>
                    </a:p>
                  </a:txBody>
                  <a:tcPr marL="92071" marR="92071" marT="46036" marB="46036"/>
                </a:tc>
                <a:tc>
                  <a:txBody>
                    <a:bodyPr/>
                    <a:lstStyle/>
                    <a:p>
                      <a:r>
                        <a:rPr lang="en-IN" sz="1600" dirty="0"/>
                        <a:t>Describes the required skills to selected to the posted job.</a:t>
                      </a:r>
                    </a:p>
                  </a:txBody>
                  <a:tcPr marL="92071" marR="92071" marT="46036" marB="46036"/>
                </a:tc>
                <a:extLst>
                  <a:ext uri="{0D108BD9-81ED-4DB2-BD59-A6C34878D82A}">
                    <a16:rowId xmlns:a16="http://schemas.microsoft.com/office/drawing/2014/main" val="571135727"/>
                  </a:ext>
                </a:extLst>
              </a:tr>
              <a:tr h="472189">
                <a:tc>
                  <a:txBody>
                    <a:bodyPr/>
                    <a:lstStyle/>
                    <a:p>
                      <a:r>
                        <a:rPr lang="en-IN" sz="1800" dirty="0"/>
                        <a:t>TITLE</a:t>
                      </a:r>
                    </a:p>
                  </a:txBody>
                  <a:tcPr marL="92071" marR="92071" marT="46036" marB="46036"/>
                </a:tc>
                <a:tc>
                  <a:txBody>
                    <a:bodyPr/>
                    <a:lstStyle/>
                    <a:p>
                      <a:r>
                        <a:rPr lang="en-IN" sz="1600" dirty="0"/>
                        <a:t>Describes the job title of the job role that was posted.</a:t>
                      </a:r>
                    </a:p>
                  </a:txBody>
                  <a:tcPr marL="92071" marR="92071" marT="46036" marB="46036"/>
                </a:tc>
                <a:extLst>
                  <a:ext uri="{0D108BD9-81ED-4DB2-BD59-A6C34878D82A}">
                    <a16:rowId xmlns:a16="http://schemas.microsoft.com/office/drawing/2014/main" val="4124463973"/>
                  </a:ext>
                </a:extLst>
              </a:tr>
            </a:tbl>
          </a:graphicData>
        </a:graphic>
      </p:graphicFrame>
    </p:spTree>
    <p:extLst>
      <p:ext uri="{BB962C8B-B14F-4D97-AF65-F5344CB8AC3E}">
        <p14:creationId xmlns:p14="http://schemas.microsoft.com/office/powerpoint/2010/main" val="1131805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7C25624C-DA99-97BD-8895-BAA1D6CA1426}"/>
              </a:ext>
            </a:extLst>
          </p:cNvPr>
          <p:cNvGraphicFramePr>
            <a:graphicFrameLocks noGrp="1"/>
          </p:cNvGraphicFramePr>
          <p:nvPr>
            <p:extLst>
              <p:ext uri="{D42A27DB-BD31-4B8C-83A1-F6EECF244321}">
                <p14:modId xmlns:p14="http://schemas.microsoft.com/office/powerpoint/2010/main" val="1619329425"/>
              </p:ext>
            </p:extLst>
          </p:nvPr>
        </p:nvGraphicFramePr>
        <p:xfrm>
          <a:off x="613807" y="498583"/>
          <a:ext cx="10699770" cy="6528299"/>
        </p:xfrm>
        <a:graphic>
          <a:graphicData uri="http://schemas.openxmlformats.org/drawingml/2006/table">
            <a:tbl>
              <a:tblPr firstRow="1" bandRow="1">
                <a:tableStyleId>{C4B1156A-380E-4F78-BDF5-A606A8083BF9}</a:tableStyleId>
              </a:tblPr>
              <a:tblGrid>
                <a:gridCol w="3947894">
                  <a:extLst>
                    <a:ext uri="{9D8B030D-6E8A-4147-A177-3AD203B41FA5}">
                      <a16:colId xmlns:a16="http://schemas.microsoft.com/office/drawing/2014/main" val="268813585"/>
                    </a:ext>
                  </a:extLst>
                </a:gridCol>
                <a:gridCol w="6751876">
                  <a:extLst>
                    <a:ext uri="{9D8B030D-6E8A-4147-A177-3AD203B41FA5}">
                      <a16:colId xmlns:a16="http://schemas.microsoft.com/office/drawing/2014/main" val="3531414135"/>
                    </a:ext>
                  </a:extLst>
                </a:gridCol>
              </a:tblGrid>
              <a:tr h="544420">
                <a:tc>
                  <a:txBody>
                    <a:bodyPr/>
                    <a:lstStyle/>
                    <a:p>
                      <a:pPr algn="ctr"/>
                      <a:r>
                        <a:rPr lang="en-IN" sz="2800" dirty="0"/>
                        <a:t>DATASET COLUMN</a:t>
                      </a:r>
                    </a:p>
                  </a:txBody>
                  <a:tcPr marL="92071" marR="92071" marT="46036" marB="46036"/>
                </a:tc>
                <a:tc>
                  <a:txBody>
                    <a:bodyPr/>
                    <a:lstStyle/>
                    <a:p>
                      <a:pPr algn="ctr"/>
                      <a:r>
                        <a:rPr lang="en-IN" sz="2800" dirty="0"/>
                        <a:t>DESCRIPTION</a:t>
                      </a:r>
                    </a:p>
                  </a:txBody>
                  <a:tcPr marL="92071" marR="92071" marT="46036" marB="46036"/>
                </a:tc>
                <a:extLst>
                  <a:ext uri="{0D108BD9-81ED-4DB2-BD59-A6C34878D82A}">
                    <a16:rowId xmlns:a16="http://schemas.microsoft.com/office/drawing/2014/main" val="2721165076"/>
                  </a:ext>
                </a:extLst>
              </a:tr>
              <a:tr h="782604">
                <a:tc>
                  <a:txBody>
                    <a:bodyPr/>
                    <a:lstStyle/>
                    <a:p>
                      <a:r>
                        <a:rPr lang="en-IN" sz="1800" dirty="0"/>
                        <a:t>Min_Experience</a:t>
                      </a:r>
                    </a:p>
                  </a:txBody>
                  <a:tcPr marL="92071" marR="92071" marT="46036" marB="46036"/>
                </a:tc>
                <a:tc>
                  <a:txBody>
                    <a:bodyPr/>
                    <a:lstStyle/>
                    <a:p>
                      <a:pPr algn="just"/>
                      <a:r>
                        <a:rPr lang="en-IN" sz="1500" dirty="0"/>
                        <a:t>This column explain the division of the experience ranges column in which this column contains the minimum experience(eg: 5-8 is divided as min_exp=5, max_exp=8)</a:t>
                      </a:r>
                    </a:p>
                  </a:txBody>
                  <a:tcPr marL="92071" marR="92071" marT="46036" marB="46036"/>
                </a:tc>
                <a:extLst>
                  <a:ext uri="{0D108BD9-81ED-4DB2-BD59-A6C34878D82A}">
                    <a16:rowId xmlns:a16="http://schemas.microsoft.com/office/drawing/2014/main" val="583433545"/>
                  </a:ext>
                </a:extLst>
              </a:tr>
              <a:tr h="782604">
                <a:tc>
                  <a:txBody>
                    <a:bodyPr/>
                    <a:lstStyle/>
                    <a:p>
                      <a:r>
                        <a:rPr lang="en-IN" sz="1800" dirty="0"/>
                        <a:t>Max_Experience</a:t>
                      </a:r>
                    </a:p>
                  </a:txBody>
                  <a:tcPr marL="92071" marR="92071" marT="46036" marB="4603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dirty="0"/>
                        <a:t>This column explain the division of the experience ranges column which contains the maximum experience(eg: 5-8 is divided as min_exp=5, max_exp=8)</a:t>
                      </a:r>
                    </a:p>
                  </a:txBody>
                  <a:tcPr marL="92071" marR="92071" marT="46036" marB="46036"/>
                </a:tc>
                <a:extLst>
                  <a:ext uri="{0D108BD9-81ED-4DB2-BD59-A6C34878D82A}">
                    <a16:rowId xmlns:a16="http://schemas.microsoft.com/office/drawing/2014/main" val="51145658"/>
                  </a:ext>
                </a:extLst>
              </a:tr>
              <a:tr h="782604">
                <a:tc>
                  <a:txBody>
                    <a:bodyPr/>
                    <a:lstStyle/>
                    <a:p>
                      <a:r>
                        <a:rPr lang="en-IN" sz="1800" dirty="0"/>
                        <a:t>Job_post_days_ago</a:t>
                      </a:r>
                    </a:p>
                  </a:txBody>
                  <a:tcPr marL="92071" marR="92071" marT="46036" marB="46036"/>
                </a:tc>
                <a:tc>
                  <a:txBody>
                    <a:bodyPr/>
                    <a:lstStyle/>
                    <a:p>
                      <a:pPr algn="just"/>
                      <a:r>
                        <a:rPr lang="en-IN" sz="1500" dirty="0"/>
                        <a:t>This column indicates the numeric part of the job_post_history column. The job_post history column in converted to numeric part(eg: 1 day ago I converted to 1)</a:t>
                      </a:r>
                    </a:p>
                  </a:txBody>
                  <a:tcPr marL="92071" marR="92071" marT="46036" marB="46036"/>
                </a:tc>
                <a:extLst>
                  <a:ext uri="{0D108BD9-81ED-4DB2-BD59-A6C34878D82A}">
                    <a16:rowId xmlns:a16="http://schemas.microsoft.com/office/drawing/2014/main" val="2557710867"/>
                  </a:ext>
                </a:extLst>
              </a:tr>
              <a:tr h="782604">
                <a:tc>
                  <a:txBody>
                    <a:bodyPr/>
                    <a:lstStyle/>
                    <a:p>
                      <a:r>
                        <a:rPr lang="en-IN" sz="1800" dirty="0"/>
                        <a:t>Min_salary</a:t>
                      </a:r>
                    </a:p>
                  </a:txBody>
                  <a:tcPr marL="92071" marR="92071" marT="46036" marB="4603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dirty="0"/>
                        <a:t>This column explain the division of the Salary ranges column in which this column contains the minimum salary(eg: 5-8 is divided as min_salary=5, max_salary=8)</a:t>
                      </a:r>
                    </a:p>
                  </a:txBody>
                  <a:tcPr marL="92071" marR="92071" marT="46036" marB="46036"/>
                </a:tc>
                <a:extLst>
                  <a:ext uri="{0D108BD9-81ED-4DB2-BD59-A6C34878D82A}">
                    <a16:rowId xmlns:a16="http://schemas.microsoft.com/office/drawing/2014/main" val="3865283694"/>
                  </a:ext>
                </a:extLst>
              </a:tr>
              <a:tr h="804915">
                <a:tc>
                  <a:txBody>
                    <a:bodyPr/>
                    <a:lstStyle/>
                    <a:p>
                      <a:r>
                        <a:rPr lang="en-IN" sz="1800" dirty="0"/>
                        <a:t>Max_salary</a:t>
                      </a:r>
                    </a:p>
                  </a:txBody>
                  <a:tcPr marL="92071" marR="92071" marT="46036" marB="46036"/>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IN" sz="1500" dirty="0"/>
                        <a:t>This column explain the division of the Salary ranges column in which this column contains the maximum salary(eg: 5-8 is divided as min_salary=5, max_salary=8)</a:t>
                      </a:r>
                    </a:p>
                  </a:txBody>
                  <a:tcPr marL="92071" marR="92071" marT="46036" marB="46036"/>
                </a:tc>
                <a:extLst>
                  <a:ext uri="{0D108BD9-81ED-4DB2-BD59-A6C34878D82A}">
                    <a16:rowId xmlns:a16="http://schemas.microsoft.com/office/drawing/2014/main" val="540502572"/>
                  </a:ext>
                </a:extLst>
              </a:tr>
              <a:tr h="600476">
                <a:tc>
                  <a:txBody>
                    <a:bodyPr/>
                    <a:lstStyle/>
                    <a:p>
                      <a:r>
                        <a:rPr lang="en-IN" sz="1800" dirty="0"/>
                        <a:t>Simulated _salary</a:t>
                      </a:r>
                    </a:p>
                  </a:txBody>
                  <a:tcPr marL="92071" marR="92071" marT="46036" marB="46036"/>
                </a:tc>
                <a:tc>
                  <a:txBody>
                    <a:bodyPr/>
                    <a:lstStyle/>
                    <a:p>
                      <a:pPr marL="0" marR="0" lvl="0" indent="0" algn="just" defTabSz="920709" rtl="0" eaLnBrk="1" fontAlgn="auto" latinLnBrk="0" hangingPunct="1">
                        <a:lnSpc>
                          <a:spcPct val="100000"/>
                        </a:lnSpc>
                        <a:spcBef>
                          <a:spcPts val="0"/>
                        </a:spcBef>
                        <a:spcAft>
                          <a:spcPts val="0"/>
                        </a:spcAft>
                        <a:buClrTx/>
                        <a:buSzTx/>
                        <a:buFontTx/>
                        <a:buNone/>
                        <a:tabLst/>
                        <a:defRPr/>
                      </a:pPr>
                      <a:r>
                        <a:rPr kumimoji="0" lang="en-US" altLang="en-US" sz="1600" b="0" i="0" u="none" strike="noStrike" cap="none" normalizeH="0" baseline="0" dirty="0">
                          <a:ln>
                            <a:noFill/>
                          </a:ln>
                          <a:solidFill>
                            <a:schemeClr val="tx1"/>
                          </a:solidFill>
                          <a:effectLst/>
                          <a:latin typeface="+mn-lt"/>
                        </a:rPr>
                        <a:t>This column simulates realistic salary ranges based on job title keywords like "senior" or "analyst", introducing a controlled, logic-based imputation strategy.</a:t>
                      </a:r>
                    </a:p>
                  </a:txBody>
                  <a:tcPr marL="92071" marR="92071" marT="46036" marB="46036"/>
                </a:tc>
                <a:extLst>
                  <a:ext uri="{0D108BD9-81ED-4DB2-BD59-A6C34878D82A}">
                    <a16:rowId xmlns:a16="http://schemas.microsoft.com/office/drawing/2014/main" val="1068317502"/>
                  </a:ext>
                </a:extLst>
              </a:tr>
              <a:tr h="641839">
                <a:tc>
                  <a:txBody>
                    <a:bodyPr/>
                    <a:lstStyle/>
                    <a:p>
                      <a:r>
                        <a:rPr lang="en-IN" sz="1800" dirty="0"/>
                        <a:t>Salary class</a:t>
                      </a:r>
                    </a:p>
                  </a:txBody>
                  <a:tcPr marL="92071" marR="92071" marT="46036" marB="46036"/>
                </a:tc>
                <a:tc>
                  <a:txBody>
                    <a:bodyPr/>
                    <a:lstStyle/>
                    <a:p>
                      <a:r>
                        <a:rPr lang="en-IN" sz="1600" dirty="0"/>
                        <a:t>This column Indicates the salary classes of the corresponding job that was posted the ranges are high, medium, low. </a:t>
                      </a:r>
                    </a:p>
                  </a:txBody>
                  <a:tcPr marL="92071" marR="92071" marT="46036" marB="46036"/>
                </a:tc>
                <a:extLst>
                  <a:ext uri="{0D108BD9-81ED-4DB2-BD59-A6C34878D82A}">
                    <a16:rowId xmlns:a16="http://schemas.microsoft.com/office/drawing/2014/main" val="587998979"/>
                  </a:ext>
                </a:extLst>
              </a:tr>
              <a:tr h="583117">
                <a:tc>
                  <a:txBody>
                    <a:bodyPr/>
                    <a:lstStyle/>
                    <a:p>
                      <a:r>
                        <a:rPr lang="en-IN" sz="1800" dirty="0"/>
                        <a:t>Industry</a:t>
                      </a:r>
                    </a:p>
                  </a:txBody>
                  <a:tcPr marL="92071" marR="92071" marT="46036" marB="46036"/>
                </a:tc>
                <a:tc>
                  <a:txBody>
                    <a:bodyPr/>
                    <a:lstStyle/>
                    <a:p>
                      <a:r>
                        <a:rPr lang="en-IN" sz="1600" dirty="0"/>
                        <a:t>This column describes the different types industries of the companies(eg: IT, FINTECH, CONSULTING, GAMING)</a:t>
                      </a:r>
                    </a:p>
                  </a:txBody>
                  <a:tcPr marL="92071" marR="92071" marT="46036" marB="46036"/>
                </a:tc>
                <a:extLst>
                  <a:ext uri="{0D108BD9-81ED-4DB2-BD59-A6C34878D82A}">
                    <a16:rowId xmlns:a16="http://schemas.microsoft.com/office/drawing/2014/main" val="571135727"/>
                  </a:ext>
                </a:extLst>
              </a:tr>
            </a:tbl>
          </a:graphicData>
        </a:graphic>
      </p:graphicFrame>
    </p:spTree>
    <p:extLst>
      <p:ext uri="{BB962C8B-B14F-4D97-AF65-F5344CB8AC3E}">
        <p14:creationId xmlns:p14="http://schemas.microsoft.com/office/powerpoint/2010/main" val="1314716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29212-9269-AA3F-F173-410E57525C90}"/>
              </a:ext>
            </a:extLst>
          </p:cNvPr>
          <p:cNvSpPr>
            <a:spLocks noGrp="1"/>
          </p:cNvSpPr>
          <p:nvPr>
            <p:ph type="title"/>
          </p:nvPr>
        </p:nvSpPr>
        <p:spPr>
          <a:xfrm>
            <a:off x="595951" y="352478"/>
            <a:ext cx="10525810" cy="798926"/>
          </a:xfrm>
        </p:spPr>
        <p:txBody>
          <a:bodyPr>
            <a:normAutofit/>
          </a:bodyPr>
          <a:lstStyle/>
          <a:p>
            <a:r>
              <a:rPr lang="en-IN" sz="3222" dirty="0"/>
              <a:t>OVERVIEW OF THE PROJECT/STEPS OF THE PROJECT</a:t>
            </a:r>
          </a:p>
        </p:txBody>
      </p:sp>
      <p:sp>
        <p:nvSpPr>
          <p:cNvPr id="3" name="Content Placeholder 2">
            <a:extLst>
              <a:ext uri="{FF2B5EF4-FFF2-40B4-BE49-F238E27FC236}">
                <a16:creationId xmlns:a16="http://schemas.microsoft.com/office/drawing/2014/main" id="{1E1934DB-8F3F-5F37-65E2-DAA741FAA086}"/>
              </a:ext>
            </a:extLst>
          </p:cNvPr>
          <p:cNvSpPr>
            <a:spLocks noGrp="1"/>
          </p:cNvSpPr>
          <p:nvPr>
            <p:ph sz="half" idx="1"/>
          </p:nvPr>
        </p:nvSpPr>
        <p:spPr>
          <a:xfrm>
            <a:off x="595951" y="1329267"/>
            <a:ext cx="8852849" cy="5032520"/>
          </a:xfrm>
        </p:spPr>
        <p:txBody>
          <a:bodyPr numCol="2"/>
          <a:lstStyle/>
          <a:p>
            <a:r>
              <a:rPr lang="en-IN" sz="1712" dirty="0"/>
              <a:t>Exploration of the Dataset</a:t>
            </a:r>
          </a:p>
          <a:p>
            <a:pPr lvl="1">
              <a:buFont typeface="Wingdings" panose="05000000000000000000" pitchFamily="2" charset="2"/>
              <a:buChar char="Ø"/>
            </a:pPr>
            <a:r>
              <a:rPr lang="en-IN" sz="1712" dirty="0"/>
              <a:t>Data loading</a:t>
            </a:r>
          </a:p>
          <a:p>
            <a:pPr lvl="1">
              <a:buFont typeface="Wingdings" panose="05000000000000000000" pitchFamily="2" charset="2"/>
              <a:buChar char="Ø"/>
            </a:pPr>
            <a:r>
              <a:rPr lang="en-IN" sz="1712" dirty="0"/>
              <a:t>General info of the dataset</a:t>
            </a:r>
          </a:p>
          <a:p>
            <a:pPr lvl="1">
              <a:buFont typeface="Wingdings" panose="05000000000000000000" pitchFamily="2" charset="2"/>
              <a:buChar char="Ø"/>
            </a:pPr>
            <a:r>
              <a:rPr lang="en-IN" sz="1712" dirty="0"/>
              <a:t>Data Cleaning</a:t>
            </a:r>
          </a:p>
          <a:p>
            <a:pPr lvl="1">
              <a:buFont typeface="Wingdings" panose="05000000000000000000" pitchFamily="2" charset="2"/>
              <a:buChar char="Ø"/>
            </a:pPr>
            <a:r>
              <a:rPr lang="en-IN" sz="1712" dirty="0"/>
              <a:t>Summary Statistics of the dataset(1)</a:t>
            </a:r>
          </a:p>
          <a:p>
            <a:r>
              <a:rPr lang="en-IN" sz="1712" dirty="0"/>
              <a:t>Exploratory Data Analysis(EDA)</a:t>
            </a:r>
          </a:p>
          <a:p>
            <a:pPr lvl="1">
              <a:buFont typeface="Wingdings" panose="05000000000000000000" pitchFamily="2" charset="2"/>
              <a:buChar char="Ø"/>
            </a:pPr>
            <a:r>
              <a:rPr lang="en-IN" sz="1800" dirty="0"/>
              <a:t>Feature Extraction</a:t>
            </a:r>
          </a:p>
          <a:p>
            <a:pPr lvl="1">
              <a:buFont typeface="Wingdings" panose="05000000000000000000" pitchFamily="2" charset="2"/>
              <a:buChar char="Ø"/>
            </a:pPr>
            <a:r>
              <a:rPr lang="en-IN" sz="1800" dirty="0"/>
              <a:t>Data Preprocessing the categorical and numerical columns</a:t>
            </a:r>
          </a:p>
          <a:p>
            <a:pPr lvl="1">
              <a:buFont typeface="Wingdings" panose="05000000000000000000" pitchFamily="2" charset="2"/>
              <a:buChar char="Ø"/>
            </a:pPr>
            <a:r>
              <a:rPr lang="en-IN" sz="1800" dirty="0"/>
              <a:t>Company categorization according to its industries, size</a:t>
            </a:r>
          </a:p>
          <a:p>
            <a:pPr lvl="1">
              <a:buFont typeface="Wingdings" panose="05000000000000000000" pitchFamily="2" charset="2"/>
              <a:buChar char="Ø"/>
            </a:pPr>
            <a:r>
              <a:rPr lang="en-IN" sz="1800" dirty="0"/>
              <a:t>Data Visualization</a:t>
            </a:r>
          </a:p>
          <a:p>
            <a:pPr lvl="1">
              <a:buFont typeface="Wingdings" panose="05000000000000000000" pitchFamily="2" charset="2"/>
              <a:buChar char="Ø"/>
            </a:pPr>
            <a:r>
              <a:rPr lang="en-IN" sz="1800" dirty="0"/>
              <a:t>Summary statistics of the modified dataset(2)</a:t>
            </a:r>
          </a:p>
          <a:p>
            <a:pPr marL="0" indent="0">
              <a:buNone/>
            </a:pPr>
            <a:endParaRPr lang="en-IN" dirty="0"/>
          </a:p>
          <a:p>
            <a:pPr marL="0" indent="0">
              <a:buNone/>
            </a:pPr>
            <a:endParaRPr lang="en-IN" dirty="0"/>
          </a:p>
          <a:p>
            <a:pPr marL="0" indent="0">
              <a:buNone/>
            </a:pPr>
            <a:endParaRPr lang="en-IN" dirty="0"/>
          </a:p>
        </p:txBody>
      </p:sp>
      <p:sp>
        <p:nvSpPr>
          <p:cNvPr id="7" name="Content Placeholder 6">
            <a:extLst>
              <a:ext uri="{FF2B5EF4-FFF2-40B4-BE49-F238E27FC236}">
                <a16:creationId xmlns:a16="http://schemas.microsoft.com/office/drawing/2014/main" id="{D75A4798-6AB5-71D6-DF98-6C285623D6D9}"/>
              </a:ext>
            </a:extLst>
          </p:cNvPr>
          <p:cNvSpPr>
            <a:spLocks noGrp="1"/>
          </p:cNvSpPr>
          <p:nvPr>
            <p:ph sz="half" idx="2"/>
          </p:nvPr>
        </p:nvSpPr>
        <p:spPr>
          <a:xfrm>
            <a:off x="6701098" y="1329267"/>
            <a:ext cx="4787694" cy="5032520"/>
          </a:xfrm>
        </p:spPr>
        <p:txBody>
          <a:bodyPr>
            <a:normAutofit/>
          </a:bodyPr>
          <a:lstStyle/>
          <a:p>
            <a:r>
              <a:rPr lang="en-IN" sz="1712" dirty="0"/>
              <a:t>Model Building:</a:t>
            </a:r>
          </a:p>
          <a:p>
            <a:pPr lvl="1">
              <a:buFont typeface="Wingdings" panose="05000000000000000000" pitchFamily="2" charset="2"/>
              <a:buChar char="Ø"/>
            </a:pPr>
            <a:r>
              <a:rPr lang="en-IN" sz="1600" dirty="0"/>
              <a:t>Application of classification models on the dataset</a:t>
            </a:r>
          </a:p>
          <a:p>
            <a:pPr lvl="1">
              <a:buFont typeface="Wingdings" panose="05000000000000000000" pitchFamily="2" charset="2"/>
              <a:buChar char="Ø"/>
            </a:pPr>
            <a:r>
              <a:rPr lang="en-IN" sz="1600" dirty="0"/>
              <a:t>Cross validation on the ML models</a:t>
            </a:r>
          </a:p>
          <a:p>
            <a:pPr lvl="1">
              <a:buFont typeface="Wingdings" panose="05000000000000000000" pitchFamily="2" charset="2"/>
              <a:buChar char="Ø"/>
            </a:pPr>
            <a:r>
              <a:rPr lang="en-IN" sz="1600" dirty="0"/>
              <a:t>Hyperparameter tuning on ML models</a:t>
            </a:r>
          </a:p>
          <a:p>
            <a:pPr marL="0" indent="0">
              <a:buNone/>
            </a:pPr>
            <a:endParaRPr lang="en-IN" sz="1600" dirty="0"/>
          </a:p>
          <a:p>
            <a:r>
              <a:rPr lang="en-IN" sz="1712" dirty="0"/>
              <a:t>Deployment:</a:t>
            </a:r>
          </a:p>
          <a:p>
            <a:pPr lvl="1">
              <a:buFont typeface="Wingdings" panose="05000000000000000000" pitchFamily="2" charset="2"/>
              <a:buChar char="Ø"/>
            </a:pPr>
            <a:r>
              <a:rPr lang="en-IN" sz="1712" dirty="0"/>
              <a:t>Streamlit deployment </a:t>
            </a:r>
          </a:p>
        </p:txBody>
      </p:sp>
    </p:spTree>
    <p:extLst>
      <p:ext uri="{BB962C8B-B14F-4D97-AF65-F5344CB8AC3E}">
        <p14:creationId xmlns:p14="http://schemas.microsoft.com/office/powerpoint/2010/main" val="2061918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9BA1-8F36-2974-D94B-6A52D5BE39F6}"/>
              </a:ext>
            </a:extLst>
          </p:cNvPr>
          <p:cNvSpPr>
            <a:spLocks noGrp="1"/>
          </p:cNvSpPr>
          <p:nvPr>
            <p:ph type="title"/>
          </p:nvPr>
        </p:nvSpPr>
        <p:spPr>
          <a:xfrm>
            <a:off x="249724" y="221658"/>
            <a:ext cx="11485076" cy="767346"/>
          </a:xfrm>
        </p:spPr>
        <p:txBody>
          <a:bodyPr>
            <a:normAutofit/>
          </a:bodyPr>
          <a:lstStyle/>
          <a:p>
            <a:r>
              <a:rPr lang="en-IN" sz="3222" dirty="0"/>
              <a:t>Exploration of dataset- </a:t>
            </a:r>
            <a:r>
              <a:rPr lang="en-IN" sz="3222" cap="none" dirty="0"/>
              <a:t>Data loading, General info of the dataset</a:t>
            </a:r>
            <a:endParaRPr lang="en-IN" sz="3222" dirty="0"/>
          </a:p>
        </p:txBody>
      </p:sp>
      <p:pic>
        <p:nvPicPr>
          <p:cNvPr id="11" name="Content Placeholder 10">
            <a:extLst>
              <a:ext uri="{FF2B5EF4-FFF2-40B4-BE49-F238E27FC236}">
                <a16:creationId xmlns:a16="http://schemas.microsoft.com/office/drawing/2014/main" id="{9A2BB65F-AE17-E5AF-B9EC-FA47A003A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862" y="1415142"/>
            <a:ext cx="12026414" cy="1319461"/>
          </a:xfrm>
        </p:spPr>
      </p:pic>
      <p:pic>
        <p:nvPicPr>
          <p:cNvPr id="15" name="Picture 14">
            <a:extLst>
              <a:ext uri="{FF2B5EF4-FFF2-40B4-BE49-F238E27FC236}">
                <a16:creationId xmlns:a16="http://schemas.microsoft.com/office/drawing/2014/main" id="{0E25D6E7-63D6-9159-4443-8C7445E6A451}"/>
              </a:ext>
            </a:extLst>
          </p:cNvPr>
          <p:cNvPicPr>
            <a:picLocks noChangeAspect="1"/>
          </p:cNvPicPr>
          <p:nvPr/>
        </p:nvPicPr>
        <p:blipFill>
          <a:blip r:embed="rId3"/>
          <a:stretch>
            <a:fillRect/>
          </a:stretch>
        </p:blipFill>
        <p:spPr>
          <a:xfrm>
            <a:off x="174079" y="2861571"/>
            <a:ext cx="3182388" cy="786452"/>
          </a:xfrm>
          <a:prstGeom prst="rect">
            <a:avLst/>
          </a:prstGeom>
        </p:spPr>
      </p:pic>
      <p:pic>
        <p:nvPicPr>
          <p:cNvPr id="16" name="Picture 15">
            <a:extLst>
              <a:ext uri="{FF2B5EF4-FFF2-40B4-BE49-F238E27FC236}">
                <a16:creationId xmlns:a16="http://schemas.microsoft.com/office/drawing/2014/main" id="{ECAC04BB-FC3E-D278-5669-DAA42D02E786}"/>
              </a:ext>
            </a:extLst>
          </p:cNvPr>
          <p:cNvPicPr>
            <a:picLocks noChangeAspect="1"/>
          </p:cNvPicPr>
          <p:nvPr/>
        </p:nvPicPr>
        <p:blipFill>
          <a:blip r:embed="rId4"/>
          <a:stretch>
            <a:fillRect/>
          </a:stretch>
        </p:blipFill>
        <p:spPr>
          <a:xfrm>
            <a:off x="215101" y="3761799"/>
            <a:ext cx="3182388" cy="3029975"/>
          </a:xfrm>
          <a:prstGeom prst="rect">
            <a:avLst/>
          </a:prstGeom>
        </p:spPr>
      </p:pic>
      <p:pic>
        <p:nvPicPr>
          <p:cNvPr id="17" name="Picture 16">
            <a:extLst>
              <a:ext uri="{FF2B5EF4-FFF2-40B4-BE49-F238E27FC236}">
                <a16:creationId xmlns:a16="http://schemas.microsoft.com/office/drawing/2014/main" id="{C271FB99-4553-1298-EE19-FD221FC4A2C3}"/>
              </a:ext>
            </a:extLst>
          </p:cNvPr>
          <p:cNvPicPr>
            <a:picLocks noChangeAspect="1"/>
          </p:cNvPicPr>
          <p:nvPr/>
        </p:nvPicPr>
        <p:blipFill>
          <a:blip r:embed="rId5"/>
          <a:stretch>
            <a:fillRect/>
          </a:stretch>
        </p:blipFill>
        <p:spPr>
          <a:xfrm>
            <a:off x="3687334" y="2848379"/>
            <a:ext cx="3017782" cy="767346"/>
          </a:xfrm>
          <a:prstGeom prst="rect">
            <a:avLst/>
          </a:prstGeom>
        </p:spPr>
      </p:pic>
      <p:pic>
        <p:nvPicPr>
          <p:cNvPr id="18" name="Picture 17">
            <a:extLst>
              <a:ext uri="{FF2B5EF4-FFF2-40B4-BE49-F238E27FC236}">
                <a16:creationId xmlns:a16="http://schemas.microsoft.com/office/drawing/2014/main" id="{C7E2CA1A-13E0-3D89-B5FC-31B47730A3D8}"/>
              </a:ext>
            </a:extLst>
          </p:cNvPr>
          <p:cNvPicPr>
            <a:picLocks noChangeAspect="1"/>
          </p:cNvPicPr>
          <p:nvPr/>
        </p:nvPicPr>
        <p:blipFill>
          <a:blip r:embed="rId6"/>
          <a:stretch>
            <a:fillRect/>
          </a:stretch>
        </p:blipFill>
        <p:spPr>
          <a:xfrm>
            <a:off x="3728356" y="3761800"/>
            <a:ext cx="2645893" cy="3029975"/>
          </a:xfrm>
          <a:prstGeom prst="rect">
            <a:avLst/>
          </a:prstGeom>
        </p:spPr>
      </p:pic>
      <p:sp>
        <p:nvSpPr>
          <p:cNvPr id="19" name="TextBox 18">
            <a:extLst>
              <a:ext uri="{FF2B5EF4-FFF2-40B4-BE49-F238E27FC236}">
                <a16:creationId xmlns:a16="http://schemas.microsoft.com/office/drawing/2014/main" id="{48188173-44BC-DA24-3AFF-C336EF392D3D}"/>
              </a:ext>
            </a:extLst>
          </p:cNvPr>
          <p:cNvSpPr txBox="1"/>
          <p:nvPr/>
        </p:nvSpPr>
        <p:spPr>
          <a:xfrm>
            <a:off x="7035983" y="2861571"/>
            <a:ext cx="4950310" cy="4264373"/>
          </a:xfrm>
          <a:prstGeom prst="rect">
            <a:avLst/>
          </a:prstGeom>
          <a:noFill/>
        </p:spPr>
        <p:txBody>
          <a:bodyPr wrap="square" rtlCol="0">
            <a:spAutoFit/>
          </a:bodyPr>
          <a:lstStyle/>
          <a:p>
            <a:r>
              <a:rPr lang="en-IN" sz="1500" dirty="0"/>
              <a:t>As part of the exploration of the dataset in finding the general info the dataset :</a:t>
            </a:r>
          </a:p>
          <a:p>
            <a:pPr marL="287722" indent="-287722">
              <a:buFont typeface="Wingdings" panose="05000000000000000000" pitchFamily="2" charset="2"/>
              <a:buChar char="Ø"/>
            </a:pPr>
            <a:r>
              <a:rPr lang="en-IN" sz="1500" dirty="0"/>
              <a:t>We have checked the null values present in the all columns of the dataset.</a:t>
            </a:r>
          </a:p>
          <a:p>
            <a:pPr marL="287722" indent="-287722">
              <a:buFont typeface="Wingdings" panose="05000000000000000000" pitchFamily="2" charset="2"/>
              <a:buChar char="Ø"/>
            </a:pPr>
            <a:r>
              <a:rPr lang="en-IN" sz="1500" dirty="0"/>
              <a:t>We have also checked the datatypes of the all columns in the dataset as indicates in the beside pictures the different datatypes present in the dataset are int64, float64, object.</a:t>
            </a:r>
          </a:p>
          <a:p>
            <a:pPr marL="287722" indent="-287722">
              <a:buFont typeface="Wingdings" panose="05000000000000000000" pitchFamily="2" charset="2"/>
              <a:buChar char="Ø"/>
            </a:pPr>
            <a:r>
              <a:rPr lang="en-IN" sz="1500" dirty="0"/>
              <a:t>Most frequently occurred  datatype in the dataset is object. </a:t>
            </a:r>
          </a:p>
          <a:p>
            <a:pPr marL="287722" indent="-287722">
              <a:buFont typeface="Wingdings" panose="05000000000000000000" pitchFamily="2" charset="2"/>
              <a:buChar char="Ø"/>
            </a:pPr>
            <a:r>
              <a:rPr lang="en-IN" sz="1500" dirty="0"/>
              <a:t>We have also checked the shape of the dataset which indicate the number rows and columns.</a:t>
            </a:r>
          </a:p>
          <a:p>
            <a:pPr marL="287722" indent="-287722">
              <a:buFont typeface="Wingdings" panose="05000000000000000000" pitchFamily="2" charset="2"/>
              <a:buChar char="Ø"/>
            </a:pPr>
            <a:r>
              <a:rPr lang="en-IN" sz="1500" dirty="0"/>
              <a:t>Here we have done the data loading process as it is crucial step in moving forward in this project. As shown in the screenshot it shows the columns present in the dataset and sample part of the dataset. </a:t>
            </a:r>
          </a:p>
          <a:p>
            <a:pPr marL="287722" indent="-287722">
              <a:buFont typeface="Wingdings" panose="05000000000000000000" pitchFamily="2" charset="2"/>
              <a:buChar char="Ø"/>
            </a:pPr>
            <a:endParaRPr lang="en-IN" sz="1611" dirty="0"/>
          </a:p>
        </p:txBody>
      </p:sp>
    </p:spTree>
    <p:extLst>
      <p:ext uri="{BB962C8B-B14F-4D97-AF65-F5344CB8AC3E}">
        <p14:creationId xmlns:p14="http://schemas.microsoft.com/office/powerpoint/2010/main" val="2693785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F9690-5BDD-7C3C-7FD6-EDB5D8BA9FC8}"/>
              </a:ext>
            </a:extLst>
          </p:cNvPr>
          <p:cNvSpPr>
            <a:spLocks noGrp="1"/>
          </p:cNvSpPr>
          <p:nvPr>
            <p:ph type="title"/>
          </p:nvPr>
        </p:nvSpPr>
        <p:spPr>
          <a:xfrm>
            <a:off x="690115" y="526995"/>
            <a:ext cx="10755989" cy="621061"/>
          </a:xfrm>
        </p:spPr>
        <p:txBody>
          <a:bodyPr>
            <a:normAutofit/>
          </a:bodyPr>
          <a:lstStyle/>
          <a:p>
            <a:r>
              <a:rPr lang="en-IN" sz="3625" dirty="0"/>
              <a:t>Exploration of dataset- </a:t>
            </a:r>
            <a:r>
              <a:rPr lang="en-IN" sz="3625" cap="none" dirty="0"/>
              <a:t>Data cleaning, Summary statistics-1</a:t>
            </a:r>
            <a:endParaRPr lang="en-IN" sz="3625" dirty="0"/>
          </a:p>
        </p:txBody>
      </p:sp>
      <p:pic>
        <p:nvPicPr>
          <p:cNvPr id="5" name="Picture 4">
            <a:extLst>
              <a:ext uri="{FF2B5EF4-FFF2-40B4-BE49-F238E27FC236}">
                <a16:creationId xmlns:a16="http://schemas.microsoft.com/office/drawing/2014/main" id="{3AC59ABB-73B6-2AD5-891D-2B8F2A605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389" y="1318836"/>
            <a:ext cx="4205972" cy="1691290"/>
          </a:xfrm>
          <a:prstGeom prst="rect">
            <a:avLst/>
          </a:prstGeom>
        </p:spPr>
      </p:pic>
      <p:pic>
        <p:nvPicPr>
          <p:cNvPr id="7" name="Picture 6">
            <a:extLst>
              <a:ext uri="{FF2B5EF4-FFF2-40B4-BE49-F238E27FC236}">
                <a16:creationId xmlns:a16="http://schemas.microsoft.com/office/drawing/2014/main" id="{EB4C5A2B-C379-6C48-EA18-0CF8E8326A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389" y="3062814"/>
            <a:ext cx="2922182" cy="919297"/>
          </a:xfrm>
          <a:prstGeom prst="rect">
            <a:avLst/>
          </a:prstGeom>
        </p:spPr>
      </p:pic>
      <p:sp>
        <p:nvSpPr>
          <p:cNvPr id="10" name="TextBox 9">
            <a:extLst>
              <a:ext uri="{FF2B5EF4-FFF2-40B4-BE49-F238E27FC236}">
                <a16:creationId xmlns:a16="http://schemas.microsoft.com/office/drawing/2014/main" id="{6C94BCED-C2E9-C815-61FD-4AF0E9C51431}"/>
              </a:ext>
            </a:extLst>
          </p:cNvPr>
          <p:cNvSpPr txBox="1"/>
          <p:nvPr/>
        </p:nvSpPr>
        <p:spPr>
          <a:xfrm>
            <a:off x="213694" y="3982111"/>
            <a:ext cx="4683361" cy="3477875"/>
          </a:xfrm>
          <a:prstGeom prst="rect">
            <a:avLst/>
          </a:prstGeom>
          <a:noFill/>
        </p:spPr>
        <p:txBody>
          <a:bodyPr wrap="square" rtlCol="0">
            <a:spAutoFit/>
          </a:bodyPr>
          <a:lstStyle/>
          <a:p>
            <a:pPr algn="just">
              <a:buNone/>
            </a:pPr>
            <a:r>
              <a:rPr lang="en-US" sz="1400" dirty="0"/>
              <a:t>Here are key insights from the dataset summary:</a:t>
            </a:r>
          </a:p>
          <a:p>
            <a:pPr marL="287722" indent="-287722" algn="just">
              <a:buFont typeface="Wingdings" panose="05000000000000000000" pitchFamily="2" charset="2"/>
              <a:buChar char="Ø"/>
            </a:pPr>
            <a:r>
              <a:rPr lang="en-US" sz="1400" dirty="0"/>
              <a:t>Accenture appears most frequently (13 times), and “3–5 Yrs” is the most common experience level. Most job posts were uploaded “1 Day Ago” and are located in Pune.</a:t>
            </a:r>
          </a:p>
          <a:p>
            <a:pPr marL="287722" indent="-287722" algn="just">
              <a:buFont typeface="Wingdings" panose="05000000000000000000" pitchFamily="2" charset="2"/>
              <a:buChar char="Ø"/>
            </a:pPr>
            <a:r>
              <a:rPr lang="en-US" sz="1400" dirty="0"/>
              <a:t>All 45 job entries have ratings, with an average of 4.06, ranging from 1.6 to 4.7, suggesting generally favorable company reviews.</a:t>
            </a:r>
          </a:p>
          <a:p>
            <a:pPr marL="287722" indent="-287722" algn="just">
              <a:spcAft>
                <a:spcPts val="604"/>
              </a:spcAft>
              <a:buFont typeface="Wingdings" panose="05000000000000000000" pitchFamily="2" charset="2"/>
              <a:buChar char="Ø"/>
            </a:pPr>
            <a:r>
              <a:rPr lang="en-US" sz="1400" dirty="0"/>
              <a:t>Salary information is not disclosed in 37 out of 45 entries, indicating a major gap in compensation transparency.</a:t>
            </a:r>
          </a:p>
          <a:p>
            <a:pPr marL="287722" indent="-287722" algn="just">
              <a:spcAft>
                <a:spcPts val="604"/>
              </a:spcAft>
              <a:buFont typeface="Wingdings" panose="05000000000000000000" pitchFamily="2" charset="2"/>
              <a:buChar char="Ø"/>
            </a:pPr>
            <a:r>
              <a:rPr lang="en-US" sz="1400" dirty="0"/>
              <a:t>There are 34 unique skills and 30 unique job titles, but only a few (e.g., "Financial analysis") are repeated, showing high role diversity.</a:t>
            </a:r>
          </a:p>
          <a:p>
            <a:pPr marL="287722" indent="-287722">
              <a:buFont typeface="Wingdings" panose="05000000000000000000" pitchFamily="2" charset="2"/>
              <a:buChar char="Ø"/>
            </a:pPr>
            <a:endParaRPr lang="en-IN" sz="1400" dirty="0">
              <a:solidFill>
                <a:schemeClr val="tx1">
                  <a:lumMod val="95000"/>
                  <a:lumOff val="5000"/>
                </a:schemeClr>
              </a:solidFill>
            </a:endParaRPr>
          </a:p>
        </p:txBody>
      </p:sp>
      <p:pic>
        <p:nvPicPr>
          <p:cNvPr id="11" name="Picture 10">
            <a:extLst>
              <a:ext uri="{FF2B5EF4-FFF2-40B4-BE49-F238E27FC236}">
                <a16:creationId xmlns:a16="http://schemas.microsoft.com/office/drawing/2014/main" id="{A646D687-DFE0-7AFB-2D8D-C661D075D225}"/>
              </a:ext>
            </a:extLst>
          </p:cNvPr>
          <p:cNvPicPr>
            <a:picLocks noChangeAspect="1"/>
          </p:cNvPicPr>
          <p:nvPr/>
        </p:nvPicPr>
        <p:blipFill>
          <a:blip r:embed="rId4"/>
          <a:stretch>
            <a:fillRect/>
          </a:stretch>
        </p:blipFill>
        <p:spPr>
          <a:xfrm>
            <a:off x="5030122" y="1351448"/>
            <a:ext cx="3862832" cy="694300"/>
          </a:xfrm>
          <a:prstGeom prst="rect">
            <a:avLst/>
          </a:prstGeom>
        </p:spPr>
      </p:pic>
      <p:pic>
        <p:nvPicPr>
          <p:cNvPr id="12" name="Picture 11">
            <a:extLst>
              <a:ext uri="{FF2B5EF4-FFF2-40B4-BE49-F238E27FC236}">
                <a16:creationId xmlns:a16="http://schemas.microsoft.com/office/drawing/2014/main" id="{E0262ED7-C184-89D2-5460-EA43CE13612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97055" y="2105544"/>
            <a:ext cx="7379083" cy="3553850"/>
          </a:xfrm>
          <a:prstGeom prst="rect">
            <a:avLst/>
          </a:prstGeom>
        </p:spPr>
      </p:pic>
      <p:sp>
        <p:nvSpPr>
          <p:cNvPr id="14" name="TextBox 13">
            <a:extLst>
              <a:ext uri="{FF2B5EF4-FFF2-40B4-BE49-F238E27FC236}">
                <a16:creationId xmlns:a16="http://schemas.microsoft.com/office/drawing/2014/main" id="{A411EEE9-5A9E-6B37-B83F-0596167C1F08}"/>
              </a:ext>
            </a:extLst>
          </p:cNvPr>
          <p:cNvSpPr txBox="1"/>
          <p:nvPr/>
        </p:nvSpPr>
        <p:spPr>
          <a:xfrm>
            <a:off x="5211629" y="5659394"/>
            <a:ext cx="6381656" cy="1169551"/>
          </a:xfrm>
          <a:prstGeom prst="rect">
            <a:avLst/>
          </a:prstGeom>
          <a:noFill/>
        </p:spPr>
        <p:txBody>
          <a:bodyPr wrap="square" rtlCol="0">
            <a:spAutoFit/>
          </a:bodyPr>
          <a:lstStyle/>
          <a:p>
            <a:r>
              <a:rPr lang="en-IN" sz="1400" dirty="0"/>
              <a:t>As part of data cleaning process the insights obtained are:</a:t>
            </a:r>
          </a:p>
          <a:p>
            <a:pPr marL="287722" indent="-287722">
              <a:buFont typeface="Wingdings" panose="05000000000000000000" pitchFamily="2" charset="2"/>
              <a:buChar char="Ø"/>
            </a:pPr>
            <a:r>
              <a:rPr lang="en-IN" sz="1400" dirty="0"/>
              <a:t>We have dropped the “Unnamed:0, URL” columns from the dataset resulting in the shape of dataset to change from (560,11) to (560,9)</a:t>
            </a:r>
            <a:endParaRPr lang="en-IN" sz="1400" dirty="0">
              <a:solidFill>
                <a:schemeClr val="tx1">
                  <a:lumMod val="95000"/>
                  <a:lumOff val="5000"/>
                </a:schemeClr>
              </a:solidFill>
            </a:endParaRPr>
          </a:p>
          <a:p>
            <a:pPr marL="287722" indent="-287722">
              <a:buFont typeface="Wingdings" panose="05000000000000000000" pitchFamily="2" charset="2"/>
              <a:buChar char="Ø"/>
            </a:pPr>
            <a:r>
              <a:rPr lang="en-IN" sz="1400" dirty="0">
                <a:solidFill>
                  <a:schemeClr val="tx1">
                    <a:lumMod val="95000"/>
                    <a:lumOff val="5000"/>
                  </a:schemeClr>
                </a:solidFill>
              </a:rPr>
              <a:t>We have also dropped the duplicates of the dataset resulting in the shape of dataset to change to (560,9) to (45,9)</a:t>
            </a:r>
          </a:p>
        </p:txBody>
      </p:sp>
    </p:spTree>
    <p:extLst>
      <p:ext uri="{BB962C8B-B14F-4D97-AF65-F5344CB8AC3E}">
        <p14:creationId xmlns:p14="http://schemas.microsoft.com/office/powerpoint/2010/main" val="2585817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202E2-A209-5F57-A432-36450C249443}"/>
              </a:ext>
            </a:extLst>
          </p:cNvPr>
          <p:cNvSpPr>
            <a:spLocks noGrp="1"/>
          </p:cNvSpPr>
          <p:nvPr>
            <p:ph type="title"/>
          </p:nvPr>
        </p:nvSpPr>
        <p:spPr>
          <a:xfrm>
            <a:off x="323500" y="147510"/>
            <a:ext cx="11467446" cy="658034"/>
          </a:xfrm>
        </p:spPr>
        <p:txBody>
          <a:bodyPr>
            <a:normAutofit/>
          </a:bodyPr>
          <a:lstStyle/>
          <a:p>
            <a:r>
              <a:rPr lang="en-IN" sz="2719" dirty="0"/>
              <a:t>Exploratory Data Analysis(EDA) – </a:t>
            </a:r>
            <a:r>
              <a:rPr lang="en-IN" sz="2719" cap="none" dirty="0"/>
              <a:t>Feature extraction- Experience, Reviews, Job post history </a:t>
            </a:r>
            <a:endParaRPr lang="en-IN" sz="2719" dirty="0"/>
          </a:p>
        </p:txBody>
      </p:sp>
      <p:pic>
        <p:nvPicPr>
          <p:cNvPr id="17" name="Picture 16">
            <a:extLst>
              <a:ext uri="{FF2B5EF4-FFF2-40B4-BE49-F238E27FC236}">
                <a16:creationId xmlns:a16="http://schemas.microsoft.com/office/drawing/2014/main" id="{414F7F1C-3718-C62D-2876-2269F3511C5A}"/>
              </a:ext>
            </a:extLst>
          </p:cNvPr>
          <p:cNvPicPr>
            <a:picLocks noChangeAspect="1"/>
          </p:cNvPicPr>
          <p:nvPr/>
        </p:nvPicPr>
        <p:blipFill>
          <a:blip r:embed="rId2"/>
          <a:stretch>
            <a:fillRect/>
          </a:stretch>
        </p:blipFill>
        <p:spPr>
          <a:xfrm>
            <a:off x="323500" y="2454178"/>
            <a:ext cx="11467446" cy="2831760"/>
          </a:xfrm>
          <a:prstGeom prst="rect">
            <a:avLst/>
          </a:prstGeom>
        </p:spPr>
      </p:pic>
      <p:pic>
        <p:nvPicPr>
          <p:cNvPr id="18" name="Picture 17">
            <a:extLst>
              <a:ext uri="{FF2B5EF4-FFF2-40B4-BE49-F238E27FC236}">
                <a16:creationId xmlns:a16="http://schemas.microsoft.com/office/drawing/2014/main" id="{66F27AFA-C4BB-EFF2-CF5F-564A69816228}"/>
              </a:ext>
            </a:extLst>
          </p:cNvPr>
          <p:cNvPicPr>
            <a:picLocks noChangeAspect="1"/>
          </p:cNvPicPr>
          <p:nvPr/>
        </p:nvPicPr>
        <p:blipFill>
          <a:blip r:embed="rId3"/>
          <a:stretch>
            <a:fillRect/>
          </a:stretch>
        </p:blipFill>
        <p:spPr>
          <a:xfrm>
            <a:off x="323499" y="949228"/>
            <a:ext cx="11467445" cy="1504950"/>
          </a:xfrm>
          <a:prstGeom prst="rect">
            <a:avLst/>
          </a:prstGeom>
        </p:spPr>
      </p:pic>
      <p:sp>
        <p:nvSpPr>
          <p:cNvPr id="19" name="TextBox 18">
            <a:extLst>
              <a:ext uri="{FF2B5EF4-FFF2-40B4-BE49-F238E27FC236}">
                <a16:creationId xmlns:a16="http://schemas.microsoft.com/office/drawing/2014/main" id="{482B28BF-65F0-F79D-BA36-611E370C0A33}"/>
              </a:ext>
            </a:extLst>
          </p:cNvPr>
          <p:cNvSpPr txBox="1"/>
          <p:nvPr/>
        </p:nvSpPr>
        <p:spPr>
          <a:xfrm>
            <a:off x="402771" y="5486400"/>
            <a:ext cx="11081658" cy="1477328"/>
          </a:xfrm>
          <a:prstGeom prst="rect">
            <a:avLst/>
          </a:prstGeom>
          <a:noFill/>
        </p:spPr>
        <p:txBody>
          <a:bodyPr wrap="square" rtlCol="0">
            <a:spAutoFit/>
          </a:bodyPr>
          <a:lstStyle/>
          <a:p>
            <a:r>
              <a:rPr lang="en-IN" dirty="0"/>
              <a:t>As part of the feature extraction process for experience, reviews, job post history columns:</a:t>
            </a:r>
          </a:p>
          <a:p>
            <a:pPr marL="285750" indent="-285750">
              <a:buFont typeface="Wingdings" panose="05000000000000000000" pitchFamily="2" charset="2"/>
              <a:buChar char="Ø"/>
            </a:pPr>
            <a:r>
              <a:rPr lang="en-IN" dirty="0"/>
              <a:t>The experience column is divided into two different columns called minimum and maximum experience by extracting the integer from the original experience ranges(object datatype)column</a:t>
            </a:r>
          </a:p>
          <a:p>
            <a:pPr marL="285750" indent="-285750">
              <a:buFont typeface="Wingdings" panose="05000000000000000000" pitchFamily="2" charset="2"/>
              <a:buChar char="Ø"/>
            </a:pPr>
            <a:r>
              <a:rPr lang="en-IN" dirty="0"/>
              <a:t>The reviews column is changed to numeric datatype from object datatype by extracting the numeric(integer) from the original column</a:t>
            </a:r>
          </a:p>
        </p:txBody>
      </p:sp>
    </p:spTree>
    <p:extLst>
      <p:ext uri="{BB962C8B-B14F-4D97-AF65-F5344CB8AC3E}">
        <p14:creationId xmlns:p14="http://schemas.microsoft.com/office/powerpoint/2010/main" val="2874169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4644-2B8C-E7DC-A0E2-014480C4E552}"/>
              </a:ext>
            </a:extLst>
          </p:cNvPr>
          <p:cNvSpPr>
            <a:spLocks noGrp="1"/>
          </p:cNvSpPr>
          <p:nvPr>
            <p:ph type="title"/>
          </p:nvPr>
        </p:nvSpPr>
        <p:spPr>
          <a:xfrm>
            <a:off x="241488" y="216848"/>
            <a:ext cx="11634430" cy="669606"/>
          </a:xfrm>
        </p:spPr>
        <p:txBody>
          <a:bodyPr>
            <a:normAutofit/>
          </a:bodyPr>
          <a:lstStyle/>
          <a:p>
            <a:r>
              <a:rPr lang="en-IN" sz="2819" dirty="0"/>
              <a:t>Exploratory Data Analysis(EDA) – </a:t>
            </a:r>
            <a:r>
              <a:rPr lang="en-IN" sz="2819" cap="none" dirty="0"/>
              <a:t>Feature extraction- Salary column</a:t>
            </a:r>
            <a:endParaRPr lang="en-IN" sz="2819" dirty="0"/>
          </a:p>
        </p:txBody>
      </p:sp>
      <p:pic>
        <p:nvPicPr>
          <p:cNvPr id="9" name="Picture 8">
            <a:extLst>
              <a:ext uri="{FF2B5EF4-FFF2-40B4-BE49-F238E27FC236}">
                <a16:creationId xmlns:a16="http://schemas.microsoft.com/office/drawing/2014/main" id="{D661BEFB-165D-1746-2AC7-5F1DA9364CD1}"/>
              </a:ext>
            </a:extLst>
          </p:cNvPr>
          <p:cNvPicPr>
            <a:picLocks noChangeAspect="1"/>
          </p:cNvPicPr>
          <p:nvPr/>
        </p:nvPicPr>
        <p:blipFill>
          <a:blip r:embed="rId3"/>
          <a:stretch>
            <a:fillRect/>
          </a:stretch>
        </p:blipFill>
        <p:spPr>
          <a:xfrm>
            <a:off x="104172" y="2727640"/>
            <a:ext cx="12276138" cy="4471673"/>
          </a:xfrm>
          <a:prstGeom prst="rect">
            <a:avLst/>
          </a:prstGeom>
        </p:spPr>
      </p:pic>
      <p:pic>
        <p:nvPicPr>
          <p:cNvPr id="15" name="Picture 14">
            <a:extLst>
              <a:ext uri="{FF2B5EF4-FFF2-40B4-BE49-F238E27FC236}">
                <a16:creationId xmlns:a16="http://schemas.microsoft.com/office/drawing/2014/main" id="{8EA5F601-E879-F159-9A76-0D57342EE5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72" y="770707"/>
            <a:ext cx="12276138" cy="1956933"/>
          </a:xfrm>
          <a:prstGeom prst="rect">
            <a:avLst/>
          </a:prstGeom>
        </p:spPr>
      </p:pic>
      <p:sp>
        <p:nvSpPr>
          <p:cNvPr id="4" name="Rectangle 2">
            <a:extLst>
              <a:ext uri="{FF2B5EF4-FFF2-40B4-BE49-F238E27FC236}">
                <a16:creationId xmlns:a16="http://schemas.microsoft.com/office/drawing/2014/main" id="{9020D778-43F9-3438-A6CA-850084C5CACB}"/>
              </a:ext>
            </a:extLst>
          </p:cNvPr>
          <p:cNvSpPr>
            <a:spLocks noChangeArrowheads="1"/>
          </p:cNvSpPr>
          <p:nvPr/>
        </p:nvSpPr>
        <p:spPr bwMode="auto">
          <a:xfrm>
            <a:off x="6662123" y="2991802"/>
            <a:ext cx="5509843"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IN" sz="1400" dirty="0"/>
              <a:t>As part of the feature extraction process for salary column </a:t>
            </a:r>
            <a:r>
              <a:rPr lang="en-US" sz="1400" dirty="0"/>
              <a:t>h</a:t>
            </a:r>
            <a:r>
              <a:rPr kumimoji="0" lang="en-US" altLang="en-US" sz="1400" b="0" i="0" u="none" strike="noStrike" cap="none" normalizeH="0" baseline="0" dirty="0">
                <a:ln>
                  <a:noFill/>
                </a:ln>
                <a:solidFill>
                  <a:schemeClr val="tx1"/>
                </a:solidFill>
                <a:effectLst/>
              </a:rPr>
              <a:t>ere are 3 key insights from both screenshots:</a:t>
            </a: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400" b="1" i="0" u="none" strike="noStrike" cap="none" normalizeH="0" baseline="0" dirty="0">
                <a:ln>
                  <a:noFill/>
                </a:ln>
                <a:solidFill>
                  <a:schemeClr val="tx1"/>
                </a:solidFill>
                <a:effectLst/>
              </a:rPr>
              <a:t>Salary Extraction and Flagging</a:t>
            </a:r>
            <a:r>
              <a:rPr kumimoji="0" lang="en-US" altLang="en-US" sz="1400" b="0" i="0" u="none" strike="noStrike" cap="none" normalizeH="0" baseline="0" dirty="0">
                <a:ln>
                  <a:noFill/>
                </a:ln>
                <a:solidFill>
                  <a:schemeClr val="tx1"/>
                </a:solidFill>
                <a:effectLst/>
              </a:rPr>
              <a:t>: The code first identifies if salary is disclosed, then extracts Min_Salary and Max_Salary using regex patterns. If max salary is missing, it fills it with the min salary to ensure completeness.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b="1" i="0" u="none" strike="noStrike" cap="none" normalizeH="0" baseline="0" dirty="0">
                <a:ln>
                  <a:noFill/>
                </a:ln>
                <a:solidFill>
                  <a:schemeClr val="tx1"/>
                </a:solidFill>
                <a:effectLst/>
              </a:rPr>
              <a:t>Simulated Salary Estimation</a:t>
            </a:r>
            <a:r>
              <a:rPr kumimoji="0" lang="en-US" altLang="en-US" sz="1400" b="0" i="0" u="none" strike="noStrike" cap="none" normalizeH="0" baseline="0" dirty="0">
                <a:ln>
                  <a:noFill/>
                </a:ln>
                <a:solidFill>
                  <a:schemeClr val="tx1"/>
                </a:solidFill>
                <a:effectLst/>
              </a:rPr>
              <a:t>: For rows with undisclosed salaries, the code simulates realistic salary ranges based on job title keywords like "senior" or "analyst", introducing a controlled, logic-based imputation strategy.</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400" b="1" i="0" u="none" strike="noStrike" cap="none" normalizeH="0" baseline="0" dirty="0">
                <a:ln>
                  <a:noFill/>
                </a:ln>
                <a:solidFill>
                  <a:schemeClr val="tx1"/>
                </a:solidFill>
                <a:effectLst/>
              </a:rPr>
              <a:t>Salary Classification</a:t>
            </a:r>
            <a:r>
              <a:rPr kumimoji="0" lang="en-US" altLang="en-US" sz="1400" b="0" i="0" u="none" strike="noStrike" cap="none" normalizeH="0" baseline="0" dirty="0">
                <a:ln>
                  <a:noFill/>
                </a:ln>
                <a:solidFill>
                  <a:schemeClr val="tx1"/>
                </a:solidFill>
                <a:effectLst/>
              </a:rPr>
              <a:t>: The simulated salaries are categorized into Low, Medium, and High classes based on predefined thresholds, enabling downstream tasks like classification modeling or salary distribution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4831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551</TotalTime>
  <Words>2845</Words>
  <Application>Microsoft Office PowerPoint</Application>
  <PresentationFormat>Custom</PresentationFormat>
  <Paragraphs>180</Paragraphs>
  <Slides>27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Roboto Mono Medium</vt:lpstr>
      <vt:lpstr>Rockwell</vt:lpstr>
      <vt:lpstr>Rockwell Condensed</vt:lpstr>
      <vt:lpstr>Times New Roman</vt:lpstr>
      <vt:lpstr>Wingdings</vt:lpstr>
      <vt:lpstr>Wood Type</vt:lpstr>
      <vt:lpstr>Decoding Salaries:  A Machine Learning Dive into Naukri Job analysis</vt:lpstr>
      <vt:lpstr>OBJECTIVE OF PROJECT:</vt:lpstr>
      <vt:lpstr>Dataset details</vt:lpstr>
      <vt:lpstr>PowerPoint Presentation</vt:lpstr>
      <vt:lpstr>OVERVIEW OF THE PROJECT/STEPS OF THE PROJECT</vt:lpstr>
      <vt:lpstr>Exploration of dataset- Data loading, General info of the dataset</vt:lpstr>
      <vt:lpstr>Exploration of dataset- Data cleaning, Summary statistics-1</vt:lpstr>
      <vt:lpstr>Exploratory Data Analysis(EDA) – Feature extraction- Experience, Reviews, Job post history </vt:lpstr>
      <vt:lpstr>Exploratory Data Analysis(EDA) – Feature extraction- Salary column</vt:lpstr>
      <vt:lpstr>Exploratory Data Analysis(EDA)- Feature extraction- Location column</vt:lpstr>
      <vt:lpstr>Exploratory Data Analysis(EDA)- Categorization of company- industry</vt:lpstr>
      <vt:lpstr>Exploratory Data Analysis(EDA)- Categorization of company- Size</vt:lpstr>
      <vt:lpstr>Exploratory Data Analysis(EDA)- Data preprocessing of categorical &amp; numerical columns: </vt:lpstr>
      <vt:lpstr>Data visualizations- histograms:</vt:lpstr>
      <vt:lpstr>Data visualizations:</vt:lpstr>
      <vt:lpstr>Data visualizations:</vt:lpstr>
      <vt:lpstr>PowerPoint Presentation</vt:lpstr>
      <vt:lpstr>Data visualizations- industry- size- salary:</vt:lpstr>
      <vt:lpstr>Correlation matrix</vt:lpstr>
      <vt:lpstr>Exploratory data analysis- summary statistics of modified dataset:</vt:lpstr>
      <vt:lpstr>Model building:</vt:lpstr>
      <vt:lpstr>Model building:</vt:lpstr>
      <vt:lpstr>MODEL BUILDING- Application of cross validation &amp; hyperparameter tuning on all the models</vt:lpstr>
      <vt:lpstr>Model building- consideration of best model:</vt:lpstr>
      <vt:lpstr>deployment</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Sucharita Lakkavajjhala</dc:creator>
  <cp:lastModifiedBy>Sucharita Lakkavajjhala</cp:lastModifiedBy>
  <cp:revision>7</cp:revision>
  <dcterms:created xsi:type="dcterms:W3CDTF">2025-05-06T14:29:27Z</dcterms:created>
  <dcterms:modified xsi:type="dcterms:W3CDTF">2025-05-07T03:48:26Z</dcterms:modified>
</cp:coreProperties>
</file>