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regano" charset="1" panose="03060702040602030A04"/>
      <p:regular r:id="rId14"/>
    </p:embeddedFont>
    <p:embeddedFont>
      <p:font typeface="Laila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76814" y="1295110"/>
            <a:ext cx="6182486" cy="7312617"/>
          </a:xfrm>
          <a:custGeom>
            <a:avLst/>
            <a:gdLst/>
            <a:ahLst/>
            <a:cxnLst/>
            <a:rect r="r" b="b" t="t" l="l"/>
            <a:pathLst>
              <a:path h="7312617" w="6182486">
                <a:moveTo>
                  <a:pt x="0" y="0"/>
                </a:moveTo>
                <a:lnTo>
                  <a:pt x="6182486" y="0"/>
                </a:lnTo>
                <a:lnTo>
                  <a:pt x="6182486" y="7312618"/>
                </a:lnTo>
                <a:lnTo>
                  <a:pt x="0" y="7312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3022" y="2392781"/>
            <a:ext cx="8493821" cy="384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26"/>
              </a:lnSpc>
            </a:pPr>
            <a:r>
              <a:rPr lang="en-US" sz="12711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Cafe Self Ordering Kiosk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6694" y="7264252"/>
            <a:ext cx="6850100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User-Friendly Ordering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7089" y="813447"/>
            <a:ext cx="8493821" cy="192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26"/>
              </a:lnSpc>
            </a:pPr>
            <a:r>
              <a:rPr lang="en-US" sz="12711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Prepared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6212" y="4271381"/>
            <a:ext cx="10515576" cy="3253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Name    : Maiyani Rahil Nareshbhai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Enroll    : 23002170110078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Roll No. : 10</a:t>
            </a:r>
          </a:p>
          <a:p>
            <a:pPr algn="just">
              <a:lnSpc>
                <a:spcPts val="6447"/>
              </a:lnSpc>
            </a:pPr>
            <a:r>
              <a:rPr lang="en-US" sz="4605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Branch  : 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94364" y="4832500"/>
            <a:ext cx="2964936" cy="4740451"/>
          </a:xfrm>
          <a:custGeom>
            <a:avLst/>
            <a:gdLst/>
            <a:ahLst/>
            <a:cxnLst/>
            <a:rect r="r" b="b" t="t" l="l"/>
            <a:pathLst>
              <a:path h="4740451" w="2964936">
                <a:moveTo>
                  <a:pt x="0" y="0"/>
                </a:moveTo>
                <a:lnTo>
                  <a:pt x="2964936" y="0"/>
                </a:lnTo>
                <a:lnTo>
                  <a:pt x="2964936" y="4740450"/>
                </a:lnTo>
                <a:lnTo>
                  <a:pt x="0" y="4740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75502" y="2736535"/>
            <a:ext cx="1949512" cy="6683087"/>
          </a:xfrm>
          <a:custGeom>
            <a:avLst/>
            <a:gdLst/>
            <a:ahLst/>
            <a:cxnLst/>
            <a:rect r="r" b="b" t="t" l="l"/>
            <a:pathLst>
              <a:path h="6683087" w="1949512">
                <a:moveTo>
                  <a:pt x="0" y="0"/>
                </a:moveTo>
                <a:lnTo>
                  <a:pt x="1949512" y="0"/>
                </a:lnTo>
                <a:lnTo>
                  <a:pt x="1949512" y="6683087"/>
                </a:lnTo>
                <a:lnTo>
                  <a:pt x="0" y="6683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75935"/>
            <a:ext cx="16396314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9999">
                <a:solidFill>
                  <a:srgbClr val="8B4A22"/>
                </a:solidFill>
                <a:latin typeface="Oregano"/>
                <a:ea typeface="Oregano"/>
                <a:cs typeface="Oregano"/>
                <a:sym typeface="Oregano"/>
              </a:rPr>
              <a:t>Project Overview &amp;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55987"/>
            <a:ext cx="13059107" cy="6902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13"/>
              </a:lnSpc>
            </a:pPr>
          </a:p>
          <a:p>
            <a:pPr algn="just" marL="932422" indent="-466211" lvl="1">
              <a:lnSpc>
                <a:spcPts val="5959"/>
              </a:lnSpc>
              <a:buFont typeface="Arial"/>
              <a:buChar char="•"/>
            </a:pP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ll-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ta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k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fé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k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osk sys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in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g MERN 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tac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k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.</a:t>
            </a:r>
          </a:p>
          <a:p>
            <a:pPr algn="just" marL="932422" indent="-466211" lvl="1">
              <a:lnSpc>
                <a:spcPts val="5959"/>
              </a:lnSpc>
              <a:buFont typeface="Arial"/>
              <a:buChar char="•"/>
            </a:pP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Reduce manual ordering, improve efficiency, and enhance customer loyalty.</a:t>
            </a:r>
          </a:p>
          <a:p>
            <a:pPr algn="just" marL="932422" indent="-466211" lvl="1">
              <a:lnSpc>
                <a:spcPts val="5959"/>
              </a:lnSpc>
              <a:buFont typeface="Arial"/>
              <a:buChar char="•"/>
            </a:pP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Back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handles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at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a,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ord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,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and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rewa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syst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ely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.</a:t>
            </a:r>
          </a:p>
          <a:p>
            <a:pPr algn="just" marL="932422" indent="-466211" lvl="1">
              <a:lnSpc>
                <a:spcPts val="5959"/>
              </a:lnSpc>
              <a:buFont typeface="Arial"/>
              <a:buChar char="•"/>
            </a:pP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Mod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la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sign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por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ti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ng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ad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n, 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er,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an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gu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est 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ole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318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49161" y="3061871"/>
            <a:ext cx="3910139" cy="2872894"/>
          </a:xfrm>
          <a:custGeom>
            <a:avLst/>
            <a:gdLst/>
            <a:ahLst/>
            <a:cxnLst/>
            <a:rect r="r" b="b" t="t" l="l"/>
            <a:pathLst>
              <a:path h="2872894" w="3910139">
                <a:moveTo>
                  <a:pt x="0" y="0"/>
                </a:moveTo>
                <a:lnTo>
                  <a:pt x="3910139" y="0"/>
                </a:lnTo>
                <a:lnTo>
                  <a:pt x="3910139" y="2872894"/>
                </a:lnTo>
                <a:lnTo>
                  <a:pt x="0" y="287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80000" y="524075"/>
            <a:ext cx="5728001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9999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7481" y="2419830"/>
            <a:ext cx="11993543" cy="644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01122" indent="-500561" lvl="1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Secure login/logout with authentication flow.</a:t>
            </a:r>
          </a:p>
          <a:p>
            <a:pPr algn="just" marL="1001122" indent="-500561" lvl="1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Menu with </a:t>
            </a:r>
            <a:r>
              <a:rPr lang="en-US" sz="4636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categorization (Hot/Cold Coffees, Snacks, Desserts) with images and prices.</a:t>
            </a:r>
          </a:p>
          <a:p>
            <a:pPr algn="just" marL="1001122" indent="-500561" lvl="1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Cart with live total calculation and checkout.</a:t>
            </a:r>
          </a:p>
          <a:p>
            <a:pPr algn="just" marL="1001122" indent="-500561" lvl="1">
              <a:lnSpc>
                <a:spcPts val="6399"/>
              </a:lnSpc>
              <a:spcBef>
                <a:spcPct val="0"/>
              </a:spcBef>
              <a:buFont typeface="Arial"/>
              <a:buChar char="•"/>
            </a:pPr>
            <a:r>
              <a:rPr lang="en-US" sz="4636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AdminPanel for Order management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300" y="1947151"/>
            <a:ext cx="6688780" cy="118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</a:pPr>
            <a:r>
              <a:rPr lang="en-US" sz="8500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Code Highlights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94677" y="1766176"/>
            <a:ext cx="80090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Fro</a:t>
            </a: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nt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end built with functional React components and hooks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94677" y="5158764"/>
            <a:ext cx="800902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JWT-b</a:t>
            </a: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as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ed authentication and middleware.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4677" y="3463314"/>
            <a:ext cx="80090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Ax</a:t>
            </a:r>
            <a:r>
              <a:rPr lang="en-US" sz="3000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ios used for communication with backend API.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94677" y="6855901"/>
            <a:ext cx="800902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 strike="noStrik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Mongoose schemas for structured user and item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06170" y="1038225"/>
            <a:ext cx="8075660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sz="9999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Merits &amp; Demerits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655896" y="2895240"/>
            <a:ext cx="7603404" cy="6363060"/>
            <a:chOff x="0" y="0"/>
            <a:chExt cx="2651385" cy="22188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51385" cy="2218864"/>
            </a:xfrm>
            <a:custGeom>
              <a:avLst/>
              <a:gdLst/>
              <a:ahLst/>
              <a:cxnLst/>
              <a:rect r="r" b="b" t="t" l="l"/>
              <a:pathLst>
                <a:path h="2218864" w="2651385">
                  <a:moveTo>
                    <a:pt x="30547" y="0"/>
                  </a:moveTo>
                  <a:lnTo>
                    <a:pt x="2620838" y="0"/>
                  </a:lnTo>
                  <a:cubicBezTo>
                    <a:pt x="2637709" y="0"/>
                    <a:pt x="2651385" y="13676"/>
                    <a:pt x="2651385" y="30547"/>
                  </a:cubicBezTo>
                  <a:lnTo>
                    <a:pt x="2651385" y="2188318"/>
                  </a:lnTo>
                  <a:cubicBezTo>
                    <a:pt x="2651385" y="2196419"/>
                    <a:pt x="2648167" y="2204189"/>
                    <a:pt x="2642438" y="2209917"/>
                  </a:cubicBezTo>
                  <a:cubicBezTo>
                    <a:pt x="2636710" y="2215646"/>
                    <a:pt x="2628940" y="2218864"/>
                    <a:pt x="2620838" y="2218864"/>
                  </a:cubicBezTo>
                  <a:lnTo>
                    <a:pt x="30547" y="2218864"/>
                  </a:lnTo>
                  <a:cubicBezTo>
                    <a:pt x="13676" y="2218864"/>
                    <a:pt x="0" y="2205188"/>
                    <a:pt x="0" y="2188318"/>
                  </a:cubicBezTo>
                  <a:lnTo>
                    <a:pt x="0" y="30547"/>
                  </a:lnTo>
                  <a:cubicBezTo>
                    <a:pt x="0" y="22445"/>
                    <a:pt x="3218" y="14675"/>
                    <a:pt x="8947" y="8947"/>
                  </a:cubicBezTo>
                  <a:cubicBezTo>
                    <a:pt x="14675" y="3218"/>
                    <a:pt x="22445" y="0"/>
                    <a:pt x="3054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914F26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51385" cy="225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895240"/>
            <a:ext cx="7603404" cy="6363060"/>
            <a:chOff x="0" y="0"/>
            <a:chExt cx="2651385" cy="2218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51385" cy="2218864"/>
            </a:xfrm>
            <a:custGeom>
              <a:avLst/>
              <a:gdLst/>
              <a:ahLst/>
              <a:cxnLst/>
              <a:rect r="r" b="b" t="t" l="l"/>
              <a:pathLst>
                <a:path h="2218864" w="2651385">
                  <a:moveTo>
                    <a:pt x="30547" y="0"/>
                  </a:moveTo>
                  <a:lnTo>
                    <a:pt x="2620838" y="0"/>
                  </a:lnTo>
                  <a:cubicBezTo>
                    <a:pt x="2637709" y="0"/>
                    <a:pt x="2651385" y="13676"/>
                    <a:pt x="2651385" y="30547"/>
                  </a:cubicBezTo>
                  <a:lnTo>
                    <a:pt x="2651385" y="2188318"/>
                  </a:lnTo>
                  <a:cubicBezTo>
                    <a:pt x="2651385" y="2196419"/>
                    <a:pt x="2648167" y="2204189"/>
                    <a:pt x="2642438" y="2209917"/>
                  </a:cubicBezTo>
                  <a:cubicBezTo>
                    <a:pt x="2636710" y="2215646"/>
                    <a:pt x="2628940" y="2218864"/>
                    <a:pt x="2620838" y="2218864"/>
                  </a:cubicBezTo>
                  <a:lnTo>
                    <a:pt x="30547" y="2218864"/>
                  </a:lnTo>
                  <a:cubicBezTo>
                    <a:pt x="13676" y="2218864"/>
                    <a:pt x="0" y="2205188"/>
                    <a:pt x="0" y="2188318"/>
                  </a:cubicBezTo>
                  <a:lnTo>
                    <a:pt x="0" y="30547"/>
                  </a:lnTo>
                  <a:cubicBezTo>
                    <a:pt x="0" y="22445"/>
                    <a:pt x="3218" y="14675"/>
                    <a:pt x="8947" y="8947"/>
                  </a:cubicBezTo>
                  <a:cubicBezTo>
                    <a:pt x="14675" y="3218"/>
                    <a:pt x="22445" y="0"/>
                    <a:pt x="3054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914F26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651385" cy="2256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03737" y="3833314"/>
            <a:ext cx="5853331" cy="390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Inter</a:t>
            </a: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active Menu System</a:t>
            </a:r>
          </a:p>
          <a:p>
            <a:pPr algn="l" marL="690879" indent="-345439" lvl="1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Smoot</a:t>
            </a: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h Checkout Flow</a:t>
            </a:r>
          </a:p>
          <a:p>
            <a:pPr algn="l" marL="690879" indent="-345439" lvl="1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User</a:t>
            </a: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Rewards &amp; Loyalty</a:t>
            </a:r>
          </a:p>
          <a:p>
            <a:pPr algn="l" marL="690879" indent="-345439" lvl="1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Admin Dashboard Access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37644" y="3833314"/>
            <a:ext cx="5639907" cy="390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799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No Payment Gateway</a:t>
            </a:r>
          </a:p>
          <a:p>
            <a:pPr algn="l" marL="690879" indent="-345439" lvl="1">
              <a:lnSpc>
                <a:spcPts val="799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No 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Order Tr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ack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g</a:t>
            </a:r>
          </a:p>
          <a:p>
            <a:pPr algn="l" marL="690879" indent="-345439" lvl="1">
              <a:lnSpc>
                <a:spcPts val="799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Li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ed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na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ly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ti</a:t>
            </a: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cs</a:t>
            </a:r>
          </a:p>
          <a:p>
            <a:pPr algn="l" marL="690879" indent="-345439" lvl="1">
              <a:lnSpc>
                <a:spcPts val="799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Future Scaling Needed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2610"/>
            <a:ext cx="14076065" cy="6599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15"/>
              </a:lnSpc>
            </a:pPr>
          </a:p>
          <a:p>
            <a:pPr algn="just" marL="1036309" indent="-518154" lvl="1">
              <a:lnSpc>
                <a:spcPts val="7391"/>
              </a:lnSpc>
              <a:buFont typeface="Arial"/>
              <a:buChar char="•"/>
            </a:pP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Person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liz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ed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me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u sugg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tion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s.</a:t>
            </a:r>
          </a:p>
          <a:p>
            <a:pPr algn="just" marL="1036309" indent="-518154" lvl="1">
              <a:lnSpc>
                <a:spcPts val="7391"/>
              </a:lnSpc>
              <a:buFont typeface="Arial"/>
              <a:buChar char="•"/>
            </a:pP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Multili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gu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 support for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iverse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customers.</a:t>
            </a:r>
          </a:p>
          <a:p>
            <a:pPr algn="just" marL="1036309" indent="-518154" lvl="1">
              <a:lnSpc>
                <a:spcPts val="7391"/>
              </a:lnSpc>
              <a:buFont typeface="Arial"/>
              <a:buChar char="•"/>
            </a:pP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Payment gateway</a:t>
            </a:r>
          </a:p>
          <a:p>
            <a:pPr algn="just" marL="1036309" indent="-518154" lvl="1">
              <a:lnSpc>
                <a:spcPts val="7391"/>
              </a:lnSpc>
              <a:buFont typeface="Arial"/>
              <a:buChar char="•"/>
            </a:pP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Q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-cod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 b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a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sed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l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oyal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y and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mo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bil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 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eg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ra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t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i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o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n</a:t>
            </a: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.</a:t>
            </a:r>
          </a:p>
          <a:p>
            <a:pPr algn="just" marL="1036309" indent="-518154" lvl="1">
              <a:lnSpc>
                <a:spcPts val="7391"/>
              </a:lnSpc>
              <a:buFont typeface="Arial"/>
              <a:buChar char="•"/>
            </a:pPr>
            <a:r>
              <a:rPr lang="en-US" sz="4799" strike="noStrike" u="none">
                <a:solidFill>
                  <a:srgbClr val="914F26"/>
                </a:solidFill>
                <a:latin typeface="Laila"/>
                <a:ea typeface="Laila"/>
                <a:cs typeface="Laila"/>
                <a:sym typeface="Laila"/>
              </a:rPr>
              <a:t>Dashboard analytics for admin</a:t>
            </a:r>
          </a:p>
          <a:p>
            <a:pPr algn="just">
              <a:lnSpc>
                <a:spcPts val="739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60479" y="239709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75935"/>
            <a:ext cx="16396314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9999">
                <a:solidFill>
                  <a:srgbClr val="8B4A22"/>
                </a:solidFill>
                <a:latin typeface="Oregano"/>
                <a:ea typeface="Oregano"/>
                <a:cs typeface="Oregano"/>
                <a:sym typeface="Oregano"/>
              </a:rPr>
              <a:t>Future Scope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63847" y="3970229"/>
            <a:ext cx="9760305" cy="2356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534"/>
              </a:lnSpc>
            </a:pPr>
            <a:r>
              <a:rPr lang="en-US" sz="15575">
                <a:solidFill>
                  <a:srgbClr val="914F26"/>
                </a:solidFill>
                <a:latin typeface="Oregano"/>
                <a:ea typeface="Oregano"/>
                <a:cs typeface="Oregano"/>
                <a:sym typeface="Oregano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DAGfvi3vHDQ</dc:identifier>
  <dcterms:modified xsi:type="dcterms:W3CDTF">2011-08-01T06:04:30Z</dcterms:modified>
  <cp:revision>1</cp:revision>
  <dc:title>Brown and Black Cute Illustrative Coffee Presentation</dc:title>
</cp:coreProperties>
</file>