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Semi-Bold" charset="1" panose="00000700000000000000"/>
      <p:regular r:id="rId14"/>
    </p:embeddedFont>
    <p:embeddedFont>
      <p:font typeface="Poppins Ultra-Bold" charset="1" panose="00000900000000000000"/>
      <p:regular r:id="rId15"/>
    </p:embeddedFont>
    <p:embeddedFont>
      <p:font typeface="Poppins" charset="1" panose="00000500000000000000"/>
      <p:regular r:id="rId16"/>
    </p:embeddedFont>
    <p:embeddedFont>
      <p:font typeface="Roboto Mono" charset="1" panose="000000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149814" y="5279068"/>
            <a:ext cx="10066789" cy="8229600"/>
          </a:xfrm>
          <a:custGeom>
            <a:avLst/>
            <a:gdLst/>
            <a:ahLst/>
            <a:cxnLst/>
            <a:rect r="r" b="b" t="t" l="l"/>
            <a:pathLst>
              <a:path h="8229600" w="10066789">
                <a:moveTo>
                  <a:pt x="10066789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0066789" y="0"/>
                </a:lnTo>
                <a:lnTo>
                  <a:pt x="10066789" y="822960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8891" y="2138291"/>
            <a:ext cx="4785953" cy="478595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10310479">
            <a:off x="15233608" y="3202042"/>
            <a:ext cx="2229637" cy="22296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84541" y="2807609"/>
            <a:ext cx="5596956" cy="4942916"/>
          </a:xfrm>
          <a:custGeom>
            <a:avLst/>
            <a:gdLst/>
            <a:ahLst/>
            <a:cxnLst/>
            <a:rect r="r" b="b" t="t" l="l"/>
            <a:pathLst>
              <a:path h="4942916" w="5596956">
                <a:moveTo>
                  <a:pt x="0" y="0"/>
                </a:moveTo>
                <a:lnTo>
                  <a:pt x="5596955" y="0"/>
                </a:lnTo>
                <a:lnTo>
                  <a:pt x="5596955" y="4942917"/>
                </a:lnTo>
                <a:lnTo>
                  <a:pt x="0" y="49429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050289" y="5102862"/>
            <a:ext cx="6662639" cy="11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4"/>
              </a:lnSpc>
            </a:pPr>
            <a:r>
              <a:rPr lang="en-US" sz="8510" b="true">
                <a:solidFill>
                  <a:srgbClr val="3E67C8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Booking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50289" y="4127618"/>
            <a:ext cx="6662639" cy="11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4"/>
              </a:lnSpc>
            </a:pPr>
            <a:r>
              <a:rPr lang="en-US" sz="8510" b="true">
                <a:solidFill>
                  <a:srgbClr val="3E67C8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Railway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50289" y="6114352"/>
            <a:ext cx="6662639" cy="11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4"/>
              </a:lnSpc>
            </a:pPr>
            <a:r>
              <a:rPr lang="en-US" sz="8510" b="true">
                <a:solidFill>
                  <a:srgbClr val="3E67C8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50289" y="7592001"/>
            <a:ext cx="7012535" cy="383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5"/>
              </a:lnSpc>
            </a:pPr>
            <a:r>
              <a:rPr lang="en-US" sz="2972" b="true">
                <a:solidFill>
                  <a:srgbClr val="3E67C8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Python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69472" y="3812039"/>
            <a:ext cx="14349056" cy="3206995"/>
            <a:chOff x="0" y="0"/>
            <a:chExt cx="19132074" cy="427599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61925"/>
              <a:ext cx="19132074" cy="2479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87"/>
                </a:lnSpc>
                <a:spcBef>
                  <a:spcPct val="0"/>
                </a:spcBef>
              </a:pPr>
              <a:r>
                <a:rPr lang="en-US" sz="5379">
                  <a:solidFill>
                    <a:srgbClr val="3E67C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Name     : </a:t>
              </a:r>
              <a:r>
                <a:rPr lang="en-US" sz="5379" strike="noStrike" u="none">
                  <a:solidFill>
                    <a:srgbClr val="3E67C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Maiyani Rahil Nareshbhai</a:t>
              </a:r>
            </a:p>
            <a:p>
              <a:pPr algn="l" marL="0" indent="0" lvl="0">
                <a:lnSpc>
                  <a:spcPts val="8557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63390"/>
              <a:ext cx="8199596" cy="920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87"/>
                </a:lnSpc>
                <a:spcBef>
                  <a:spcPct val="0"/>
                </a:spcBef>
              </a:pPr>
              <a:r>
                <a:rPr lang="en-US" sz="5379">
                  <a:solidFill>
                    <a:srgbClr val="3E67C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Batch    : A1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355431"/>
              <a:ext cx="7106365" cy="920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87"/>
                </a:lnSpc>
                <a:spcBef>
                  <a:spcPct val="0"/>
                </a:spcBef>
              </a:pPr>
              <a:r>
                <a:rPr lang="en-US" sz="5379">
                  <a:solidFill>
                    <a:srgbClr val="3E67C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Roll No  : 10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264598"/>
              <a:ext cx="13665757" cy="920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87"/>
                </a:lnSpc>
                <a:spcBef>
                  <a:spcPct val="0"/>
                </a:spcBef>
              </a:pPr>
              <a:r>
                <a:rPr lang="en-US" sz="5379">
                  <a:solidFill>
                    <a:srgbClr val="3E67C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Enrl No  : 23002170110078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415677" y="806874"/>
            <a:ext cx="7036177" cy="111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74"/>
              </a:lnSpc>
              <a:spcBef>
                <a:spcPct val="0"/>
              </a:spcBef>
            </a:pPr>
            <a:r>
              <a:rPr lang="en-US" b="true" sz="8510" strike="noStrike" u="none">
                <a:solidFill>
                  <a:srgbClr val="3E67C8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Prepared By </a:t>
            </a:r>
          </a:p>
        </p:txBody>
      </p:sp>
      <p:sp>
        <p:nvSpPr>
          <p:cNvPr name="AutoShape 10" id="10"/>
          <p:cNvSpPr/>
          <p:nvPr/>
        </p:nvSpPr>
        <p:spPr>
          <a:xfrm>
            <a:off x="-54" y="2246598"/>
            <a:ext cx="18288049" cy="9525"/>
          </a:xfrm>
          <a:prstGeom prst="line">
            <a:avLst/>
          </a:prstGeom>
          <a:ln cap="flat" w="19050">
            <a:solidFill>
              <a:srgbClr val="006CC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2686" y="2347254"/>
            <a:ext cx="4211257" cy="421125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6174" y="1224319"/>
            <a:ext cx="7315652" cy="11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4"/>
              </a:lnSpc>
            </a:pPr>
            <a:r>
              <a:rPr lang="en-US" sz="8510" b="true">
                <a:solidFill>
                  <a:srgbClr val="3E67C8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Introduction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578796" y="610169"/>
            <a:ext cx="1087687" cy="164050"/>
            <a:chOff x="0" y="0"/>
            <a:chExt cx="286469" cy="432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6469" cy="43207"/>
            </a:xfrm>
            <a:custGeom>
              <a:avLst/>
              <a:gdLst/>
              <a:ahLst/>
              <a:cxnLst/>
              <a:rect r="r" b="b" t="t" l="l"/>
              <a:pathLst>
                <a:path h="43207" w="286469">
                  <a:moveTo>
                    <a:pt x="0" y="0"/>
                  </a:moveTo>
                  <a:lnTo>
                    <a:pt x="286469" y="0"/>
                  </a:lnTo>
                  <a:lnTo>
                    <a:pt x="286469" y="43207"/>
                  </a:lnTo>
                  <a:lnTo>
                    <a:pt x="0" y="43207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6469" cy="81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005301" y="3341024"/>
            <a:ext cx="12253999" cy="4842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2200" indent="-426100" lvl="1">
              <a:lnSpc>
                <a:spcPts val="6433"/>
              </a:lnSpc>
              <a:buFont typeface="Arial"/>
              <a:buChar char="•"/>
            </a:pPr>
            <a:r>
              <a:rPr lang="en-US" sz="394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A minimal web app to search and book train tickets.</a:t>
            </a:r>
          </a:p>
          <a:p>
            <a:pPr algn="l" marL="852200" indent="-426100" lvl="1">
              <a:lnSpc>
                <a:spcPts val="6433"/>
              </a:lnSpc>
              <a:buFont typeface="Arial"/>
              <a:buChar char="•"/>
            </a:pPr>
            <a:r>
              <a:rPr lang="en-US" sz="394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Ha</a:t>
            </a:r>
            <a:r>
              <a:rPr lang="en-US" sz="394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ndles seat availability, passenger details, and ticket generation.</a:t>
            </a:r>
          </a:p>
          <a:p>
            <a:pPr algn="just" marL="852200" indent="-426100" lvl="1">
              <a:lnSpc>
                <a:spcPts val="6433"/>
              </a:lnSpc>
              <a:buFont typeface="Arial"/>
              <a:buChar char="•"/>
            </a:pPr>
            <a:r>
              <a:rPr lang="en-US" sz="394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User-friendly prototype demonstrating booking flow and admin analytics.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5955" y="1501838"/>
            <a:ext cx="815480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6999">
                <a:solidFill>
                  <a:srgbClr val="3E67C8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34243" y="6393837"/>
            <a:ext cx="1002705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3000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Admin dashboard: trains running, revenue by route, top customers, berth distribution.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10619" y="3366110"/>
            <a:ext cx="963448" cy="82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19"/>
              </a:lnSpc>
              <a:spcBef>
                <a:spcPct val="0"/>
              </a:spcBef>
            </a:pPr>
            <a:r>
              <a:rPr lang="en-US" b="true" sz="4857" strike="noStrike" u="none">
                <a:solidFill>
                  <a:srgbClr val="006CC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0619" y="4793637"/>
            <a:ext cx="963448" cy="82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19"/>
              </a:lnSpc>
              <a:spcBef>
                <a:spcPct val="0"/>
              </a:spcBef>
            </a:pPr>
            <a:r>
              <a:rPr lang="en-US" b="true" sz="4857" strike="noStrike" u="none">
                <a:solidFill>
                  <a:srgbClr val="006CC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0619" y="6225396"/>
            <a:ext cx="963448" cy="82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19"/>
              </a:lnSpc>
              <a:spcBef>
                <a:spcPct val="0"/>
              </a:spcBef>
            </a:pPr>
            <a:r>
              <a:rPr lang="en-US" b="true" sz="4857" strike="noStrike" u="none">
                <a:solidFill>
                  <a:srgbClr val="006CC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758489" y="2861649"/>
            <a:ext cx="5254294" cy="525429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034243" y="3508985"/>
            <a:ext cx="1002705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700"/>
              </a:lnSpc>
              <a:spcBef>
                <a:spcPct val="0"/>
              </a:spcBef>
            </a:pPr>
            <a:r>
              <a:rPr lang="en-US" sz="3000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Django back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end wit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h ORM m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ls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r trai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ns, station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s,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booking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  <a:r>
              <a:rPr lang="en-US" sz="3000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34243" y="4936512"/>
            <a:ext cx="1002705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2700"/>
              </a:lnSpc>
              <a:spcBef>
                <a:spcPct val="0"/>
              </a:spcBef>
            </a:pPr>
            <a:r>
              <a:rPr lang="en-US" sz="3000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Bootstrap Front-end for responsive UI, Simple and Consisting Styling accross the pages.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34243" y="7625737"/>
            <a:ext cx="1002705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3000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Admin analytics page with charts, exports, and a 7-day passenger forecast.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10619" y="7457296"/>
            <a:ext cx="963448" cy="82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19"/>
              </a:lnSpc>
              <a:spcBef>
                <a:spcPct val="0"/>
              </a:spcBef>
            </a:pPr>
            <a:r>
              <a:rPr lang="en-US" b="true" sz="4857" strike="noStrike" u="none">
                <a:solidFill>
                  <a:srgbClr val="006CC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130110" y="3363254"/>
            <a:ext cx="4211257" cy="421125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86174" y="1224319"/>
            <a:ext cx="7315652" cy="11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4"/>
              </a:lnSpc>
            </a:pPr>
            <a:r>
              <a:rPr lang="en-US" sz="8510" b="true">
                <a:solidFill>
                  <a:srgbClr val="3E67C8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Key features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578796" y="610169"/>
            <a:ext cx="1087687" cy="164050"/>
            <a:chOff x="0" y="0"/>
            <a:chExt cx="286469" cy="432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6469" cy="43207"/>
            </a:xfrm>
            <a:custGeom>
              <a:avLst/>
              <a:gdLst/>
              <a:ahLst/>
              <a:cxnLst/>
              <a:rect r="r" b="b" t="t" l="l"/>
              <a:pathLst>
                <a:path h="43207" w="286469">
                  <a:moveTo>
                    <a:pt x="0" y="0"/>
                  </a:moveTo>
                  <a:lnTo>
                    <a:pt x="286469" y="0"/>
                  </a:lnTo>
                  <a:lnTo>
                    <a:pt x="286469" y="43207"/>
                  </a:lnTo>
                  <a:lnTo>
                    <a:pt x="0" y="43207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6469" cy="81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163583" y="2780781"/>
            <a:ext cx="11536763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565"/>
              </a:lnSpc>
              <a:buFont typeface="Arial"/>
              <a:buChar char="•"/>
            </a:pPr>
            <a:r>
              <a:rPr lang="en-US" sz="3500" spc="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Login or Registration is required before confirming bookings.</a:t>
            </a:r>
          </a:p>
          <a:p>
            <a:pPr algn="just" marL="755651" indent="-377825" lvl="1">
              <a:lnSpc>
                <a:spcPts val="5565"/>
              </a:lnSpc>
              <a:buFont typeface="Arial"/>
              <a:buChar char="•"/>
            </a:pPr>
            <a:r>
              <a:rPr lang="en-US" sz="3500" spc="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Fast train search with fare preview and seat availability.</a:t>
            </a:r>
          </a:p>
          <a:p>
            <a:pPr algn="just" marL="755651" indent="-377825" lvl="1">
              <a:lnSpc>
                <a:spcPts val="5565"/>
              </a:lnSpc>
              <a:buFont typeface="Arial"/>
              <a:buChar char="•"/>
            </a:pPr>
            <a:r>
              <a:rPr lang="en-US" sz="3500" spc="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Book seats with passenger details ( max 5 passanger per booking)</a:t>
            </a:r>
          </a:p>
          <a:p>
            <a:pPr algn="just" marL="755651" indent="-377825" lvl="1">
              <a:lnSpc>
                <a:spcPts val="5565"/>
              </a:lnSpc>
              <a:buFont typeface="Arial"/>
              <a:buChar char="•"/>
            </a:pPr>
            <a:r>
              <a:rPr lang="en-US" sz="3500" spc="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Ticket generation (PDF) and booking history.</a:t>
            </a:r>
          </a:p>
          <a:p>
            <a:pPr algn="just" marL="755651" indent="-377825" lvl="1">
              <a:lnSpc>
                <a:spcPts val="5565"/>
              </a:lnSpc>
              <a:buFont typeface="Arial"/>
              <a:buChar char="•"/>
            </a:pPr>
            <a:r>
              <a:rPr lang="en-US" sz="3500" spc="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Admin analytics: Recent bookings, route revenue, berth distribution, 7-day forecasting , CSV/PDF exports.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350775" y="4857359"/>
            <a:ext cx="319604" cy="285896"/>
          </a:xfrm>
          <a:prstGeom prst="rect">
            <a:avLst/>
          </a:prstGeom>
          <a:solidFill>
            <a:srgbClr val="DEFCF8">
              <a:alpha val="19608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8350775" y="6359747"/>
            <a:ext cx="319604" cy="285896"/>
          </a:xfrm>
          <a:prstGeom prst="rect">
            <a:avLst/>
          </a:prstGeom>
          <a:solidFill>
            <a:srgbClr val="DEFCF8">
              <a:alpha val="19608"/>
            </a:srgbClr>
          </a:solidFill>
        </p:spPr>
      </p:sp>
      <p:sp>
        <p:nvSpPr>
          <p:cNvPr name="TextBox 5" id="5"/>
          <p:cNvSpPr txBox="true"/>
          <p:nvPr/>
        </p:nvSpPr>
        <p:spPr>
          <a:xfrm rot="0">
            <a:off x="610169" y="664549"/>
            <a:ext cx="8309452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b="true" sz="9000">
                <a:solidFill>
                  <a:srgbClr val="3E67C8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Enhancement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86382" y="1369071"/>
            <a:ext cx="7767875" cy="1591027"/>
            <a:chOff x="0" y="0"/>
            <a:chExt cx="10357167" cy="212136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0"/>
              <a:ext cx="1247168" cy="1061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30"/>
                </a:lnSpc>
              </a:pPr>
              <a:r>
                <a:rPr lang="en-US" sz="4792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632552" y="118239"/>
              <a:ext cx="8724615" cy="20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43"/>
                </a:lnSpc>
              </a:pP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Real-Time Train Running Status Monitoring for Passengers &amp; Admin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86382" y="3191984"/>
            <a:ext cx="7767875" cy="1591027"/>
            <a:chOff x="0" y="0"/>
            <a:chExt cx="10357167" cy="212136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0"/>
              <a:ext cx="1247168" cy="1061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30"/>
                </a:lnSpc>
              </a:pPr>
              <a:r>
                <a:rPr lang="en-US" sz="4792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632552" y="118239"/>
              <a:ext cx="8724615" cy="20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43"/>
                </a:lnSpc>
              </a:pP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Integrate real</a:t>
              </a: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 payment gateway (Razorpay/Stripe) and email/SMS confirmations.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86382" y="5014897"/>
            <a:ext cx="7767875" cy="1094072"/>
            <a:chOff x="0" y="0"/>
            <a:chExt cx="10357167" cy="145876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0"/>
              <a:ext cx="1247168" cy="1061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30"/>
                </a:lnSpc>
              </a:pPr>
              <a:r>
                <a:rPr lang="en-US" sz="4792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632552" y="118239"/>
              <a:ext cx="8724615" cy="1340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43"/>
                </a:lnSpc>
              </a:pP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Impr</a:t>
              </a: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ove forecasting: seasonality &amp; holidays, better features.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86382" y="6341085"/>
            <a:ext cx="7767875" cy="1591027"/>
            <a:chOff x="0" y="0"/>
            <a:chExt cx="10357167" cy="212136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0"/>
              <a:ext cx="1247168" cy="1061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30"/>
                </a:lnSpc>
              </a:pPr>
              <a:r>
                <a:rPr lang="en-US" sz="4792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632552" y="118239"/>
              <a:ext cx="8724615" cy="20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43"/>
                </a:lnSpc>
              </a:pP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dmin panels and user management, scheduled reports by email.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386382" y="8164228"/>
            <a:ext cx="7767875" cy="1094072"/>
            <a:chOff x="0" y="0"/>
            <a:chExt cx="10357167" cy="145876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0"/>
              <a:ext cx="1247168" cy="1061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30"/>
                </a:lnSpc>
              </a:pPr>
              <a:r>
                <a:rPr lang="en-US" sz="4792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632552" y="118239"/>
              <a:ext cx="8724615" cy="1340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43"/>
                </a:lnSpc>
              </a:pPr>
              <a:r>
                <a:rPr lang="en-US" sz="3033">
                  <a:solidFill>
                    <a:srgbClr val="3E67C8"/>
                  </a:solidFill>
                  <a:latin typeface="Poppins"/>
                  <a:ea typeface="Poppins"/>
                  <a:cs typeface="Poppins"/>
                  <a:sym typeface="Poppins"/>
                </a:rPr>
                <a:t>Better visuals: interactive charts and Better UI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71575"/>
            <a:ext cx="815480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6999">
                <a:solidFill>
                  <a:srgbClr val="3E67C8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07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4758489" y="2861649"/>
            <a:ext cx="5254294" cy="52542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100000"/>
                  </a:srgbClr>
                </a:gs>
                <a:gs pos="100000">
                  <a:srgbClr val="F5AE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17824" y="2435167"/>
            <a:ext cx="13173033" cy="663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875" indent="-395938" lvl="1">
              <a:lnSpc>
                <a:spcPts val="5868"/>
              </a:lnSpc>
              <a:buFont typeface="Arial"/>
              <a:buChar char="•"/>
            </a:pP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project delivers a reliable railway booking system that sim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lifies ticket reservations and passenger 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dlin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g.</a:t>
            </a:r>
          </a:p>
          <a:p>
            <a:pPr algn="just" marL="791875" indent="-395938" lvl="1">
              <a:lnSpc>
                <a:spcPts val="5868"/>
              </a:lnSpc>
              <a:buFont typeface="Arial"/>
              <a:buChar char="•"/>
            </a:pP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It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impr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ov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effici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ency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educes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manual 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work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for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both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u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sers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an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adm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nistrators</a:t>
            </a:r>
            <a:r>
              <a:rPr lang="en-US" sz="3667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 marL="791875" indent="-395938" lvl="1">
              <a:lnSpc>
                <a:spcPts val="5868"/>
              </a:lnSpc>
              <a:buFont typeface="Arial"/>
              <a:buChar char="•"/>
            </a:pP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Cl</a:t>
            </a: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ear seat availability and booking insights</a:t>
            </a:r>
          </a:p>
          <a:p>
            <a:pPr algn="just" marL="791875" indent="-395938" lvl="1">
              <a:lnSpc>
                <a:spcPts val="5868"/>
              </a:lnSpc>
              <a:buFont typeface="Arial"/>
              <a:buChar char="•"/>
            </a:pPr>
            <a:r>
              <a:rPr lang="en-US" sz="3667" strike="noStrike" u="none">
                <a:solidFill>
                  <a:srgbClr val="3E67C8"/>
                </a:solidFill>
                <a:latin typeface="Poppins"/>
                <a:ea typeface="Poppins"/>
                <a:cs typeface="Poppins"/>
                <a:sym typeface="Poppins"/>
              </a:rPr>
              <a:t>The system provides a solid base for future growth with advanced features.</a:t>
            </a:r>
          </a:p>
          <a:p>
            <a:pPr algn="just">
              <a:lnSpc>
                <a:spcPts val="586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4469" y="4303271"/>
            <a:ext cx="3841350" cy="112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3"/>
              </a:lnSpc>
            </a:pPr>
            <a:r>
              <a:rPr lang="en-US" sz="8610" b="true">
                <a:solidFill>
                  <a:srgbClr val="3E67C8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7214" y="9358745"/>
            <a:ext cx="1621100" cy="33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2"/>
              </a:lnSpc>
            </a:pPr>
            <a:r>
              <a:rPr lang="en-US" sz="1865">
                <a:solidFill>
                  <a:srgbClr val="006CCD"/>
                </a:solidFill>
                <a:latin typeface="Poppins"/>
                <a:ea typeface="Poppins"/>
                <a:cs typeface="Poppins"/>
                <a:sym typeface="Poppins"/>
              </a:rPr>
              <a:t>Page 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05818" y="4303271"/>
            <a:ext cx="2917713" cy="112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3"/>
              </a:lnSpc>
            </a:pPr>
            <a:r>
              <a:rPr lang="en-US" sz="8610" b="true">
                <a:solidFill>
                  <a:srgbClr val="3E67C8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DAGOHQbXmBs</dc:identifier>
  <dcterms:modified xsi:type="dcterms:W3CDTF">2011-08-01T06:04:30Z</dcterms:modified>
  <cp:revision>1</cp:revision>
  <dc:title>Computer</dc:title>
</cp:coreProperties>
</file>