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16-Jul-20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16-Jul-20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16-Jul-20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16-Jul-20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Topic Classification Using AWS </a:t>
            </a:r>
            <a:r>
              <a:rPr lang="en-US" b="1" dirty="0" smtClean="0"/>
              <a:t>Comprehend</a:t>
            </a:r>
            <a:r>
              <a:rPr lang="en-US" dirty="0" smtClean="0"/>
              <a:t/>
            </a:r>
            <a:br>
              <a:rPr lang="en-US" dirty="0" smtClean="0"/>
            </a:br>
            <a:r>
              <a:rPr lang="en-US" sz="3600" dirty="0" smtClean="0"/>
              <a:t>(use case-BBC news)</a:t>
            </a:r>
            <a:endParaRPr lang="en-US" sz="3600" dirty="0"/>
          </a:p>
        </p:txBody>
      </p:sp>
      <p:sp>
        <p:nvSpPr>
          <p:cNvPr id="3" name="Subtitle 2"/>
          <p:cNvSpPr>
            <a:spLocks noGrp="1"/>
          </p:cNvSpPr>
          <p:nvPr>
            <p:ph type="subTitle" idx="1"/>
          </p:nvPr>
        </p:nvSpPr>
        <p:spPr>
          <a:xfrm>
            <a:off x="1524000" y="3602038"/>
            <a:ext cx="9144000" cy="630328"/>
          </a:xfrm>
        </p:spPr>
        <p:txBody>
          <a:bodyPr>
            <a:normAutofit fontScale="62500" lnSpcReduction="20000"/>
          </a:bodyPr>
          <a:lstStyle/>
          <a:p>
            <a:r>
              <a:rPr lang="en-US" sz="7700" dirty="0" smtClean="0"/>
              <a:t>Group-c</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866812" y="0"/>
            <a:ext cx="2325188" cy="1458912"/>
          </a:xfrm>
          <a:prstGeom prst="rect">
            <a:avLst/>
          </a:prstGeom>
          <a:noFill/>
          <a:ln>
            <a:noFill/>
          </a:ln>
        </p:spPr>
      </p:pic>
      <p:sp>
        <p:nvSpPr>
          <p:cNvPr id="5" name="TextBox 4"/>
          <p:cNvSpPr txBox="1"/>
          <p:nvPr/>
        </p:nvSpPr>
        <p:spPr>
          <a:xfrm>
            <a:off x="404949" y="4833256"/>
            <a:ext cx="4990011" cy="1477328"/>
          </a:xfrm>
          <a:prstGeom prst="rect">
            <a:avLst/>
          </a:prstGeom>
          <a:noFill/>
        </p:spPr>
        <p:txBody>
          <a:bodyPr wrap="square" rtlCol="0">
            <a:spAutoFit/>
          </a:bodyPr>
          <a:lstStyle/>
          <a:p>
            <a:r>
              <a:rPr lang="en-US" b="1" i="1" dirty="0" smtClean="0"/>
              <a:t>	Under </a:t>
            </a:r>
            <a:r>
              <a:rPr lang="en-US" b="1" i="1" dirty="0"/>
              <a:t>the Esteemed Supervision of</a:t>
            </a:r>
            <a:endParaRPr lang="en-US" dirty="0"/>
          </a:p>
          <a:p>
            <a:r>
              <a:rPr lang="en-US" b="1" dirty="0" smtClean="0"/>
              <a:t>1.Mr</a:t>
            </a:r>
            <a:r>
              <a:rPr lang="en-US" b="1" dirty="0"/>
              <a:t>. </a:t>
            </a:r>
            <a:r>
              <a:rPr lang="en-US" b="1" dirty="0" err="1"/>
              <a:t>Ravindra</a:t>
            </a:r>
            <a:r>
              <a:rPr lang="en-US" b="1" dirty="0"/>
              <a:t> </a:t>
            </a:r>
            <a:r>
              <a:rPr lang="en-US" b="1" dirty="0" err="1"/>
              <a:t>Swamy</a:t>
            </a:r>
            <a:endParaRPr lang="en-US" b="1" dirty="0"/>
          </a:p>
          <a:p>
            <a:r>
              <a:rPr lang="en-US" b="1" dirty="0" smtClean="0"/>
              <a:t>2.Mr</a:t>
            </a:r>
            <a:r>
              <a:rPr lang="en-US" b="1" dirty="0"/>
              <a:t>. </a:t>
            </a:r>
            <a:r>
              <a:rPr lang="en-US" b="1" dirty="0" err="1"/>
              <a:t>Pramit</a:t>
            </a:r>
            <a:r>
              <a:rPr lang="en-US" b="1" dirty="0"/>
              <a:t> Kumar </a:t>
            </a:r>
            <a:r>
              <a:rPr lang="en-US" b="1" dirty="0" err="1"/>
              <a:t>Patra</a:t>
            </a:r>
            <a:endParaRPr lang="en-US" b="1" dirty="0"/>
          </a:p>
          <a:p>
            <a:r>
              <a:rPr lang="en-US" b="1" dirty="0" smtClean="0"/>
              <a:t>3.Mr</a:t>
            </a:r>
            <a:r>
              <a:rPr lang="en-US" b="1" dirty="0"/>
              <a:t>. </a:t>
            </a:r>
            <a:r>
              <a:rPr lang="en-US" b="1" dirty="0" err="1"/>
              <a:t>Akshay</a:t>
            </a:r>
            <a:r>
              <a:rPr lang="en-US" b="1" dirty="0"/>
              <a:t> </a:t>
            </a:r>
            <a:r>
              <a:rPr lang="en-US" b="1" dirty="0" err="1"/>
              <a:t>Barik</a:t>
            </a:r>
            <a:r>
              <a:rPr lang="en-US" b="1" dirty="0"/>
              <a:t> &amp;</a:t>
            </a:r>
          </a:p>
          <a:p>
            <a:r>
              <a:rPr lang="en-US" b="1" dirty="0" smtClean="0"/>
              <a:t>4.Mr</a:t>
            </a:r>
            <a:r>
              <a:rPr lang="en-US" b="1" dirty="0"/>
              <a:t>. </a:t>
            </a:r>
            <a:r>
              <a:rPr lang="en-US" b="1" dirty="0" err="1"/>
              <a:t>Siddharth</a:t>
            </a:r>
            <a:endParaRPr lang="en-US" b="1" dirty="0"/>
          </a:p>
        </p:txBody>
      </p:sp>
      <p:sp>
        <p:nvSpPr>
          <p:cNvPr id="6" name="TextBox 5"/>
          <p:cNvSpPr txBox="1"/>
          <p:nvPr/>
        </p:nvSpPr>
        <p:spPr>
          <a:xfrm flipH="1">
            <a:off x="5394960" y="4833256"/>
            <a:ext cx="6400800" cy="1477328"/>
          </a:xfrm>
          <a:prstGeom prst="rect">
            <a:avLst/>
          </a:prstGeom>
          <a:noFill/>
        </p:spPr>
        <p:txBody>
          <a:bodyPr wrap="square" rtlCol="0">
            <a:spAutoFit/>
          </a:bodyPr>
          <a:lstStyle/>
          <a:p>
            <a:r>
              <a:rPr lang="en-US" b="1" i="1" dirty="0" smtClean="0"/>
              <a:t>					Submitted </a:t>
            </a:r>
            <a:r>
              <a:rPr lang="en-US" b="1" i="1" dirty="0"/>
              <a:t>by</a:t>
            </a:r>
            <a:endParaRPr lang="en-US" b="1" dirty="0"/>
          </a:p>
          <a:p>
            <a:r>
              <a:rPr lang="en-US" b="1" dirty="0"/>
              <a:t> 				</a:t>
            </a:r>
            <a:r>
              <a:rPr lang="en-US" b="1" dirty="0" smtClean="0"/>
              <a:t>1.Mr</a:t>
            </a:r>
            <a:r>
              <a:rPr lang="en-US" b="1" dirty="0"/>
              <a:t>. </a:t>
            </a:r>
            <a:r>
              <a:rPr lang="en-US" b="1" dirty="0" err="1"/>
              <a:t>Uday</a:t>
            </a:r>
            <a:r>
              <a:rPr lang="en-US" b="1" dirty="0"/>
              <a:t> </a:t>
            </a:r>
            <a:r>
              <a:rPr lang="en-US" b="1" dirty="0" err="1"/>
              <a:t>Chandu</a:t>
            </a:r>
            <a:r>
              <a:rPr lang="en-US" b="1" dirty="0"/>
              <a:t> Bachina (19FTDDS020)</a:t>
            </a:r>
          </a:p>
          <a:p>
            <a:r>
              <a:rPr lang="en-US" b="1" dirty="0"/>
              <a:t>				</a:t>
            </a:r>
            <a:r>
              <a:rPr lang="en-US" b="1" dirty="0" smtClean="0"/>
              <a:t>2.Mr</a:t>
            </a:r>
            <a:r>
              <a:rPr lang="en-US" b="1" dirty="0"/>
              <a:t>. </a:t>
            </a:r>
            <a:r>
              <a:rPr lang="en-US" b="1" dirty="0" err="1"/>
              <a:t>Mohd</a:t>
            </a:r>
            <a:r>
              <a:rPr lang="en-US" b="1" dirty="0"/>
              <a:t>. Afzal </a:t>
            </a:r>
            <a:r>
              <a:rPr lang="en-US" b="1" dirty="0" err="1"/>
              <a:t>Ramiz</a:t>
            </a:r>
            <a:r>
              <a:rPr lang="en-US" b="1" dirty="0"/>
              <a:t> (19FTDDS018)</a:t>
            </a:r>
          </a:p>
          <a:p>
            <a:r>
              <a:rPr lang="en-US" b="1" dirty="0"/>
              <a:t>				</a:t>
            </a:r>
            <a:r>
              <a:rPr lang="en-US" b="1" dirty="0" smtClean="0"/>
              <a:t>3.Mr</a:t>
            </a:r>
            <a:r>
              <a:rPr lang="en-US" b="1" dirty="0"/>
              <a:t>. </a:t>
            </a:r>
            <a:r>
              <a:rPr lang="en-US" b="1" dirty="0" err="1"/>
              <a:t>Sourav</a:t>
            </a:r>
            <a:r>
              <a:rPr lang="en-US" b="1" dirty="0"/>
              <a:t> </a:t>
            </a:r>
            <a:r>
              <a:rPr lang="en-US" b="1" dirty="0" err="1"/>
              <a:t>Sambit</a:t>
            </a:r>
            <a:r>
              <a:rPr lang="en-US" b="1" dirty="0"/>
              <a:t> Panda (19FTDDS003) &amp;</a:t>
            </a:r>
          </a:p>
          <a:p>
            <a:r>
              <a:rPr lang="en-US" b="1" dirty="0"/>
              <a:t>				</a:t>
            </a:r>
            <a:r>
              <a:rPr lang="en-US" b="1" dirty="0" smtClean="0"/>
              <a:t>4.Mr</a:t>
            </a:r>
            <a:r>
              <a:rPr lang="en-US" b="1" dirty="0"/>
              <a:t>. Karan </a:t>
            </a:r>
            <a:r>
              <a:rPr lang="en-US" b="1" dirty="0" err="1"/>
              <a:t>Mitra</a:t>
            </a:r>
            <a:r>
              <a:rPr lang="en-US" b="1" dirty="0"/>
              <a:t>	(19FTDDS009)</a:t>
            </a:r>
          </a:p>
        </p:txBody>
      </p:sp>
      <p:pic>
        <p:nvPicPr>
          <p:cNvPr id="7" name="Picture 6"/>
          <p:cNvPicPr>
            <a:picLocks noChangeAspect="1"/>
          </p:cNvPicPr>
          <p:nvPr/>
        </p:nvPicPr>
        <p:blipFill>
          <a:blip r:embed="rId3"/>
          <a:stretch>
            <a:fillRect/>
          </a:stretch>
        </p:blipFill>
        <p:spPr>
          <a:xfrm>
            <a:off x="0" y="0"/>
            <a:ext cx="2325188" cy="1458913"/>
          </a:xfrm>
          <a:prstGeom prst="rect">
            <a:avLst/>
          </a:prstGeom>
        </p:spPr>
      </p:pic>
      <p:sp>
        <p:nvSpPr>
          <p:cNvPr id="8" name="TextBox 7"/>
          <p:cNvSpPr txBox="1"/>
          <p:nvPr/>
        </p:nvSpPr>
        <p:spPr>
          <a:xfrm flipH="1">
            <a:off x="2325186" y="0"/>
            <a:ext cx="7541623" cy="1384995"/>
          </a:xfrm>
          <a:prstGeom prst="rect">
            <a:avLst/>
          </a:prstGeom>
          <a:noFill/>
        </p:spPr>
        <p:txBody>
          <a:bodyPr wrap="square" rtlCol="0">
            <a:spAutoFit/>
          </a:bodyPr>
          <a:lstStyle/>
          <a:p>
            <a:pPr algn="ctr"/>
            <a:r>
              <a:rPr lang="en-US" sz="2800" dirty="0" err="1"/>
              <a:t>Aptus</a:t>
            </a:r>
            <a:r>
              <a:rPr lang="en-US" sz="2800" dirty="0"/>
              <a:t> Data Labs</a:t>
            </a:r>
          </a:p>
          <a:p>
            <a:pPr algn="ctr"/>
            <a:r>
              <a:rPr lang="en-US" sz="2800" dirty="0"/>
              <a:t>Internship </a:t>
            </a:r>
            <a:r>
              <a:rPr lang="en-US" sz="2800" dirty="0" smtClean="0"/>
              <a:t>Project-1</a:t>
            </a:r>
            <a:endParaRPr lang="en-US" sz="2800" dirty="0"/>
          </a:p>
          <a:p>
            <a:pPr algn="ctr"/>
            <a:endParaRPr lang="en-US" sz="2800" dirty="0"/>
          </a:p>
        </p:txBody>
      </p:sp>
    </p:spTree>
    <p:extLst>
      <p:ext uri="{BB962C8B-B14F-4D97-AF65-F5344CB8AC3E}">
        <p14:creationId xmlns:p14="http://schemas.microsoft.com/office/powerpoint/2010/main" val="231462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9530" y="1162594"/>
            <a:ext cx="10502537" cy="5238207"/>
          </a:xfrm>
        </p:spPr>
        <p:txBody>
          <a:bodyPr>
            <a:normAutofit/>
          </a:bodyPr>
          <a:lstStyle/>
          <a:p>
            <a:pPr lvl="0">
              <a:buFont typeface="Wingdings" panose="05000000000000000000" pitchFamily="2" charset="2"/>
              <a:buChar char="§"/>
            </a:pPr>
            <a:r>
              <a:rPr lang="en-US" sz="2400" dirty="0" err="1" smtClean="0"/>
              <a:t>client.classify_document</a:t>
            </a:r>
            <a:r>
              <a:rPr lang="en-US" sz="2400" dirty="0" smtClean="0"/>
              <a:t>()</a:t>
            </a:r>
          </a:p>
          <a:p>
            <a:pPr marL="457200" lvl="1" indent="0">
              <a:buNone/>
            </a:pPr>
            <a:r>
              <a:rPr lang="en-US" sz="2000" dirty="0"/>
              <a:t>T</a:t>
            </a:r>
            <a:r>
              <a:rPr lang="en-US" sz="2000" dirty="0" smtClean="0"/>
              <a:t>his </a:t>
            </a:r>
            <a:r>
              <a:rPr lang="en-US" sz="2000" dirty="0"/>
              <a:t>uses the endpoint </a:t>
            </a:r>
            <a:r>
              <a:rPr lang="en-US" sz="2000" dirty="0" err="1"/>
              <a:t>arn</a:t>
            </a:r>
            <a:r>
              <a:rPr lang="en-US" sz="2000" dirty="0"/>
              <a:t> to predict the output for a given set of documents.</a:t>
            </a:r>
          </a:p>
          <a:p>
            <a:pPr lvl="0">
              <a:buFont typeface="Wingdings" panose="05000000000000000000" pitchFamily="2" charset="2"/>
              <a:buChar char="§"/>
            </a:pPr>
            <a:r>
              <a:rPr lang="en-US" sz="2400" dirty="0" err="1"/>
              <a:t>client.delete_endpoint</a:t>
            </a:r>
            <a:r>
              <a:rPr lang="en-US" sz="2400" dirty="0" smtClean="0"/>
              <a:t>()</a:t>
            </a:r>
          </a:p>
          <a:p>
            <a:pPr marL="457200" lvl="1" indent="0">
              <a:buNone/>
            </a:pPr>
            <a:r>
              <a:rPr lang="en-US" sz="2000" dirty="0"/>
              <a:t>F</a:t>
            </a:r>
            <a:r>
              <a:rPr lang="en-US" sz="2000" dirty="0" smtClean="0"/>
              <a:t>or </a:t>
            </a:r>
            <a:r>
              <a:rPr lang="en-US" sz="2000" dirty="0"/>
              <a:t>deleting purpose of an endpoint this can be used.</a:t>
            </a:r>
          </a:p>
          <a:p>
            <a:pPr lvl="0">
              <a:buFont typeface="Wingdings" panose="05000000000000000000" pitchFamily="2" charset="2"/>
              <a:buChar char="§"/>
            </a:pPr>
            <a:r>
              <a:rPr lang="en-US" sz="2400" dirty="0" err="1"/>
              <a:t>client.start_document_classification_job</a:t>
            </a:r>
            <a:r>
              <a:rPr lang="en-US" sz="2400" dirty="0" smtClean="0"/>
              <a:t>()</a:t>
            </a:r>
          </a:p>
          <a:p>
            <a:pPr marL="457200" lvl="1" indent="0">
              <a:buNone/>
            </a:pPr>
            <a:r>
              <a:rPr lang="en-US" sz="2000" dirty="0" smtClean="0"/>
              <a:t>This </a:t>
            </a:r>
            <a:r>
              <a:rPr lang="en-US" sz="2000" dirty="0"/>
              <a:t>is for creating a job (set of documents are passed as a batch) for predictions</a:t>
            </a:r>
            <a:r>
              <a:rPr lang="en-US" sz="2000" dirty="0" smtClean="0"/>
              <a:t>.</a:t>
            </a:r>
          </a:p>
          <a:p>
            <a:pPr marL="457200" lvl="1" indent="0">
              <a:buNone/>
            </a:pPr>
            <a:r>
              <a:rPr lang="en-US" sz="2000" dirty="0"/>
              <a:t>Asynchronous kind of classification</a:t>
            </a:r>
            <a:r>
              <a:rPr lang="en-US" sz="1400" dirty="0" smtClean="0"/>
              <a:t>.</a:t>
            </a:r>
            <a:endParaRPr lang="en-US" sz="1400" dirty="0"/>
          </a:p>
          <a:p>
            <a:pPr lvl="0">
              <a:buFont typeface="Wingdings" panose="05000000000000000000" pitchFamily="2" charset="2"/>
              <a:buChar char="§"/>
            </a:pPr>
            <a:r>
              <a:rPr lang="en-US" sz="2400" dirty="0" err="1"/>
              <a:t>client.describe_document_classification_job</a:t>
            </a:r>
            <a:r>
              <a:rPr lang="en-US" sz="2400" dirty="0"/>
              <a:t>()</a:t>
            </a:r>
          </a:p>
          <a:p>
            <a:pPr marL="457200" lvl="1" indent="0">
              <a:buNone/>
            </a:pPr>
            <a:r>
              <a:rPr lang="en-US" sz="2000" dirty="0"/>
              <a:t>For describing the details of a created job </a:t>
            </a:r>
            <a:r>
              <a:rPr lang="en-US" sz="2000" dirty="0" err="1"/>
              <a:t>describe_document_classification_job</a:t>
            </a:r>
            <a:r>
              <a:rPr lang="en-US" sz="2000" dirty="0"/>
              <a:t>() is used. </a:t>
            </a:r>
          </a:p>
          <a:p>
            <a:pPr>
              <a:buFont typeface="Wingdings" panose="05000000000000000000" pitchFamily="2" charset="2"/>
              <a:buChar char="§"/>
            </a:pPr>
            <a:r>
              <a:rPr lang="en-US" sz="2400" dirty="0" err="1"/>
              <a:t>client.list_document_classification_jobs</a:t>
            </a:r>
            <a:r>
              <a:rPr lang="en-US" sz="2400" dirty="0"/>
              <a:t>()</a:t>
            </a:r>
          </a:p>
          <a:p>
            <a:pPr marL="457200" lvl="1" indent="0">
              <a:buNone/>
            </a:pPr>
            <a:r>
              <a:rPr lang="en-US" sz="2000" dirty="0"/>
              <a:t>If there are multiple jobs are present in the list, </a:t>
            </a:r>
            <a:r>
              <a:rPr lang="en-US" sz="2000" dirty="0" err="1"/>
              <a:t>list_document_classification_jobs</a:t>
            </a:r>
            <a:r>
              <a:rPr lang="en-US" sz="2000" dirty="0"/>
              <a:t>() delivers the total list</a:t>
            </a:r>
            <a:r>
              <a:rPr lang="en-US" sz="2000" dirty="0" smtClean="0"/>
              <a:t>.</a:t>
            </a:r>
            <a:endParaRPr lang="en-US" sz="2000" dirty="0"/>
          </a:p>
        </p:txBody>
      </p:sp>
    </p:spTree>
    <p:extLst>
      <p:ext uri="{BB962C8B-B14F-4D97-AF65-F5344CB8AC3E}">
        <p14:creationId xmlns:p14="http://schemas.microsoft.com/office/powerpoint/2010/main" val="29587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38199" y="2024743"/>
            <a:ext cx="10853057" cy="4519748"/>
          </a:xfrm>
        </p:spPr>
        <p:txBody>
          <a:bodyPr>
            <a:normAutofit/>
          </a:bodyPr>
          <a:lstStyle/>
          <a:p>
            <a:pPr marL="0" indent="0">
              <a:buNone/>
            </a:pPr>
            <a:r>
              <a:rPr lang="en-US" dirty="0" smtClean="0"/>
              <a:t>	The </a:t>
            </a:r>
            <a:r>
              <a:rPr lang="en-US" dirty="0"/>
              <a:t>Custom Classification API enables you to easily build custom text classification models using your business-specific labels without learning </a:t>
            </a:r>
            <a:r>
              <a:rPr lang="en-US" dirty="0" smtClean="0"/>
              <a:t>ML.</a:t>
            </a:r>
          </a:p>
          <a:p>
            <a:pPr marL="0" indent="0">
              <a:buNone/>
            </a:pPr>
            <a:endParaRPr lang="en-US" dirty="0"/>
          </a:p>
          <a:p>
            <a:pPr marL="0" indent="0">
              <a:buNone/>
            </a:pPr>
            <a:r>
              <a:rPr lang="en-US" dirty="0" smtClean="0"/>
              <a:t>	Here, the </a:t>
            </a:r>
            <a:r>
              <a:rPr lang="en-US" dirty="0"/>
              <a:t>overall approach was to prepare the training dataset from the given dataset </a:t>
            </a:r>
            <a:r>
              <a:rPr lang="en-US" dirty="0" smtClean="0"/>
              <a:t>and </a:t>
            </a:r>
            <a:r>
              <a:rPr lang="en-US" dirty="0"/>
              <a:t>we have taken 300 text files from the given dataset as train dataset and have trained the model using AWS custom comprehend and then have used the trained model to predict the topic of the new document using AWS comprehend APIs and here </a:t>
            </a:r>
            <a:r>
              <a:rPr lang="en-US" dirty="0" smtClean="0"/>
              <a:t>25 randomly </a:t>
            </a:r>
            <a:r>
              <a:rPr lang="en-US" dirty="0"/>
              <a:t>text files have been taken as test dataset for that task.</a:t>
            </a:r>
          </a:p>
          <a:p>
            <a:endParaRPr lang="en-US" dirty="0"/>
          </a:p>
        </p:txBody>
      </p:sp>
    </p:spTree>
    <p:extLst>
      <p:ext uri="{BB962C8B-B14F-4D97-AF65-F5344CB8AC3E}">
        <p14:creationId xmlns:p14="http://schemas.microsoft.com/office/powerpoint/2010/main" val="89110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726"/>
          </a:xfrm>
        </p:spPr>
        <p:txBody>
          <a:bodyPr/>
          <a:lstStyle/>
          <a:p>
            <a:r>
              <a:rPr lang="en-US" dirty="0" smtClean="0"/>
              <a:t>Conclusion</a:t>
            </a:r>
            <a:endParaRPr lang="en-US" dirty="0"/>
          </a:p>
        </p:txBody>
      </p:sp>
      <p:sp>
        <p:nvSpPr>
          <p:cNvPr id="3" name="Content Placeholder 2"/>
          <p:cNvSpPr>
            <a:spLocks noGrp="1"/>
          </p:cNvSpPr>
          <p:nvPr>
            <p:ph idx="1"/>
          </p:nvPr>
        </p:nvSpPr>
        <p:spPr>
          <a:xfrm>
            <a:off x="838200" y="1554481"/>
            <a:ext cx="10515600" cy="5094514"/>
          </a:xfrm>
        </p:spPr>
        <p:txBody>
          <a:bodyPr>
            <a:normAutofit fontScale="92500" lnSpcReduction="20000"/>
          </a:bodyPr>
          <a:lstStyle/>
          <a:p>
            <a:pPr marL="0" indent="0">
              <a:buNone/>
            </a:pPr>
            <a:r>
              <a:rPr lang="en-US" dirty="0" smtClean="0"/>
              <a:t>	With </a:t>
            </a:r>
            <a:r>
              <a:rPr lang="en-US" dirty="0"/>
              <a:t>the help of AWS Comprehend on the given data set, key matters </a:t>
            </a:r>
            <a:r>
              <a:rPr lang="en-US" dirty="0" smtClean="0"/>
              <a:t>were drawn </a:t>
            </a:r>
            <a:r>
              <a:rPr lang="en-US" dirty="0"/>
              <a:t>in classifying 5 different class label. </a:t>
            </a:r>
          </a:p>
          <a:p>
            <a:pPr marL="0" indent="0">
              <a:buNone/>
            </a:pPr>
            <a:r>
              <a:rPr lang="en-US" dirty="0" smtClean="0"/>
              <a:t>	For </a:t>
            </a:r>
            <a:r>
              <a:rPr lang="en-US" dirty="0"/>
              <a:t>this internship, we have used the SDK to interact with the AWS Comprehend APIs to perform the required tasks. An SDK is available to integrate your customer classifier into your current applications. The Custom Classification API enables you to easily build custom text classification models using your business-specific labels without learning ML. For example, your customer support organization can use Custom Classification to automatically categorize inbound requests by problem type based on how the customer has described the issue. Creating a custom model is simple. You provide examples of text for each of the labels you want to use, and Comprehend trains on those to create your custom model.</a:t>
            </a:r>
          </a:p>
          <a:p>
            <a:pPr marL="0" indent="0">
              <a:buNone/>
            </a:pPr>
            <a:r>
              <a:rPr lang="en-US" dirty="0" smtClean="0"/>
              <a:t>	In </a:t>
            </a:r>
            <a:r>
              <a:rPr lang="en-US" dirty="0"/>
              <a:t>our project, the overall approach was to prepare the training dataset from the given data set and train the model using AWS custom comprehend. And use the trained </a:t>
            </a:r>
            <a:r>
              <a:rPr lang="en-US" dirty="0" smtClean="0"/>
              <a:t>model </a:t>
            </a:r>
            <a:r>
              <a:rPr lang="en-US" dirty="0"/>
              <a:t>to predict the topic of the new document using AWS comprehend APIs</a:t>
            </a:r>
            <a:r>
              <a:rPr lang="en-US" dirty="0" smtClean="0"/>
              <a:t>.</a:t>
            </a:r>
            <a:endParaRPr lang="en-US" dirty="0"/>
          </a:p>
        </p:txBody>
      </p:sp>
    </p:spTree>
    <p:extLst>
      <p:ext uri="{BB962C8B-B14F-4D97-AF65-F5344CB8AC3E}">
        <p14:creationId xmlns:p14="http://schemas.microsoft.com/office/powerpoint/2010/main" val="338265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66304"/>
          </a:xfrm>
        </p:spPr>
        <p:txBody>
          <a:bodyPr/>
          <a:lstStyle/>
          <a:p>
            <a:r>
              <a:rPr lang="en-US" dirty="0" smtClean="0"/>
              <a:t>			</a:t>
            </a:r>
            <a:r>
              <a:rPr lang="en-US" sz="9600" dirty="0" smtClean="0"/>
              <a:t>Thank You</a:t>
            </a:r>
            <a:endParaRPr lang="en-US" sz="9600" dirty="0"/>
          </a:p>
        </p:txBody>
      </p:sp>
    </p:spTree>
    <p:extLst>
      <p:ext uri="{BB962C8B-B14F-4D97-AF65-F5344CB8AC3E}">
        <p14:creationId xmlns:p14="http://schemas.microsoft.com/office/powerpoint/2010/main" val="19842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US" sz="6000" dirty="0" smtClean="0"/>
              <a:t>Contents</a:t>
            </a:r>
            <a:endParaRPr lang="en-US" sz="6000" dirty="0"/>
          </a:p>
        </p:txBody>
      </p:sp>
      <p:sp>
        <p:nvSpPr>
          <p:cNvPr id="3" name="Content Placeholder 2"/>
          <p:cNvSpPr>
            <a:spLocks noGrp="1"/>
          </p:cNvSpPr>
          <p:nvPr>
            <p:ph idx="1"/>
          </p:nvPr>
        </p:nvSpPr>
        <p:spPr>
          <a:xfrm>
            <a:off x="838200" y="1384664"/>
            <a:ext cx="10515600" cy="4792299"/>
          </a:xfrm>
        </p:spPr>
        <p:txBody>
          <a:bodyPr>
            <a:normAutofit/>
          </a:bodyPr>
          <a:lstStyle/>
          <a:p>
            <a:r>
              <a:rPr lang="en-US" dirty="0" smtClean="0"/>
              <a:t>What is AWS comprehend?</a:t>
            </a:r>
          </a:p>
          <a:p>
            <a:r>
              <a:rPr lang="en-US" dirty="0" smtClean="0"/>
              <a:t>Features of AWS comprehend</a:t>
            </a:r>
          </a:p>
          <a:p>
            <a:r>
              <a:rPr lang="en-US" dirty="0" smtClean="0"/>
              <a:t>AWS comprehend custom classification</a:t>
            </a:r>
            <a:endParaRPr lang="en-US" dirty="0"/>
          </a:p>
          <a:p>
            <a:r>
              <a:rPr lang="en-US" dirty="0" smtClean="0"/>
              <a:t>Introduction to use-case</a:t>
            </a:r>
          </a:p>
          <a:p>
            <a:r>
              <a:rPr lang="en-US" dirty="0" smtClean="0"/>
              <a:t>Approach to solve the given use-case</a:t>
            </a:r>
          </a:p>
          <a:p>
            <a:r>
              <a:rPr lang="en-US" dirty="0"/>
              <a:t>Use of AWS-CLI and </a:t>
            </a:r>
            <a:r>
              <a:rPr lang="en-US" dirty="0" smtClean="0"/>
              <a:t>boto3</a:t>
            </a:r>
          </a:p>
          <a:p>
            <a:r>
              <a:rPr lang="en-US" dirty="0" smtClean="0"/>
              <a:t>Methods used</a:t>
            </a:r>
          </a:p>
          <a:p>
            <a:r>
              <a:rPr lang="en-US" dirty="0" smtClean="0"/>
              <a:t>Results </a:t>
            </a:r>
          </a:p>
          <a:p>
            <a:r>
              <a:rPr lang="en-US" dirty="0" smtClean="0"/>
              <a:t>Conclusion</a:t>
            </a:r>
            <a:endParaRPr lang="en-US" dirty="0"/>
          </a:p>
        </p:txBody>
      </p:sp>
    </p:spTree>
    <p:extLst>
      <p:ext uri="{BB962C8B-B14F-4D97-AF65-F5344CB8AC3E}">
        <p14:creationId xmlns:p14="http://schemas.microsoft.com/office/powerpoint/2010/main" val="176259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Comprehend</a:t>
            </a:r>
            <a:endParaRPr lang="en-US" dirty="0"/>
          </a:p>
        </p:txBody>
      </p:sp>
      <p:sp>
        <p:nvSpPr>
          <p:cNvPr id="3" name="Content Placeholder 2"/>
          <p:cNvSpPr>
            <a:spLocks noGrp="1"/>
          </p:cNvSpPr>
          <p:nvPr>
            <p:ph idx="1"/>
          </p:nvPr>
        </p:nvSpPr>
        <p:spPr/>
        <p:txBody>
          <a:bodyPr/>
          <a:lstStyle/>
          <a:p>
            <a:r>
              <a:rPr lang="en-US" dirty="0"/>
              <a:t>Amazon Comprehend uses natural language processing (NLP) to extract insights about the content of documents. Amazon Comprehend processes any text file in UTF-8 format. It develops insights by recognizing the </a:t>
            </a:r>
            <a:r>
              <a:rPr lang="en-US" b="1" dirty="0"/>
              <a:t>entities, key phrases, language, sentiments</a:t>
            </a:r>
            <a:r>
              <a:rPr lang="en-US" dirty="0"/>
              <a:t>, and other common elements in a document</a:t>
            </a:r>
            <a:r>
              <a:rPr lang="en-US" dirty="0" smtClean="0"/>
              <a:t>.</a:t>
            </a:r>
          </a:p>
          <a:p>
            <a:endParaRPr lang="en-US" dirty="0" smtClean="0"/>
          </a:p>
          <a:p>
            <a:pPr lvl="1"/>
            <a:r>
              <a:rPr lang="en-US" dirty="0"/>
              <a:t>For example, using Amazon Comprehend you can search social networking feeds for mentions of products or scan an entire document repository for key phrases.</a:t>
            </a:r>
          </a:p>
        </p:txBody>
      </p:sp>
    </p:spTree>
    <p:extLst>
      <p:ext uri="{BB962C8B-B14F-4D97-AF65-F5344CB8AC3E}">
        <p14:creationId xmlns:p14="http://schemas.microsoft.com/office/powerpoint/2010/main" val="157888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a:t>Features of AWS </a:t>
            </a:r>
            <a:r>
              <a:rPr lang="en-US" dirty="0" smtClean="0"/>
              <a:t>comprehend</a:t>
            </a:r>
            <a:endParaRPr lang="en-US" dirty="0"/>
          </a:p>
        </p:txBody>
      </p:sp>
      <p:sp>
        <p:nvSpPr>
          <p:cNvPr id="3" name="Content Placeholder 2"/>
          <p:cNvSpPr>
            <a:spLocks noGrp="1"/>
          </p:cNvSpPr>
          <p:nvPr>
            <p:ph idx="1"/>
          </p:nvPr>
        </p:nvSpPr>
        <p:spPr>
          <a:xfrm>
            <a:off x="1175656" y="1254034"/>
            <a:ext cx="10178143" cy="5473337"/>
          </a:xfrm>
        </p:spPr>
        <p:txBody>
          <a:bodyPr>
            <a:normAutofit fontScale="70000" lnSpcReduction="20000"/>
          </a:bodyPr>
          <a:lstStyle/>
          <a:p>
            <a:pPr marL="0" indent="0">
              <a:buNone/>
            </a:pPr>
            <a:r>
              <a:rPr lang="en-US" dirty="0" smtClean="0"/>
              <a:t>The features that </a:t>
            </a:r>
            <a:r>
              <a:rPr lang="en-US" dirty="0"/>
              <a:t>Amazon Comprehend develops about a document include</a:t>
            </a:r>
            <a:r>
              <a:rPr lang="en-US" dirty="0" smtClean="0"/>
              <a:t>:</a:t>
            </a:r>
          </a:p>
          <a:p>
            <a:pPr marL="0" indent="0">
              <a:buNone/>
            </a:pPr>
            <a:endParaRPr lang="en-US" dirty="0"/>
          </a:p>
          <a:p>
            <a:r>
              <a:rPr lang="en-US" b="1" dirty="0"/>
              <a:t>Entities</a:t>
            </a:r>
            <a:r>
              <a:rPr lang="en-US" dirty="0"/>
              <a:t> – Amazon Comprehend returns a list of entities, such as people, places, and locations, identified in a </a:t>
            </a:r>
            <a:r>
              <a:rPr lang="en-US" dirty="0" smtClean="0"/>
              <a:t>document.</a:t>
            </a:r>
          </a:p>
          <a:p>
            <a:endParaRPr lang="en-US" dirty="0" smtClean="0"/>
          </a:p>
          <a:p>
            <a:r>
              <a:rPr lang="en-US" b="1" dirty="0" smtClean="0"/>
              <a:t>Key </a:t>
            </a:r>
            <a:r>
              <a:rPr lang="en-US" b="1" dirty="0"/>
              <a:t>phrases</a:t>
            </a:r>
            <a:r>
              <a:rPr lang="en-US" dirty="0"/>
              <a:t> – Amazon Comprehend extracts key phrases that appear in a document. For example, a document about a basketball game might return the names of the teams, the name of the venue, and the final </a:t>
            </a:r>
            <a:r>
              <a:rPr lang="en-US" dirty="0" smtClean="0"/>
              <a:t>score.</a:t>
            </a:r>
          </a:p>
          <a:p>
            <a:endParaRPr lang="en-US" dirty="0" smtClean="0"/>
          </a:p>
          <a:p>
            <a:r>
              <a:rPr lang="en-US" b="1" dirty="0" smtClean="0"/>
              <a:t>Language</a:t>
            </a:r>
            <a:r>
              <a:rPr lang="en-US" dirty="0"/>
              <a:t> – Amazon Comprehend identifies the dominant language in a document. Amazon Comprehend can identify 100 languages</a:t>
            </a:r>
            <a:r>
              <a:rPr lang="en-US" dirty="0" smtClean="0"/>
              <a:t>.</a:t>
            </a:r>
          </a:p>
          <a:p>
            <a:endParaRPr lang="en-US" dirty="0"/>
          </a:p>
          <a:p>
            <a:r>
              <a:rPr lang="en-US" b="1" dirty="0"/>
              <a:t>Sentiment</a:t>
            </a:r>
            <a:r>
              <a:rPr lang="en-US" dirty="0"/>
              <a:t> – Amazon Comprehend determines the emotional sentiment of a document. Sentiment can be positive, neutral, negative, or </a:t>
            </a:r>
            <a:r>
              <a:rPr lang="en-US" dirty="0" smtClean="0"/>
              <a:t>mixed.</a:t>
            </a:r>
          </a:p>
          <a:p>
            <a:endParaRPr lang="en-US" dirty="0" smtClean="0"/>
          </a:p>
          <a:p>
            <a:r>
              <a:rPr lang="en-US" b="1" dirty="0" smtClean="0"/>
              <a:t>Syntax</a:t>
            </a:r>
            <a:r>
              <a:rPr lang="en-US" dirty="0"/>
              <a:t> – Amazon Comprehend parses each word in your document and determines the part of speech for the word. For example, in the sentence "It is raining today in Seattle," "it" is identified as a pronoun, "raining" is identified as a verb, and "Seattle" is identified as a proper noun</a:t>
            </a:r>
            <a:r>
              <a:rPr lang="en-US" dirty="0" smtClean="0"/>
              <a:t>.</a:t>
            </a:r>
            <a:endParaRPr lang="en-US" dirty="0"/>
          </a:p>
        </p:txBody>
      </p:sp>
    </p:spTree>
    <p:extLst>
      <p:ext uri="{BB962C8B-B14F-4D97-AF65-F5344CB8AC3E}">
        <p14:creationId xmlns:p14="http://schemas.microsoft.com/office/powerpoint/2010/main" val="188580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a:t>AWS </a:t>
            </a:r>
            <a:r>
              <a:rPr lang="en-US" dirty="0" smtClean="0"/>
              <a:t>Comprehend Custom </a:t>
            </a:r>
            <a:r>
              <a:rPr lang="en-US" dirty="0"/>
              <a:t>C</a:t>
            </a:r>
            <a:r>
              <a:rPr lang="en-US" dirty="0" smtClean="0"/>
              <a:t>lassification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Custom </a:t>
            </a:r>
            <a:r>
              <a:rPr lang="en-US" dirty="0"/>
              <a:t>Classification: </a:t>
            </a:r>
            <a:endParaRPr lang="en-US" dirty="0" smtClean="0"/>
          </a:p>
          <a:p>
            <a:pPr marL="457200" lvl="1" indent="0">
              <a:buNone/>
            </a:pPr>
            <a:r>
              <a:rPr lang="en-US" dirty="0" smtClean="0"/>
              <a:t>	Create </a:t>
            </a:r>
            <a:r>
              <a:rPr lang="en-US" dirty="0"/>
              <a:t>custom document classifiers to organize your documents into your own categories. For each classification label, provide a set of documents that best represent that label and train your classifier on it. Once trained, a classifier can be used on any number of unlabeled document sets. Customers can use the console for a code-free experience or install the latest AWS SDK.</a:t>
            </a:r>
          </a:p>
        </p:txBody>
      </p:sp>
    </p:spTree>
    <p:extLst>
      <p:ext uri="{BB962C8B-B14F-4D97-AF65-F5344CB8AC3E}">
        <p14:creationId xmlns:p14="http://schemas.microsoft.com/office/powerpoint/2010/main" val="15288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lstStyle/>
          <a:p>
            <a:r>
              <a:rPr lang="en-US" dirty="0"/>
              <a:t>Introduction to </a:t>
            </a:r>
            <a:r>
              <a:rPr lang="en-US" dirty="0" smtClean="0"/>
              <a:t>use-case</a:t>
            </a:r>
            <a:endParaRPr lang="en-US" dirty="0"/>
          </a:p>
        </p:txBody>
      </p:sp>
      <p:sp>
        <p:nvSpPr>
          <p:cNvPr id="3" name="Content Placeholder 2"/>
          <p:cNvSpPr>
            <a:spLocks noGrp="1"/>
          </p:cNvSpPr>
          <p:nvPr>
            <p:ph idx="1"/>
          </p:nvPr>
        </p:nvSpPr>
        <p:spPr>
          <a:xfrm>
            <a:off x="1240970" y="1841863"/>
            <a:ext cx="10112829" cy="4846320"/>
          </a:xfrm>
        </p:spPr>
        <p:txBody>
          <a:bodyPr>
            <a:normAutofit/>
          </a:bodyPr>
          <a:lstStyle/>
          <a:p>
            <a:r>
              <a:rPr lang="en-US" b="1" u="sng" dirty="0" smtClean="0"/>
              <a:t>Problem Statement:</a:t>
            </a:r>
            <a:endParaRPr lang="en-US" dirty="0"/>
          </a:p>
          <a:p>
            <a:pPr marL="0" indent="0">
              <a:buNone/>
            </a:pPr>
            <a:r>
              <a:rPr lang="en-US" dirty="0"/>
              <a:t>	</a:t>
            </a:r>
            <a:r>
              <a:rPr lang="en-US" dirty="0" smtClean="0"/>
              <a:t>Here </a:t>
            </a:r>
            <a:r>
              <a:rPr lang="en-US" dirty="0"/>
              <a:t>we have a dataset that resembles a real-world news content. The news comprises various fields from </a:t>
            </a:r>
            <a:r>
              <a:rPr lang="en-US" dirty="0" smtClean="0"/>
              <a:t>business </a:t>
            </a:r>
            <a:r>
              <a:rPr lang="en-US" dirty="0"/>
              <a:t>to </a:t>
            </a:r>
            <a:r>
              <a:rPr lang="en-US" dirty="0" smtClean="0"/>
              <a:t>technology </a:t>
            </a:r>
            <a:r>
              <a:rPr lang="en-US" dirty="0"/>
              <a:t>and our dataset contains 2225 documents from the </a:t>
            </a:r>
            <a:r>
              <a:rPr lang="en-US" dirty="0" smtClean="0"/>
              <a:t>BBC news </a:t>
            </a:r>
            <a:r>
              <a:rPr lang="en-US" dirty="0"/>
              <a:t>website corresponding to stories in </a:t>
            </a:r>
            <a:r>
              <a:rPr lang="en-US" dirty="0" smtClean="0"/>
              <a:t>five </a:t>
            </a:r>
            <a:r>
              <a:rPr lang="en-US" dirty="0"/>
              <a:t>topical </a:t>
            </a:r>
            <a:r>
              <a:rPr lang="en-US" dirty="0" smtClean="0"/>
              <a:t>areas </a:t>
            </a:r>
            <a:r>
              <a:rPr lang="en-US" dirty="0"/>
              <a:t>from 2004-2005. It consists of five different Class Labels (business, entertainment, politics, sport, tech</a:t>
            </a:r>
            <a:r>
              <a:rPr lang="en-US" dirty="0" smtClean="0"/>
              <a:t>). </a:t>
            </a:r>
          </a:p>
          <a:p>
            <a:pPr marL="0" indent="0">
              <a:buNone/>
            </a:pPr>
            <a:r>
              <a:rPr lang="en-US" dirty="0"/>
              <a:t>The objective of this project is to classify and assign tags or categories to the text documents of each topic namely business, entertainment, politics, sport, tech, according to its content, which is also known as topic labeling</a:t>
            </a:r>
            <a:r>
              <a:rPr lang="en-US" dirty="0" smtClean="0"/>
              <a:t>.</a:t>
            </a:r>
          </a:p>
          <a:p>
            <a:pPr marL="0" indent="0">
              <a:buNone/>
            </a:pPr>
            <a:endParaRPr lang="en-US" dirty="0"/>
          </a:p>
        </p:txBody>
      </p:sp>
    </p:spTree>
    <p:extLst>
      <p:ext uri="{BB962C8B-B14F-4D97-AF65-F5344CB8AC3E}">
        <p14:creationId xmlns:p14="http://schemas.microsoft.com/office/powerpoint/2010/main" val="319831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544"/>
          </a:xfrm>
        </p:spPr>
        <p:txBody>
          <a:bodyPr/>
          <a:lstStyle/>
          <a:p>
            <a:r>
              <a:rPr lang="en-US" dirty="0"/>
              <a:t>Approach to solve the given </a:t>
            </a:r>
            <a:r>
              <a:rPr lang="en-US" dirty="0" smtClean="0"/>
              <a:t>use-case</a:t>
            </a:r>
            <a:endParaRPr lang="en-US" dirty="0"/>
          </a:p>
        </p:txBody>
      </p:sp>
      <p:sp>
        <p:nvSpPr>
          <p:cNvPr id="3" name="Content Placeholder 2"/>
          <p:cNvSpPr>
            <a:spLocks noGrp="1"/>
          </p:cNvSpPr>
          <p:nvPr>
            <p:ph idx="1"/>
          </p:nvPr>
        </p:nvSpPr>
        <p:spPr>
          <a:xfrm>
            <a:off x="1280160" y="1825624"/>
            <a:ext cx="10073640" cy="4731929"/>
          </a:xfrm>
        </p:spPr>
        <p:txBody>
          <a:bodyPr>
            <a:normAutofit fontScale="92500" lnSpcReduction="10000"/>
          </a:bodyPr>
          <a:lstStyle/>
          <a:p>
            <a:r>
              <a:rPr lang="en-US" b="1" u="sng" dirty="0"/>
              <a:t>Solution:</a:t>
            </a:r>
            <a:r>
              <a:rPr lang="en-US" dirty="0"/>
              <a:t> </a:t>
            </a:r>
          </a:p>
          <a:p>
            <a:pPr marL="0" indent="0">
              <a:buNone/>
            </a:pPr>
            <a:r>
              <a:rPr lang="en-US" dirty="0"/>
              <a:t>	Our target is to classify the documents into those different predefined topics. The output of each document should be a map of a topic name. For example, {“Doc1”: Business, “Doc2”: Entertainment} and so on by using the </a:t>
            </a:r>
            <a:r>
              <a:rPr lang="en-US" b="1" dirty="0"/>
              <a:t>Amazon Comprehend</a:t>
            </a:r>
            <a:r>
              <a:rPr lang="en-US" dirty="0"/>
              <a:t> as it uses natural language processing (NLP) to extract insights about the content of documents without the need of any special preprocessing.</a:t>
            </a:r>
          </a:p>
          <a:p>
            <a:pPr marL="0" indent="0">
              <a:buNone/>
            </a:pPr>
            <a:r>
              <a:rPr lang="en-US" dirty="0"/>
              <a:t>The overall approach was to prepare the training dataset from the given dataset and here we have taken 300 text files from the given dataset as train dataset and have trained the model using AWS custom comprehend and then have used the trained model to predict the topic of the new document using AWS comprehend APIs and here 25 randomly text files have been taken as test dataset for that task.</a:t>
            </a:r>
          </a:p>
          <a:p>
            <a:endParaRPr lang="en-US" dirty="0"/>
          </a:p>
        </p:txBody>
      </p:sp>
    </p:spTree>
    <p:extLst>
      <p:ext uri="{BB962C8B-B14F-4D97-AF65-F5344CB8AC3E}">
        <p14:creationId xmlns:p14="http://schemas.microsoft.com/office/powerpoint/2010/main" val="391827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
            </a:r>
            <a:r>
              <a:rPr lang="en-US" dirty="0" smtClean="0"/>
              <a:t>AWS-CLI and boto3</a:t>
            </a:r>
            <a:endParaRPr lang="en-US" dirty="0"/>
          </a:p>
        </p:txBody>
      </p:sp>
      <p:sp>
        <p:nvSpPr>
          <p:cNvPr id="3" name="Content Placeholder 2"/>
          <p:cNvSpPr>
            <a:spLocks noGrp="1"/>
          </p:cNvSpPr>
          <p:nvPr>
            <p:ph idx="1"/>
          </p:nvPr>
        </p:nvSpPr>
        <p:spPr>
          <a:xfrm>
            <a:off x="838200" y="2181497"/>
            <a:ext cx="10800806" cy="4389120"/>
          </a:xfrm>
        </p:spPr>
        <p:txBody>
          <a:bodyPr>
            <a:normAutofit/>
          </a:bodyPr>
          <a:lstStyle/>
          <a:p>
            <a:r>
              <a:rPr lang="en-US" b="1" dirty="0" smtClean="0"/>
              <a:t>AWS CLI</a:t>
            </a:r>
            <a:r>
              <a:rPr lang="en-US" dirty="0" smtClean="0"/>
              <a:t>:</a:t>
            </a:r>
          </a:p>
          <a:p>
            <a:pPr marL="457200" lvl="1" indent="0">
              <a:buNone/>
            </a:pPr>
            <a:r>
              <a:rPr lang="en-US" dirty="0" smtClean="0"/>
              <a:t>The AWS</a:t>
            </a:r>
            <a:r>
              <a:rPr lang="en-US" dirty="0"/>
              <a:t> </a:t>
            </a:r>
            <a:r>
              <a:rPr lang="en-US" dirty="0" smtClean="0"/>
              <a:t>CLI (Command </a:t>
            </a:r>
            <a:r>
              <a:rPr lang="en-US" dirty="0"/>
              <a:t>Line </a:t>
            </a:r>
            <a:r>
              <a:rPr lang="en-US" dirty="0" smtClean="0"/>
              <a:t>Interface) is </a:t>
            </a:r>
            <a:r>
              <a:rPr lang="en-US" dirty="0"/>
              <a:t>a unified tool to manage your AWS services. With just one tool to download and configure, you can control multiple AWS services from the command line and automate them through </a:t>
            </a:r>
            <a:r>
              <a:rPr lang="en-US" dirty="0" smtClean="0"/>
              <a:t>scripts.</a:t>
            </a:r>
            <a:endParaRPr lang="en-US" dirty="0"/>
          </a:p>
          <a:p>
            <a:pPr marL="457200" lvl="1" indent="0">
              <a:buNone/>
            </a:pPr>
            <a:r>
              <a:rPr lang="en-US" dirty="0" smtClean="0"/>
              <a:t>We </a:t>
            </a:r>
            <a:r>
              <a:rPr lang="en-US" dirty="0"/>
              <a:t>have configured the AWS CLI with </a:t>
            </a:r>
            <a:r>
              <a:rPr lang="en-US" dirty="0" err="1" smtClean="0"/>
              <a:t>Access_Key_Id</a:t>
            </a:r>
            <a:r>
              <a:rPr lang="en-US" dirty="0" smtClean="0"/>
              <a:t>, </a:t>
            </a:r>
            <a:r>
              <a:rPr lang="en-US" dirty="0" err="1" smtClean="0"/>
              <a:t>Secret_Key,Region</a:t>
            </a:r>
            <a:r>
              <a:rPr lang="en-US" dirty="0" smtClean="0"/>
              <a:t> </a:t>
            </a:r>
            <a:r>
              <a:rPr lang="en-US" dirty="0"/>
              <a:t>and the format of </a:t>
            </a:r>
            <a:r>
              <a:rPr lang="en-US" dirty="0" smtClean="0"/>
              <a:t>output.</a:t>
            </a:r>
          </a:p>
          <a:p>
            <a:pPr marL="457200" lvl="1" indent="0">
              <a:buNone/>
            </a:pPr>
            <a:endParaRPr lang="en-US" dirty="0"/>
          </a:p>
          <a:p>
            <a:pPr lvl="0"/>
            <a:r>
              <a:rPr lang="en-US" b="1" dirty="0" smtClean="0"/>
              <a:t>Boto3</a:t>
            </a:r>
            <a:r>
              <a:rPr lang="en-US" sz="2400" dirty="0" smtClean="0"/>
              <a:t>:</a:t>
            </a:r>
          </a:p>
          <a:p>
            <a:pPr marL="457200" lvl="1" indent="0">
              <a:buNone/>
            </a:pPr>
            <a:r>
              <a:rPr lang="en-US" dirty="0" smtClean="0"/>
              <a:t>In </a:t>
            </a:r>
            <a:r>
              <a:rPr lang="en-US" dirty="0"/>
              <a:t>order to use of boto3 the developer needs a account in AWS. So, by using the credentials of AWS account the services are easily </a:t>
            </a:r>
            <a:r>
              <a:rPr lang="en-US" dirty="0" smtClean="0"/>
              <a:t>accessed.</a:t>
            </a:r>
            <a:endParaRPr lang="en-US" sz="2400" dirty="0" smtClean="0"/>
          </a:p>
        </p:txBody>
      </p:sp>
    </p:spTree>
    <p:extLst>
      <p:ext uri="{BB962C8B-B14F-4D97-AF65-F5344CB8AC3E}">
        <p14:creationId xmlns:p14="http://schemas.microsoft.com/office/powerpoint/2010/main" val="382384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r>
              <a:rPr lang="en-US" dirty="0"/>
              <a:t>Methods </a:t>
            </a:r>
            <a:r>
              <a:rPr lang="en-US" dirty="0" smtClean="0"/>
              <a:t>Used</a:t>
            </a:r>
            <a:endParaRPr lang="en-US" dirty="0"/>
          </a:p>
        </p:txBody>
      </p:sp>
      <p:sp>
        <p:nvSpPr>
          <p:cNvPr id="3" name="Content Placeholder 2"/>
          <p:cNvSpPr>
            <a:spLocks noGrp="1"/>
          </p:cNvSpPr>
          <p:nvPr>
            <p:ph idx="1"/>
          </p:nvPr>
        </p:nvSpPr>
        <p:spPr>
          <a:xfrm>
            <a:off x="838200" y="1737360"/>
            <a:ext cx="10839994" cy="4833257"/>
          </a:xfrm>
        </p:spPr>
        <p:txBody>
          <a:bodyPr>
            <a:normAutofit lnSpcReduction="10000"/>
          </a:bodyPr>
          <a:lstStyle/>
          <a:p>
            <a:r>
              <a:rPr lang="en-US" dirty="0" smtClean="0"/>
              <a:t>The methods that we have used in boto3 are:</a:t>
            </a:r>
          </a:p>
          <a:p>
            <a:endParaRPr lang="en-US" dirty="0" smtClean="0"/>
          </a:p>
          <a:p>
            <a:pPr lvl="1">
              <a:buFont typeface="Wingdings" panose="05000000000000000000" pitchFamily="2" charset="2"/>
              <a:buChar char="§"/>
            </a:pPr>
            <a:r>
              <a:rPr lang="en-US" dirty="0"/>
              <a:t>boto3.client('comprehend</a:t>
            </a:r>
            <a:r>
              <a:rPr lang="en-US" dirty="0" smtClean="0"/>
              <a:t>')</a:t>
            </a:r>
          </a:p>
          <a:p>
            <a:pPr marL="914400" lvl="2" indent="0">
              <a:buNone/>
            </a:pPr>
            <a:r>
              <a:rPr lang="en-US" dirty="0" smtClean="0"/>
              <a:t>to </a:t>
            </a:r>
            <a:r>
              <a:rPr lang="en-US" dirty="0"/>
              <a:t>access the services from AWS, we used the client () method</a:t>
            </a:r>
            <a:r>
              <a:rPr lang="en-US" dirty="0" smtClean="0"/>
              <a:t>.</a:t>
            </a:r>
          </a:p>
          <a:p>
            <a:pPr lvl="1">
              <a:buFont typeface="Wingdings" panose="05000000000000000000" pitchFamily="2" charset="2"/>
              <a:buChar char="§"/>
            </a:pPr>
            <a:r>
              <a:rPr lang="en-US" dirty="0" err="1"/>
              <a:t>client.create_document_classifier</a:t>
            </a:r>
            <a:r>
              <a:rPr lang="en-US" dirty="0" smtClean="0"/>
              <a:t>()</a:t>
            </a:r>
          </a:p>
          <a:p>
            <a:pPr marL="914400" lvl="2" indent="0">
              <a:buNone/>
            </a:pPr>
            <a:r>
              <a:rPr lang="en-US" dirty="0" smtClean="0"/>
              <a:t>For </a:t>
            </a:r>
            <a:r>
              <a:rPr lang="en-US" dirty="0"/>
              <a:t>training the model, document classifier is helpful</a:t>
            </a:r>
          </a:p>
          <a:p>
            <a:pPr lvl="1">
              <a:buFont typeface="Wingdings" panose="05000000000000000000" pitchFamily="2" charset="2"/>
              <a:buChar char="§"/>
            </a:pPr>
            <a:r>
              <a:rPr lang="en-US" dirty="0" err="1"/>
              <a:t>client.create_endpoint</a:t>
            </a:r>
            <a:r>
              <a:rPr lang="en-US" dirty="0" smtClean="0"/>
              <a:t>()</a:t>
            </a:r>
          </a:p>
          <a:p>
            <a:pPr marL="914400" lvl="2" indent="0">
              <a:buNone/>
            </a:pPr>
            <a:r>
              <a:rPr lang="en-US" dirty="0" smtClean="0"/>
              <a:t>In </a:t>
            </a:r>
            <a:r>
              <a:rPr lang="en-US" dirty="0"/>
              <a:t>order to show the customer about the output for a understanding purpose we have endpoints () method. This is a synchronous purpose.</a:t>
            </a:r>
          </a:p>
          <a:p>
            <a:pPr lvl="1">
              <a:buFont typeface="Wingdings" panose="05000000000000000000" pitchFamily="2" charset="2"/>
              <a:buChar char="§"/>
            </a:pPr>
            <a:r>
              <a:rPr lang="en-US" dirty="0" err="1"/>
              <a:t>client.describe_endpoint</a:t>
            </a:r>
            <a:r>
              <a:rPr lang="en-US" dirty="0" smtClean="0"/>
              <a:t>()</a:t>
            </a:r>
          </a:p>
          <a:p>
            <a:pPr marL="914400" lvl="2" indent="0">
              <a:buNone/>
            </a:pPr>
            <a:r>
              <a:rPr lang="en-US" dirty="0" smtClean="0"/>
              <a:t>To </a:t>
            </a:r>
            <a:r>
              <a:rPr lang="en-US" dirty="0"/>
              <a:t>know the details of endpoint we have </a:t>
            </a:r>
            <a:r>
              <a:rPr lang="en-US" dirty="0" err="1"/>
              <a:t>describe_endpoint</a:t>
            </a:r>
            <a:r>
              <a:rPr lang="en-US" dirty="0"/>
              <a:t>() method.</a:t>
            </a:r>
          </a:p>
          <a:p>
            <a:pPr lvl="1">
              <a:buFont typeface="Wingdings" panose="05000000000000000000" pitchFamily="2" charset="2"/>
              <a:buChar char="§"/>
            </a:pPr>
            <a:r>
              <a:rPr lang="en-US" dirty="0" err="1"/>
              <a:t>client.list_endpoints</a:t>
            </a:r>
            <a:r>
              <a:rPr lang="en-US" dirty="0" smtClean="0"/>
              <a:t>()</a:t>
            </a:r>
          </a:p>
          <a:p>
            <a:pPr marL="914400" lvl="2" indent="0">
              <a:buNone/>
            </a:pPr>
            <a:r>
              <a:rPr lang="en-US" dirty="0" smtClean="0"/>
              <a:t>In </a:t>
            </a:r>
            <a:r>
              <a:rPr lang="en-US" dirty="0"/>
              <a:t>case there are multiple endpoints for a single trained </a:t>
            </a:r>
            <a:r>
              <a:rPr lang="en-US" dirty="0" err="1"/>
              <a:t>model,list_endpoints</a:t>
            </a:r>
            <a:r>
              <a:rPr lang="en-US" dirty="0"/>
              <a:t>() is used to know.</a:t>
            </a:r>
            <a:endParaRPr lang="en-US" dirty="0" smtClean="0"/>
          </a:p>
        </p:txBody>
      </p:sp>
    </p:spTree>
    <p:extLst>
      <p:ext uri="{BB962C8B-B14F-4D97-AF65-F5344CB8AC3E}">
        <p14:creationId xmlns:p14="http://schemas.microsoft.com/office/powerpoint/2010/main" val="31235381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1326</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Topic Classification Using AWS Comprehend (use case-BBC news)</vt:lpstr>
      <vt:lpstr>Contents</vt:lpstr>
      <vt:lpstr>AWS Comprehend</vt:lpstr>
      <vt:lpstr>Features of AWS comprehend</vt:lpstr>
      <vt:lpstr>AWS Comprehend Custom Classification</vt:lpstr>
      <vt:lpstr>Introduction to use-case</vt:lpstr>
      <vt:lpstr>Approach to solve the given use-case</vt:lpstr>
      <vt:lpstr>Use of AWS-CLI and boto3</vt:lpstr>
      <vt:lpstr>Methods Used</vt:lpstr>
      <vt:lpstr>PowerPoint Presentation</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Classification Using AWS Comprehend (usecase-BBC news)</dc:title>
  <dc:creator>udaychandu Bachina</dc:creator>
  <cp:lastModifiedBy>udaychandu Bachina</cp:lastModifiedBy>
  <cp:revision>33</cp:revision>
  <dcterms:created xsi:type="dcterms:W3CDTF">2020-06-10T01:09:48Z</dcterms:created>
  <dcterms:modified xsi:type="dcterms:W3CDTF">2020-07-15T18:46:48Z</dcterms:modified>
</cp:coreProperties>
</file>