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9E1E5-67F5-4D52-9597-DF19EEB37DFE}" type="datetimeFigureOut">
              <a:rPr lang="en-US" smtClean="0"/>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273338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9E1E5-67F5-4D52-9597-DF19EEB37DFE}" type="datetimeFigureOut">
              <a:rPr lang="en-US" smtClean="0"/>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227802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9E1E5-67F5-4D52-9597-DF19EEB37DFE}" type="datetimeFigureOut">
              <a:rPr lang="en-US" smtClean="0"/>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395238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9E1E5-67F5-4D52-9597-DF19EEB37DFE}" type="datetimeFigureOut">
              <a:rPr lang="en-US" smtClean="0"/>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323641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9E1E5-67F5-4D52-9597-DF19EEB37DFE}" type="datetimeFigureOut">
              <a:rPr lang="en-US" smtClean="0"/>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347077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9E1E5-67F5-4D52-9597-DF19EEB37DFE}" type="datetimeFigureOut">
              <a:rPr lang="en-US" smtClean="0"/>
              <a:t>16-Jul-20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259074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9E1E5-67F5-4D52-9597-DF19EEB37DFE}" type="datetimeFigureOut">
              <a:rPr lang="en-US" smtClean="0"/>
              <a:t>16-Jul-20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17507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9E1E5-67F5-4D52-9597-DF19EEB37DFE}" type="datetimeFigureOut">
              <a:rPr lang="en-US" smtClean="0"/>
              <a:t>16-Jul-20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309863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9E1E5-67F5-4D52-9597-DF19EEB37DFE}" type="datetimeFigureOut">
              <a:rPr lang="en-US" smtClean="0"/>
              <a:t>16-Jul-20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316107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9E1E5-67F5-4D52-9597-DF19EEB37DFE}" type="datetimeFigureOut">
              <a:rPr lang="en-US" smtClean="0"/>
              <a:t>16-Jul-20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131643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9E1E5-67F5-4D52-9597-DF19EEB37DFE}" type="datetimeFigureOut">
              <a:rPr lang="en-US" smtClean="0"/>
              <a:t>16-Jul-20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ADF6E-3725-4604-9414-8654B0F702B0}" type="slidenum">
              <a:rPr lang="en-US" smtClean="0"/>
              <a:t>‹#›</a:t>
            </a:fld>
            <a:endParaRPr lang="en-US"/>
          </a:p>
        </p:txBody>
      </p:sp>
    </p:spTree>
    <p:extLst>
      <p:ext uri="{BB962C8B-B14F-4D97-AF65-F5344CB8AC3E}">
        <p14:creationId xmlns:p14="http://schemas.microsoft.com/office/powerpoint/2010/main" val="57049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9E1E5-67F5-4D52-9597-DF19EEB37DFE}" type="datetimeFigureOut">
              <a:rPr lang="en-US" smtClean="0"/>
              <a:t>16-Jul-20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ADF6E-3725-4604-9414-8654B0F702B0}" type="slidenum">
              <a:rPr lang="en-US" smtClean="0"/>
              <a:t>‹#›</a:t>
            </a:fld>
            <a:endParaRPr lang="en-US"/>
          </a:p>
        </p:txBody>
      </p:sp>
    </p:spTree>
    <p:extLst>
      <p:ext uri="{BB962C8B-B14F-4D97-AF65-F5344CB8AC3E}">
        <p14:creationId xmlns:p14="http://schemas.microsoft.com/office/powerpoint/2010/main" val="2246804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05839"/>
            <a:ext cx="9144000" cy="2272938"/>
          </a:xfrm>
        </p:spPr>
        <p:txBody>
          <a:bodyPr>
            <a:normAutofit/>
          </a:bodyPr>
          <a:lstStyle/>
          <a:p>
            <a:r>
              <a:rPr lang="en-US" dirty="0" smtClean="0"/>
              <a:t>Enterprise Search using</a:t>
            </a:r>
            <a:br>
              <a:rPr lang="en-US" dirty="0" smtClean="0"/>
            </a:br>
            <a:r>
              <a:rPr lang="en-US" dirty="0" smtClean="0"/>
              <a:t>AWS Kendra</a:t>
            </a:r>
            <a:br>
              <a:rPr lang="en-US" dirty="0" smtClean="0"/>
            </a:br>
            <a:r>
              <a:rPr lang="en-US" sz="2400" dirty="0" err="1" smtClean="0"/>
              <a:t>usecase:BBC-politics</a:t>
            </a:r>
            <a:r>
              <a:rPr lang="en-US" sz="2400" dirty="0" smtClean="0"/>
              <a:t> dataset</a:t>
            </a:r>
            <a:endParaRPr lang="en-US" sz="2400" dirty="0"/>
          </a:p>
        </p:txBody>
      </p:sp>
      <p:pic>
        <p:nvPicPr>
          <p:cNvPr id="4" name="Picture 3"/>
          <p:cNvPicPr>
            <a:picLocks noChangeAspect="1"/>
          </p:cNvPicPr>
          <p:nvPr/>
        </p:nvPicPr>
        <p:blipFill>
          <a:blip r:embed="rId2"/>
          <a:stretch>
            <a:fillRect/>
          </a:stretch>
        </p:blipFill>
        <p:spPr>
          <a:xfrm>
            <a:off x="0" y="3278777"/>
            <a:ext cx="6257109" cy="3592286"/>
          </a:xfrm>
          <a:prstGeom prst="rect">
            <a:avLst/>
          </a:prstGeom>
        </p:spPr>
      </p:pic>
      <p:sp>
        <p:nvSpPr>
          <p:cNvPr id="5" name="TextBox 4"/>
          <p:cNvSpPr txBox="1"/>
          <p:nvPr/>
        </p:nvSpPr>
        <p:spPr>
          <a:xfrm flipH="1">
            <a:off x="6949438" y="3278778"/>
            <a:ext cx="4807132" cy="1200329"/>
          </a:xfrm>
          <a:prstGeom prst="rect">
            <a:avLst/>
          </a:prstGeom>
          <a:noFill/>
        </p:spPr>
        <p:txBody>
          <a:bodyPr wrap="square" rtlCol="0">
            <a:spAutoFit/>
          </a:bodyPr>
          <a:lstStyle/>
          <a:p>
            <a:pPr algn="ctr"/>
            <a:r>
              <a:rPr lang="en-US" b="1" i="1" dirty="0" smtClean="0"/>
              <a:t>Submission by</a:t>
            </a:r>
            <a:endParaRPr lang="en-US" b="1" dirty="0"/>
          </a:p>
          <a:p>
            <a:r>
              <a:rPr lang="en-US" b="1" dirty="0" smtClean="0"/>
              <a:t>1.Mr. </a:t>
            </a:r>
            <a:r>
              <a:rPr lang="en-US" b="1" dirty="0" err="1" smtClean="0"/>
              <a:t>Uday</a:t>
            </a:r>
            <a:r>
              <a:rPr lang="en-US" b="1" dirty="0" smtClean="0"/>
              <a:t> </a:t>
            </a:r>
            <a:r>
              <a:rPr lang="en-US" b="1" dirty="0" err="1" smtClean="0"/>
              <a:t>Chandu</a:t>
            </a:r>
            <a:r>
              <a:rPr lang="en-US" b="1" dirty="0" smtClean="0"/>
              <a:t> Bachina (19FTDDS020)</a:t>
            </a:r>
          </a:p>
          <a:p>
            <a:r>
              <a:rPr lang="en-US" b="1" dirty="0" smtClean="0"/>
              <a:t>2.Mr. </a:t>
            </a:r>
            <a:r>
              <a:rPr lang="en-US" b="1" dirty="0" err="1" smtClean="0"/>
              <a:t>Mohd</a:t>
            </a:r>
            <a:r>
              <a:rPr lang="en-US" b="1" dirty="0" smtClean="0"/>
              <a:t>. Afzal </a:t>
            </a:r>
            <a:r>
              <a:rPr lang="en-US" b="1" dirty="0" err="1" smtClean="0"/>
              <a:t>Ramiz</a:t>
            </a:r>
            <a:r>
              <a:rPr lang="en-US" b="1" dirty="0" smtClean="0"/>
              <a:t> (19FTDDS018)</a:t>
            </a:r>
          </a:p>
          <a:p>
            <a:r>
              <a:rPr lang="en-US" b="1" dirty="0" smtClean="0"/>
              <a:t>3.Mr. </a:t>
            </a:r>
            <a:r>
              <a:rPr lang="en-US" b="1" dirty="0" err="1" smtClean="0"/>
              <a:t>Sourav</a:t>
            </a:r>
            <a:r>
              <a:rPr lang="en-US" b="1" dirty="0" smtClean="0"/>
              <a:t> </a:t>
            </a:r>
            <a:r>
              <a:rPr lang="en-US" b="1" dirty="0" err="1" smtClean="0"/>
              <a:t>Sambit</a:t>
            </a:r>
            <a:r>
              <a:rPr lang="en-US" b="1" dirty="0" smtClean="0"/>
              <a:t> Panda (19FTDDS003) </a:t>
            </a:r>
          </a:p>
        </p:txBody>
      </p:sp>
      <p:pic>
        <p:nvPicPr>
          <p:cNvPr id="6" name="Picture 5"/>
          <p:cNvPicPr>
            <a:picLocks noChangeAspect="1"/>
          </p:cNvPicPr>
          <p:nvPr/>
        </p:nvPicPr>
        <p:blipFill>
          <a:blip r:embed="rId3"/>
          <a:stretch>
            <a:fillRect/>
          </a:stretch>
        </p:blipFill>
        <p:spPr>
          <a:xfrm>
            <a:off x="-1" y="0"/>
            <a:ext cx="1841863" cy="1356630"/>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9261566" y="-26126"/>
            <a:ext cx="2930434" cy="1304379"/>
          </a:xfrm>
          <a:prstGeom prst="rect">
            <a:avLst/>
          </a:prstGeom>
          <a:noFill/>
          <a:ln>
            <a:noFill/>
          </a:ln>
        </p:spPr>
      </p:pic>
      <p:sp>
        <p:nvSpPr>
          <p:cNvPr id="8" name="TextBox 7"/>
          <p:cNvSpPr txBox="1"/>
          <p:nvPr/>
        </p:nvSpPr>
        <p:spPr>
          <a:xfrm>
            <a:off x="6949438" y="4963885"/>
            <a:ext cx="4807132" cy="1477328"/>
          </a:xfrm>
          <a:prstGeom prst="rect">
            <a:avLst/>
          </a:prstGeom>
          <a:noFill/>
        </p:spPr>
        <p:txBody>
          <a:bodyPr wrap="square" rtlCol="0">
            <a:spAutoFit/>
          </a:bodyPr>
          <a:lstStyle/>
          <a:p>
            <a:pPr algn="ctr"/>
            <a:r>
              <a:rPr lang="en-US" b="1" i="1" dirty="0" smtClean="0"/>
              <a:t>Under the Esteemed Supervision of</a:t>
            </a:r>
            <a:endParaRPr lang="en-US" dirty="0" smtClean="0"/>
          </a:p>
          <a:p>
            <a:r>
              <a:rPr lang="en-US" b="1" dirty="0" smtClean="0"/>
              <a:t>1.Mr. </a:t>
            </a:r>
            <a:r>
              <a:rPr lang="en-US" b="1" dirty="0" err="1" smtClean="0"/>
              <a:t>Ravindra</a:t>
            </a:r>
            <a:r>
              <a:rPr lang="en-US" b="1" dirty="0" smtClean="0"/>
              <a:t> </a:t>
            </a:r>
            <a:r>
              <a:rPr lang="en-US" b="1" dirty="0" err="1" smtClean="0"/>
              <a:t>Swamy</a:t>
            </a:r>
            <a:endParaRPr lang="en-US" b="1" dirty="0" smtClean="0"/>
          </a:p>
          <a:p>
            <a:r>
              <a:rPr lang="en-US" b="1" dirty="0" smtClean="0"/>
              <a:t>2.Mr. </a:t>
            </a:r>
            <a:r>
              <a:rPr lang="en-US" b="1" dirty="0" err="1" smtClean="0"/>
              <a:t>Pramit</a:t>
            </a:r>
            <a:r>
              <a:rPr lang="en-US" b="1" dirty="0" smtClean="0"/>
              <a:t> Kumar </a:t>
            </a:r>
            <a:r>
              <a:rPr lang="en-US" b="1" dirty="0" err="1" smtClean="0"/>
              <a:t>Patra</a:t>
            </a:r>
            <a:endParaRPr lang="en-US" b="1" dirty="0" smtClean="0"/>
          </a:p>
          <a:p>
            <a:r>
              <a:rPr lang="en-US" b="1" dirty="0" smtClean="0"/>
              <a:t>3.Mr. </a:t>
            </a:r>
            <a:r>
              <a:rPr lang="en-US" b="1" dirty="0" err="1" smtClean="0"/>
              <a:t>Akshay</a:t>
            </a:r>
            <a:r>
              <a:rPr lang="en-US" b="1" dirty="0" smtClean="0"/>
              <a:t> </a:t>
            </a:r>
            <a:r>
              <a:rPr lang="en-US" b="1" dirty="0" err="1" smtClean="0"/>
              <a:t>Barik</a:t>
            </a:r>
            <a:r>
              <a:rPr lang="en-US" b="1" dirty="0" smtClean="0"/>
              <a:t> &amp;</a:t>
            </a:r>
          </a:p>
          <a:p>
            <a:r>
              <a:rPr lang="en-US" b="1" dirty="0" smtClean="0"/>
              <a:t>4.Mr. </a:t>
            </a:r>
            <a:r>
              <a:rPr lang="en-US" b="1" dirty="0" err="1" smtClean="0"/>
              <a:t>Siddharth</a:t>
            </a:r>
            <a:endParaRPr lang="en-US" b="1" dirty="0"/>
          </a:p>
        </p:txBody>
      </p:sp>
      <p:sp>
        <p:nvSpPr>
          <p:cNvPr id="9" name="TextBox 8"/>
          <p:cNvSpPr txBox="1"/>
          <p:nvPr/>
        </p:nvSpPr>
        <p:spPr>
          <a:xfrm>
            <a:off x="1841862" y="-1"/>
            <a:ext cx="7550332" cy="1384995"/>
          </a:xfrm>
          <a:prstGeom prst="rect">
            <a:avLst/>
          </a:prstGeom>
          <a:noFill/>
        </p:spPr>
        <p:txBody>
          <a:bodyPr wrap="square" rtlCol="0">
            <a:spAutoFit/>
          </a:bodyPr>
          <a:lstStyle/>
          <a:p>
            <a:pPr algn="ctr"/>
            <a:r>
              <a:rPr lang="en-US" sz="2800" dirty="0" err="1" smtClean="0"/>
              <a:t>Aptus</a:t>
            </a:r>
            <a:r>
              <a:rPr lang="en-US" sz="2800" dirty="0" smtClean="0"/>
              <a:t> Data Labs</a:t>
            </a:r>
          </a:p>
          <a:p>
            <a:pPr algn="ctr"/>
            <a:r>
              <a:rPr lang="en-US" sz="2800" dirty="0" smtClean="0"/>
              <a:t>Internship Project-2</a:t>
            </a:r>
          </a:p>
          <a:p>
            <a:pPr algn="ctr"/>
            <a:r>
              <a:rPr lang="en-US" sz="2800" dirty="0" smtClean="0"/>
              <a:t>Group-c</a:t>
            </a:r>
            <a:endParaRPr lang="en-US" sz="2800" dirty="0"/>
          </a:p>
        </p:txBody>
      </p:sp>
    </p:spTree>
    <p:extLst>
      <p:ext uri="{BB962C8B-B14F-4D97-AF65-F5344CB8AC3E}">
        <p14:creationId xmlns:p14="http://schemas.microsoft.com/office/powerpoint/2010/main" val="2996643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pic>
        <p:nvPicPr>
          <p:cNvPr id="4" name="Content Placeholder 3"/>
          <p:cNvPicPr>
            <a:picLocks noGrp="1" noChangeAspect="1"/>
          </p:cNvPicPr>
          <p:nvPr>
            <p:ph idx="1"/>
          </p:nvPr>
        </p:nvPicPr>
        <p:blipFill>
          <a:blip r:embed="rId2"/>
          <a:stretch>
            <a:fillRect/>
          </a:stretch>
        </p:blipFill>
        <p:spPr>
          <a:xfrm>
            <a:off x="969528" y="2613243"/>
            <a:ext cx="9469171" cy="1044358"/>
          </a:xfrm>
          <a:prstGeom prst="rect">
            <a:avLst/>
          </a:prstGeom>
        </p:spPr>
      </p:pic>
      <p:sp>
        <p:nvSpPr>
          <p:cNvPr id="5" name="TextBox 4"/>
          <p:cNvSpPr txBox="1"/>
          <p:nvPr/>
        </p:nvSpPr>
        <p:spPr>
          <a:xfrm>
            <a:off x="969528" y="1828800"/>
            <a:ext cx="9624449" cy="646331"/>
          </a:xfrm>
          <a:prstGeom prst="rect">
            <a:avLst/>
          </a:prstGeom>
          <a:noFill/>
        </p:spPr>
        <p:txBody>
          <a:bodyPr wrap="square" rtlCol="0">
            <a:spAutoFit/>
          </a:bodyPr>
          <a:lstStyle/>
          <a:p>
            <a:r>
              <a:rPr lang="en-US" dirty="0" smtClean="0"/>
              <a:t>The results for each query can be visualized in set of documents and their indexed number.</a:t>
            </a:r>
          </a:p>
          <a:p>
            <a:r>
              <a:rPr lang="en-US" dirty="0" smtClean="0"/>
              <a:t>The notebook print for a query looks like,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528" y="4506686"/>
            <a:ext cx="9469171" cy="2024743"/>
          </a:xfrm>
          <a:prstGeom prst="rect">
            <a:avLst/>
          </a:prstGeom>
        </p:spPr>
      </p:pic>
      <p:sp>
        <p:nvSpPr>
          <p:cNvPr id="7" name="TextBox 6"/>
          <p:cNvSpPr txBox="1"/>
          <p:nvPr/>
        </p:nvSpPr>
        <p:spPr>
          <a:xfrm>
            <a:off x="969528" y="4036423"/>
            <a:ext cx="4856506" cy="369332"/>
          </a:xfrm>
          <a:prstGeom prst="rect">
            <a:avLst/>
          </a:prstGeom>
          <a:noFill/>
        </p:spPr>
        <p:txBody>
          <a:bodyPr wrap="square" rtlCol="0">
            <a:spAutoFit/>
          </a:bodyPr>
          <a:lstStyle/>
          <a:p>
            <a:r>
              <a:rPr lang="en-US" dirty="0" smtClean="0"/>
              <a:t>The console image looks like,</a:t>
            </a:r>
            <a:endParaRPr lang="en-US" dirty="0"/>
          </a:p>
        </p:txBody>
      </p:sp>
    </p:spTree>
    <p:extLst>
      <p:ext uri="{BB962C8B-B14F-4D97-AF65-F5344CB8AC3E}">
        <p14:creationId xmlns:p14="http://schemas.microsoft.com/office/powerpoint/2010/main" val="384888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pPr marL="0" indent="0">
              <a:buNone/>
            </a:pPr>
            <a:r>
              <a:rPr lang="en-US" dirty="0" smtClean="0"/>
              <a:t>Thus, with help of Enterprise Search, we can have,</a:t>
            </a:r>
          </a:p>
          <a:p>
            <a:pPr marL="0" indent="0">
              <a:buNone/>
            </a:pPr>
            <a:r>
              <a:rPr lang="en-US" dirty="0" smtClean="0"/>
              <a:t>	Quick </a:t>
            </a:r>
            <a:r>
              <a:rPr lang="en-US" dirty="0"/>
              <a:t>and easy access to large sets of data help users (especially decision makers) make use of the data stored within their databases. Whether to make predictions based on historical data or to access old documents, search engines with advanced capabilities can be a great tool to improve problem solving, learning and decision making.</a:t>
            </a:r>
          </a:p>
          <a:p>
            <a:pPr marL="0" indent="0">
              <a:buNone/>
            </a:pPr>
            <a:r>
              <a:rPr lang="en-US" b="1" dirty="0" smtClean="0"/>
              <a:t>	Enterprise </a:t>
            </a:r>
            <a:r>
              <a:rPr lang="en-US" b="1" dirty="0"/>
              <a:t>search engines</a:t>
            </a:r>
            <a:r>
              <a:rPr lang="en-US" dirty="0"/>
              <a:t> are crucial for organizations as they help businesses improve productivity by providing access to large sets of data in a quick and timely manner</a:t>
            </a:r>
            <a:r>
              <a:rPr lang="en-US" dirty="0" smtClean="0"/>
              <a:t>.</a:t>
            </a:r>
            <a:endParaRPr lang="en-US" dirty="0"/>
          </a:p>
        </p:txBody>
      </p:sp>
    </p:spTree>
    <p:extLst>
      <p:ext uri="{BB962C8B-B14F-4D97-AF65-F5344CB8AC3E}">
        <p14:creationId xmlns:p14="http://schemas.microsoft.com/office/powerpoint/2010/main" val="208446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ddagiri seminar.ppt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78299">
            <a:off x="1981720" y="1170613"/>
            <a:ext cx="8971209" cy="455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14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r>
              <a:rPr lang="en-US" b="1" dirty="0" smtClean="0"/>
              <a:t>Contents:</a:t>
            </a:r>
            <a:endParaRPr lang="en-US" b="1" dirty="0"/>
          </a:p>
        </p:txBody>
      </p:sp>
      <p:sp>
        <p:nvSpPr>
          <p:cNvPr id="3" name="Content Placeholder 2"/>
          <p:cNvSpPr>
            <a:spLocks noGrp="1"/>
          </p:cNvSpPr>
          <p:nvPr>
            <p:ph idx="1"/>
          </p:nvPr>
        </p:nvSpPr>
        <p:spPr>
          <a:xfrm>
            <a:off x="838200" y="1747247"/>
            <a:ext cx="10515600" cy="4351338"/>
          </a:xfrm>
        </p:spPr>
        <p:txBody>
          <a:bodyPr>
            <a:normAutofit/>
          </a:bodyPr>
          <a:lstStyle/>
          <a:p>
            <a:pPr>
              <a:buFont typeface="Wingdings" panose="05000000000000000000" pitchFamily="2" charset="2"/>
              <a:buChar char="§"/>
            </a:pPr>
            <a:r>
              <a:rPr lang="en-US" dirty="0" smtClean="0"/>
              <a:t>What is </a:t>
            </a:r>
            <a:r>
              <a:rPr lang="en-US" dirty="0" err="1" smtClean="0"/>
              <a:t>Enterpise</a:t>
            </a:r>
            <a:r>
              <a:rPr lang="en-US" dirty="0" smtClean="0"/>
              <a:t> </a:t>
            </a:r>
            <a:r>
              <a:rPr lang="en-US" dirty="0" smtClean="0"/>
              <a:t>Search</a:t>
            </a:r>
          </a:p>
          <a:p>
            <a:pPr>
              <a:buFont typeface="Wingdings" panose="05000000000000000000" pitchFamily="2" charset="2"/>
              <a:buChar char="§"/>
            </a:pPr>
            <a:r>
              <a:rPr lang="en-US" dirty="0"/>
              <a:t>Enterprise Search Features &amp; </a:t>
            </a:r>
            <a:r>
              <a:rPr lang="en-US" dirty="0" smtClean="0"/>
              <a:t>Capabilities</a:t>
            </a:r>
            <a:endParaRPr lang="en-US" dirty="0" smtClean="0"/>
          </a:p>
          <a:p>
            <a:pPr>
              <a:buFont typeface="Wingdings" panose="05000000000000000000" pitchFamily="2" charset="2"/>
              <a:buChar char="§"/>
            </a:pPr>
            <a:r>
              <a:rPr lang="en-US" dirty="0" smtClean="0"/>
              <a:t>History</a:t>
            </a:r>
          </a:p>
          <a:p>
            <a:pPr>
              <a:buFont typeface="Wingdings" panose="05000000000000000000" pitchFamily="2" charset="2"/>
              <a:buChar char="§"/>
            </a:pPr>
            <a:r>
              <a:rPr lang="en-US" dirty="0" smtClean="0"/>
              <a:t>Current Scenario &amp; Trends</a:t>
            </a:r>
          </a:p>
          <a:p>
            <a:pPr>
              <a:buFont typeface="Wingdings" panose="05000000000000000000" pitchFamily="2" charset="2"/>
              <a:buChar char="§"/>
            </a:pPr>
            <a:r>
              <a:rPr lang="en-US" dirty="0" err="1" smtClean="0"/>
              <a:t>UseCase</a:t>
            </a:r>
            <a:r>
              <a:rPr lang="en-US" dirty="0" smtClean="0"/>
              <a:t> understanding</a:t>
            </a:r>
          </a:p>
          <a:p>
            <a:pPr>
              <a:buFont typeface="Wingdings" panose="05000000000000000000" pitchFamily="2" charset="2"/>
              <a:buChar char="§"/>
            </a:pPr>
            <a:r>
              <a:rPr lang="en-US" dirty="0" smtClean="0"/>
              <a:t>Solving with AWS Kendra</a:t>
            </a:r>
          </a:p>
          <a:p>
            <a:pPr>
              <a:buFont typeface="Wingdings" panose="05000000000000000000" pitchFamily="2" charset="2"/>
              <a:buChar char="§"/>
            </a:pPr>
            <a:r>
              <a:rPr lang="en-US" dirty="0" smtClean="0"/>
              <a:t>Results </a:t>
            </a:r>
          </a:p>
          <a:p>
            <a:pPr>
              <a:buFont typeface="Wingdings" panose="05000000000000000000" pitchFamily="2" charset="2"/>
              <a:buChar char="§"/>
            </a:pPr>
            <a:r>
              <a:rPr lang="en-US" dirty="0" smtClean="0"/>
              <a:t>Conclusion</a:t>
            </a:r>
            <a:endParaRPr lang="en-US" dirty="0" smtClean="0"/>
          </a:p>
        </p:txBody>
      </p:sp>
      <p:pic>
        <p:nvPicPr>
          <p:cNvPr id="4" name="Picture 3"/>
          <p:cNvPicPr>
            <a:picLocks noChangeAspect="1"/>
          </p:cNvPicPr>
          <p:nvPr/>
        </p:nvPicPr>
        <p:blipFill>
          <a:blip r:embed="rId2"/>
          <a:stretch>
            <a:fillRect/>
          </a:stretch>
        </p:blipFill>
        <p:spPr>
          <a:xfrm>
            <a:off x="8165783" y="3605348"/>
            <a:ext cx="3460160" cy="2527029"/>
          </a:xfrm>
          <a:prstGeom prst="rect">
            <a:avLst/>
          </a:prstGeom>
        </p:spPr>
      </p:pic>
      <p:pic>
        <p:nvPicPr>
          <p:cNvPr id="5" name="Picture 4"/>
          <p:cNvPicPr>
            <a:picLocks noChangeAspect="1"/>
          </p:cNvPicPr>
          <p:nvPr/>
        </p:nvPicPr>
        <p:blipFill>
          <a:blip r:embed="rId3"/>
          <a:stretch>
            <a:fillRect/>
          </a:stretch>
        </p:blipFill>
        <p:spPr>
          <a:xfrm>
            <a:off x="8109108" y="1023843"/>
            <a:ext cx="3516835" cy="2577443"/>
          </a:xfrm>
          <a:prstGeom prst="rect">
            <a:avLst/>
          </a:prstGeom>
        </p:spPr>
      </p:pic>
      <p:pic>
        <p:nvPicPr>
          <p:cNvPr id="6" name="Picture 5"/>
          <p:cNvPicPr>
            <a:picLocks noChangeAspect="1"/>
          </p:cNvPicPr>
          <p:nvPr/>
        </p:nvPicPr>
        <p:blipFill>
          <a:blip r:embed="rId4"/>
          <a:stretch>
            <a:fillRect/>
          </a:stretch>
        </p:blipFill>
        <p:spPr>
          <a:xfrm>
            <a:off x="5213032" y="3605349"/>
            <a:ext cx="2952750" cy="2527028"/>
          </a:xfrm>
          <a:prstGeom prst="rect">
            <a:avLst/>
          </a:prstGeom>
        </p:spPr>
      </p:pic>
    </p:spTree>
    <p:extLst>
      <p:ext uri="{BB962C8B-B14F-4D97-AF65-F5344CB8AC3E}">
        <p14:creationId xmlns:p14="http://schemas.microsoft.com/office/powerpoint/2010/main" val="17860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Enterprise Search…?</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Enterprise </a:t>
            </a:r>
            <a:r>
              <a:rPr lang="en-US" dirty="0"/>
              <a:t>search is the practice of making content from multiple enterprise-type sources, such as </a:t>
            </a:r>
            <a:r>
              <a:rPr lang="en-US" dirty="0" smtClean="0"/>
              <a:t>databases</a:t>
            </a:r>
            <a:r>
              <a:rPr lang="en-US" dirty="0"/>
              <a:t> and </a:t>
            </a:r>
            <a:r>
              <a:rPr lang="en-US" dirty="0" smtClean="0"/>
              <a:t>intranets, </a:t>
            </a:r>
            <a:r>
              <a:rPr lang="en-US" dirty="0"/>
              <a:t>searchable to a defined </a:t>
            </a:r>
            <a:r>
              <a:rPr lang="en-US" dirty="0" smtClean="0"/>
              <a:t>audience.</a:t>
            </a:r>
          </a:p>
          <a:p>
            <a:pPr marL="0" indent="0">
              <a:buNone/>
            </a:pPr>
            <a:r>
              <a:rPr lang="en-US" dirty="0" smtClean="0"/>
              <a:t>Som</a:t>
            </a:r>
            <a:r>
              <a:rPr lang="en-US" dirty="0" smtClean="0"/>
              <a:t>e of the most Enterprise </a:t>
            </a:r>
            <a:r>
              <a:rPr lang="en-US" dirty="0" err="1" smtClean="0"/>
              <a:t>Softwares</a:t>
            </a:r>
            <a:r>
              <a:rPr lang="en-US" dirty="0" smtClean="0"/>
              <a:t> are:</a:t>
            </a:r>
          </a:p>
          <a:p>
            <a:r>
              <a:rPr lang="en-US" dirty="0" err="1"/>
              <a:t>Algolia</a:t>
            </a:r>
            <a:r>
              <a:rPr lang="en-US" dirty="0"/>
              <a:t>.</a:t>
            </a:r>
          </a:p>
          <a:p>
            <a:r>
              <a:rPr lang="en-US" dirty="0"/>
              <a:t>IBM Watson Discovery.</a:t>
            </a:r>
          </a:p>
          <a:p>
            <a:r>
              <a:rPr lang="en-US" dirty="0" err="1"/>
              <a:t>Swiftype</a:t>
            </a:r>
            <a:r>
              <a:rPr lang="en-US" dirty="0"/>
              <a:t>.</a:t>
            </a:r>
          </a:p>
          <a:p>
            <a:r>
              <a:rPr lang="en-US" dirty="0"/>
              <a:t>Microsoft Bing Image Search API.</a:t>
            </a:r>
          </a:p>
          <a:p>
            <a:r>
              <a:rPr lang="en-US" dirty="0" err="1"/>
              <a:t>Elasticsearch</a:t>
            </a:r>
            <a:r>
              <a:rPr lang="en-US" dirty="0"/>
              <a:t>.</a:t>
            </a:r>
          </a:p>
          <a:p>
            <a:r>
              <a:rPr lang="en-US" dirty="0" err="1"/>
              <a:t>iManage</a:t>
            </a:r>
            <a:r>
              <a:rPr lang="en-US" dirty="0"/>
              <a:t>.</a:t>
            </a:r>
          </a:p>
          <a:p>
            <a:r>
              <a:rPr lang="en-US" dirty="0" err="1"/>
              <a:t>AddSearch</a:t>
            </a:r>
            <a:r>
              <a:rPr lang="en-US" dirty="0"/>
              <a:t> Site Search.</a:t>
            </a:r>
          </a:p>
          <a:p>
            <a:r>
              <a:rPr lang="en-US" dirty="0"/>
              <a:t>X1 Search.</a:t>
            </a:r>
          </a:p>
          <a:p>
            <a:pPr marL="0" indent="0">
              <a:buNone/>
            </a:pPr>
            <a:endParaRPr lang="en-US" dirty="0"/>
          </a:p>
        </p:txBody>
      </p:sp>
    </p:spTree>
    <p:extLst>
      <p:ext uri="{BB962C8B-B14F-4D97-AF65-F5344CB8AC3E}">
        <p14:creationId xmlns:p14="http://schemas.microsoft.com/office/powerpoint/2010/main" val="314068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Enterprise Search Features &amp; Capabilities</a:t>
            </a:r>
          </a:p>
        </p:txBody>
      </p:sp>
      <p:sp>
        <p:nvSpPr>
          <p:cNvPr id="3" name="Content Placeholder 2"/>
          <p:cNvSpPr>
            <a:spLocks noGrp="1"/>
          </p:cNvSpPr>
          <p:nvPr>
            <p:ph idx="1"/>
          </p:nvPr>
        </p:nvSpPr>
        <p:spPr/>
        <p:txBody>
          <a:bodyPr/>
          <a:lstStyle/>
          <a:p>
            <a:r>
              <a:rPr lang="en-US" dirty="0"/>
              <a:t>An interface through which to search for and retrieve data</a:t>
            </a:r>
          </a:p>
          <a:p>
            <a:r>
              <a:rPr lang="en-US" dirty="0"/>
              <a:t>Indexing and/or archiving of data</a:t>
            </a:r>
          </a:p>
          <a:p>
            <a:r>
              <a:rPr lang="en-US" dirty="0"/>
              <a:t>Collecting and updating of information from different data sources, categories, and formats</a:t>
            </a:r>
          </a:p>
          <a:p>
            <a:r>
              <a:rPr lang="en-US" dirty="0"/>
              <a:t>Intelligent search options to auto-complete, find same/similar or rank by relevance</a:t>
            </a:r>
          </a:p>
          <a:p>
            <a:r>
              <a:rPr lang="en-US" dirty="0"/>
              <a:t>Search refine using advanced faceted and filter search</a:t>
            </a:r>
          </a:p>
          <a:p>
            <a:r>
              <a:rPr lang="en-US" dirty="0"/>
              <a:t>Defined user permissions for accessing information</a:t>
            </a:r>
          </a:p>
        </p:txBody>
      </p:sp>
    </p:spTree>
    <p:extLst>
      <p:ext uri="{BB962C8B-B14F-4D97-AF65-F5344CB8AC3E}">
        <p14:creationId xmlns:p14="http://schemas.microsoft.com/office/powerpoint/2010/main" val="1248449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ES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a:t>search engines with advanced capabilities can be a great tool to improve problem solving, learning and decision making</a:t>
            </a:r>
            <a:r>
              <a:rPr lang="en-US" dirty="0" smtClean="0"/>
              <a:t>.</a:t>
            </a:r>
          </a:p>
          <a:p>
            <a:pPr marL="0" indent="0">
              <a:buNone/>
            </a:pPr>
            <a:endParaRPr lang="en-US" dirty="0"/>
          </a:p>
          <a:p>
            <a:r>
              <a:rPr lang="en-US" dirty="0" smtClean="0"/>
              <a:t>Pre-1970: Layering the early foundations of enterprise search.</a:t>
            </a:r>
          </a:p>
          <a:p>
            <a:pPr marL="0" indent="0">
              <a:buNone/>
            </a:pPr>
            <a:r>
              <a:rPr lang="en-US" dirty="0" smtClean="0"/>
              <a:t>	In </a:t>
            </a:r>
            <a:r>
              <a:rPr lang="en-US" dirty="0"/>
              <a:t>1967, the ORBIT online search service was launched, allowing researchers to quickly search through databases to find research literature</a:t>
            </a:r>
            <a:r>
              <a:rPr lang="en-US" dirty="0" smtClean="0"/>
              <a:t>.</a:t>
            </a:r>
          </a:p>
          <a:p>
            <a:r>
              <a:rPr lang="en-US" dirty="0"/>
              <a:t>1970s and 80s: Enterprise search emerges.</a:t>
            </a:r>
          </a:p>
          <a:p>
            <a:pPr marL="0" indent="0">
              <a:buNone/>
            </a:pPr>
            <a:r>
              <a:rPr lang="en-US" dirty="0" smtClean="0"/>
              <a:t>	</a:t>
            </a:r>
            <a:r>
              <a:rPr lang="en-US" dirty="0"/>
              <a:t>In 1970</a:t>
            </a:r>
            <a:r>
              <a:rPr lang="en-US" dirty="0" smtClean="0"/>
              <a:t>,</a:t>
            </a:r>
            <a:r>
              <a:rPr lang="en-US" dirty="0"/>
              <a:t> IBM launched its STAIRS (Storage and Information Retrieval System), which allowed users to search indexed text files.</a:t>
            </a:r>
          </a:p>
        </p:txBody>
      </p:sp>
      <p:sp>
        <p:nvSpPr>
          <p:cNvPr id="4" name="TextBox 3"/>
          <p:cNvSpPr txBox="1"/>
          <p:nvPr/>
        </p:nvSpPr>
        <p:spPr>
          <a:xfrm>
            <a:off x="10489474" y="6335486"/>
            <a:ext cx="1188720" cy="369332"/>
          </a:xfrm>
          <a:prstGeom prst="rect">
            <a:avLst/>
          </a:prstGeom>
          <a:noFill/>
        </p:spPr>
        <p:txBody>
          <a:bodyPr wrap="square" rtlCol="0">
            <a:spAutoFit/>
          </a:bodyPr>
          <a:lstStyle/>
          <a:p>
            <a:r>
              <a:rPr lang="en-US" b="1" dirty="0" err="1" smtClean="0"/>
              <a:t>Contd</a:t>
            </a:r>
            <a:r>
              <a:rPr lang="en-US" b="1" dirty="0" smtClean="0"/>
              <a:t>…</a:t>
            </a:r>
            <a:endParaRPr lang="en-US" b="1" dirty="0"/>
          </a:p>
        </p:txBody>
      </p:sp>
    </p:spTree>
    <p:extLst>
      <p:ext uri="{BB962C8B-B14F-4D97-AF65-F5344CB8AC3E}">
        <p14:creationId xmlns:p14="http://schemas.microsoft.com/office/powerpoint/2010/main" val="49447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313509"/>
            <a:ext cx="10713720" cy="5863454"/>
          </a:xfrm>
        </p:spPr>
        <p:txBody>
          <a:bodyPr/>
          <a:lstStyle/>
          <a:p>
            <a:r>
              <a:rPr lang="en-US" dirty="0"/>
              <a:t>The 1990s: The rise of the Internet and the proliferation of the PC</a:t>
            </a:r>
            <a:r>
              <a:rPr lang="en-US" dirty="0" smtClean="0"/>
              <a:t>.</a:t>
            </a:r>
            <a:endParaRPr lang="en-US" dirty="0"/>
          </a:p>
          <a:p>
            <a:pPr marL="0" indent="0">
              <a:buNone/>
            </a:pPr>
            <a:r>
              <a:rPr lang="en-US" dirty="0"/>
              <a:t>	</a:t>
            </a:r>
            <a:r>
              <a:rPr lang="en-US" dirty="0" smtClean="0"/>
              <a:t>In </a:t>
            </a:r>
            <a:r>
              <a:rPr lang="en-US" dirty="0"/>
              <a:t>the 1990s, and, as a result, the amount of data held by organizations began to surge. At the same time, the Internet and e-commerce grew rapidly in popularity. As a result, an increasing number of companies and researchers invested in search technology</a:t>
            </a:r>
            <a:r>
              <a:rPr lang="en-US" dirty="0" smtClean="0"/>
              <a:t>.</a:t>
            </a:r>
          </a:p>
          <a:p>
            <a:pPr marL="0" indent="0">
              <a:buNone/>
            </a:pPr>
            <a:r>
              <a:rPr lang="en-US" dirty="0"/>
              <a:t>	</a:t>
            </a:r>
            <a:r>
              <a:rPr lang="en-US" dirty="0"/>
              <a:t>In 1991, the World Wide Web went public. Information websites, ecommerce stores, and others quickly emerged online</a:t>
            </a:r>
            <a:r>
              <a:rPr lang="en-US" dirty="0" smtClean="0"/>
              <a:t>.</a:t>
            </a:r>
          </a:p>
          <a:p>
            <a:pPr marL="0" indent="0">
              <a:buNone/>
            </a:pPr>
            <a:r>
              <a:rPr lang="en-US" dirty="0" smtClean="0"/>
              <a:t>	</a:t>
            </a:r>
            <a:r>
              <a:rPr lang="en-US" dirty="0"/>
              <a:t>The 2000s: Enterprise search moves to the forefront</a:t>
            </a:r>
            <a:r>
              <a:rPr lang="en-US" dirty="0" smtClean="0"/>
              <a:t>.</a:t>
            </a:r>
          </a:p>
          <a:p>
            <a:pPr marL="0" indent="0">
              <a:buNone/>
            </a:pPr>
            <a:r>
              <a:rPr lang="en-US" dirty="0"/>
              <a:t>	</a:t>
            </a:r>
            <a:r>
              <a:rPr lang="en-US" dirty="0"/>
              <a:t>While much of the technology still used today is decades old, or at least based on older concepts, new technologies are also emerging that could shake up the industry. </a:t>
            </a:r>
            <a:r>
              <a:rPr lang="en-US" dirty="0" err="1" smtClean="0"/>
              <a:t>MachineLearning</a:t>
            </a:r>
            <a:r>
              <a:rPr lang="en-US" dirty="0"/>
              <a:t> and </a:t>
            </a:r>
            <a:r>
              <a:rPr lang="en-US" dirty="0" smtClean="0"/>
              <a:t>Artificial Intelligence, </a:t>
            </a:r>
            <a:r>
              <a:rPr lang="en-US" dirty="0"/>
              <a:t>in particular, could introduce radical change to enterprise search.</a:t>
            </a:r>
            <a:endParaRPr lang="en-US" dirty="0" smtClean="0"/>
          </a:p>
        </p:txBody>
      </p:sp>
    </p:spTree>
    <p:extLst>
      <p:ext uri="{BB962C8B-B14F-4D97-AF65-F5344CB8AC3E}">
        <p14:creationId xmlns:p14="http://schemas.microsoft.com/office/powerpoint/2010/main" val="4110781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Scenario’s and Trends</a:t>
            </a:r>
            <a:endParaRPr lang="en-US" b="1" dirty="0"/>
          </a:p>
        </p:txBody>
      </p:sp>
      <p:sp>
        <p:nvSpPr>
          <p:cNvPr id="3" name="Content Placeholder 2"/>
          <p:cNvSpPr>
            <a:spLocks noGrp="1"/>
          </p:cNvSpPr>
          <p:nvPr>
            <p:ph idx="1"/>
          </p:nvPr>
        </p:nvSpPr>
        <p:spPr/>
        <p:txBody>
          <a:bodyPr/>
          <a:lstStyle/>
          <a:p>
            <a:r>
              <a:rPr lang="en-US" dirty="0"/>
              <a:t>Enterprise Search Software Market</a:t>
            </a:r>
            <a:r>
              <a:rPr lang="en-US" b="1" dirty="0"/>
              <a:t> </a:t>
            </a:r>
            <a:r>
              <a:rPr lang="en-US" dirty="0"/>
              <a:t>reports offers important insights which help the industry experts, product managers, CEOs, and business executives to draft their policies on various parameters including expansion, acquisition, and new product launch as well as analyzing and understanding the market </a:t>
            </a:r>
            <a:r>
              <a:rPr lang="en-US" dirty="0" smtClean="0"/>
              <a:t>trends.</a:t>
            </a:r>
          </a:p>
          <a:p>
            <a:r>
              <a:rPr lang="en-US" dirty="0"/>
              <a:t>“The Number Games” - Search Accuracy with Engine Scoring</a:t>
            </a:r>
          </a:p>
          <a:p>
            <a:r>
              <a:rPr lang="en-US" dirty="0"/>
              <a:t>“For Your Eyes Only” - Search Result Personalization</a:t>
            </a:r>
          </a:p>
          <a:p>
            <a:r>
              <a:rPr lang="en-US" dirty="0"/>
              <a:t>“Context is King” - Semantic </a:t>
            </a:r>
            <a:r>
              <a:rPr lang="en-US" dirty="0" smtClean="0"/>
              <a:t>Search</a:t>
            </a:r>
          </a:p>
          <a:p>
            <a:r>
              <a:rPr lang="en-US" dirty="0"/>
              <a:t>“The Mind of the Machine” - Deep </a:t>
            </a:r>
            <a:r>
              <a:rPr lang="en-US" dirty="0" smtClean="0"/>
              <a:t>Learning</a:t>
            </a:r>
            <a:endParaRPr lang="en-US" dirty="0"/>
          </a:p>
        </p:txBody>
      </p:sp>
    </p:spTree>
    <p:extLst>
      <p:ext uri="{BB962C8B-B14F-4D97-AF65-F5344CB8AC3E}">
        <p14:creationId xmlns:p14="http://schemas.microsoft.com/office/powerpoint/2010/main" val="96580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 Understanding</a:t>
            </a:r>
            <a:endParaRPr lang="en-US" b="1" dirty="0"/>
          </a:p>
        </p:txBody>
      </p:sp>
      <p:sp>
        <p:nvSpPr>
          <p:cNvPr id="3" name="Content Placeholder 2"/>
          <p:cNvSpPr>
            <a:spLocks noGrp="1"/>
          </p:cNvSpPr>
          <p:nvPr>
            <p:ph idx="1"/>
          </p:nvPr>
        </p:nvSpPr>
        <p:spPr/>
        <p:txBody>
          <a:bodyPr/>
          <a:lstStyle/>
          <a:p>
            <a:r>
              <a:rPr lang="en-US" dirty="0"/>
              <a:t>we have a dataset that resembles a real-world politics content. In the dataset there are 417 unstructured text files which are the sentences about the political parties and their oaths to people</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3038048" y="3144947"/>
            <a:ext cx="6115904" cy="1038370"/>
          </a:xfrm>
          <a:prstGeom prst="rect">
            <a:avLst/>
          </a:prstGeom>
        </p:spPr>
      </p:pic>
      <p:sp>
        <p:nvSpPr>
          <p:cNvPr id="5" name="TextBox 4"/>
          <p:cNvSpPr txBox="1"/>
          <p:nvPr/>
        </p:nvSpPr>
        <p:spPr>
          <a:xfrm flipH="1">
            <a:off x="3083765" y="4183317"/>
            <a:ext cx="5394027" cy="369332"/>
          </a:xfrm>
          <a:prstGeom prst="rect">
            <a:avLst/>
          </a:prstGeom>
          <a:noFill/>
        </p:spPr>
        <p:txBody>
          <a:bodyPr wrap="square" rtlCol="0">
            <a:spAutoFit/>
          </a:bodyPr>
          <a:lstStyle/>
          <a:p>
            <a:r>
              <a:rPr lang="en-US" dirty="0" smtClean="0"/>
              <a:t>…..</a:t>
            </a:r>
          </a:p>
        </p:txBody>
      </p:sp>
      <p:pic>
        <p:nvPicPr>
          <p:cNvPr id="6" name="Picture 5"/>
          <p:cNvPicPr>
            <a:picLocks noChangeAspect="1"/>
          </p:cNvPicPr>
          <p:nvPr/>
        </p:nvPicPr>
        <p:blipFill>
          <a:blip r:embed="rId3"/>
          <a:stretch>
            <a:fillRect/>
          </a:stretch>
        </p:blipFill>
        <p:spPr>
          <a:xfrm>
            <a:off x="3083765" y="4552650"/>
            <a:ext cx="6070187" cy="669037"/>
          </a:xfrm>
          <a:prstGeom prst="rect">
            <a:avLst/>
          </a:prstGeom>
        </p:spPr>
      </p:pic>
    </p:spTree>
    <p:extLst>
      <p:ext uri="{BB962C8B-B14F-4D97-AF65-F5344CB8AC3E}">
        <p14:creationId xmlns:p14="http://schemas.microsoft.com/office/powerpoint/2010/main" val="342779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Solving with AWS </a:t>
            </a:r>
            <a:r>
              <a:rPr lang="en-US" b="1" dirty="0" smtClean="0"/>
              <a:t>Kendra</a:t>
            </a:r>
            <a:endParaRPr lang="en-US" b="1" dirty="0"/>
          </a:p>
        </p:txBody>
      </p:sp>
      <p:pic>
        <p:nvPicPr>
          <p:cNvPr id="6" name="Picture 5"/>
          <p:cNvPicPr>
            <a:picLocks noChangeAspect="1"/>
          </p:cNvPicPr>
          <p:nvPr/>
        </p:nvPicPr>
        <p:blipFill>
          <a:blip r:embed="rId2"/>
          <a:stretch>
            <a:fillRect/>
          </a:stretch>
        </p:blipFill>
        <p:spPr>
          <a:xfrm>
            <a:off x="838200" y="1864587"/>
            <a:ext cx="1666875" cy="1247775"/>
          </a:xfrm>
          <a:prstGeom prst="rect">
            <a:avLst/>
          </a:prstGeom>
        </p:spPr>
      </p:pic>
      <p:sp>
        <p:nvSpPr>
          <p:cNvPr id="7" name="TextBox 6"/>
          <p:cNvSpPr txBox="1"/>
          <p:nvPr/>
        </p:nvSpPr>
        <p:spPr>
          <a:xfrm>
            <a:off x="1031966" y="3579223"/>
            <a:ext cx="1345474" cy="923330"/>
          </a:xfrm>
          <a:prstGeom prst="rect">
            <a:avLst/>
          </a:prstGeom>
          <a:noFill/>
        </p:spPr>
        <p:txBody>
          <a:bodyPr wrap="square" rtlCol="0">
            <a:spAutoFit/>
          </a:bodyPr>
          <a:lstStyle/>
          <a:p>
            <a:r>
              <a:rPr lang="en-US" dirty="0" smtClean="0"/>
              <a:t>Store the data into s3 bucket.</a:t>
            </a:r>
            <a:endParaRPr lang="en-US" dirty="0"/>
          </a:p>
        </p:txBody>
      </p:sp>
      <p:pic>
        <p:nvPicPr>
          <p:cNvPr id="8" name="Picture 7"/>
          <p:cNvPicPr>
            <a:picLocks noChangeAspect="1"/>
          </p:cNvPicPr>
          <p:nvPr/>
        </p:nvPicPr>
        <p:blipFill>
          <a:blip r:embed="rId3"/>
          <a:stretch>
            <a:fillRect/>
          </a:stretch>
        </p:blipFill>
        <p:spPr>
          <a:xfrm>
            <a:off x="3305310" y="1864587"/>
            <a:ext cx="2063932" cy="1247775"/>
          </a:xfrm>
          <a:prstGeom prst="rect">
            <a:avLst/>
          </a:prstGeom>
        </p:spPr>
      </p:pic>
      <p:pic>
        <p:nvPicPr>
          <p:cNvPr id="9" name="Picture 8"/>
          <p:cNvPicPr>
            <a:picLocks noChangeAspect="1"/>
          </p:cNvPicPr>
          <p:nvPr/>
        </p:nvPicPr>
        <p:blipFill>
          <a:blip r:embed="rId4"/>
          <a:stretch>
            <a:fillRect/>
          </a:stretch>
        </p:blipFill>
        <p:spPr>
          <a:xfrm>
            <a:off x="2377440" y="2024539"/>
            <a:ext cx="927870" cy="927870"/>
          </a:xfrm>
          <a:prstGeom prst="rect">
            <a:avLst/>
          </a:prstGeom>
        </p:spPr>
      </p:pic>
      <p:sp>
        <p:nvSpPr>
          <p:cNvPr id="10" name="TextBox 9"/>
          <p:cNvSpPr txBox="1"/>
          <p:nvPr/>
        </p:nvSpPr>
        <p:spPr>
          <a:xfrm>
            <a:off x="3735978" y="3735977"/>
            <a:ext cx="2063932" cy="369332"/>
          </a:xfrm>
          <a:prstGeom prst="rect">
            <a:avLst/>
          </a:prstGeom>
          <a:noFill/>
        </p:spPr>
        <p:txBody>
          <a:bodyPr wrap="square" rtlCol="0">
            <a:spAutoFit/>
          </a:bodyPr>
          <a:lstStyle/>
          <a:p>
            <a:r>
              <a:rPr lang="en-US" dirty="0" smtClean="0"/>
              <a:t>Create an index</a:t>
            </a:r>
            <a:endParaRPr lang="en-US" dirty="0"/>
          </a:p>
        </p:txBody>
      </p:sp>
      <p:pic>
        <p:nvPicPr>
          <p:cNvPr id="11" name="Picture 10"/>
          <p:cNvPicPr>
            <a:picLocks noChangeAspect="1"/>
          </p:cNvPicPr>
          <p:nvPr/>
        </p:nvPicPr>
        <p:blipFill>
          <a:blip r:embed="rId4"/>
          <a:stretch>
            <a:fillRect/>
          </a:stretch>
        </p:blipFill>
        <p:spPr>
          <a:xfrm>
            <a:off x="8518977" y="2024539"/>
            <a:ext cx="927870" cy="927870"/>
          </a:xfrm>
          <a:prstGeom prst="rect">
            <a:avLst/>
          </a:prstGeom>
        </p:spPr>
      </p:pic>
      <p:pic>
        <p:nvPicPr>
          <p:cNvPr id="12" name="Picture 11"/>
          <p:cNvPicPr>
            <a:picLocks noChangeAspect="1"/>
          </p:cNvPicPr>
          <p:nvPr/>
        </p:nvPicPr>
        <p:blipFill>
          <a:blip r:embed="rId4"/>
          <a:stretch>
            <a:fillRect/>
          </a:stretch>
        </p:blipFill>
        <p:spPr>
          <a:xfrm>
            <a:off x="5369242" y="2032365"/>
            <a:ext cx="927870" cy="927870"/>
          </a:xfrm>
          <a:prstGeom prst="rect">
            <a:avLst/>
          </a:prstGeom>
        </p:spPr>
      </p:pic>
      <p:pic>
        <p:nvPicPr>
          <p:cNvPr id="1032" name="Picture 8" descr="Enhancing enterprise search with Amazon Kendra | AWS Machine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7112" y="1690688"/>
            <a:ext cx="2221865" cy="142167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784520" y="3579223"/>
            <a:ext cx="2221865" cy="646331"/>
          </a:xfrm>
          <a:prstGeom prst="rect">
            <a:avLst/>
          </a:prstGeom>
          <a:noFill/>
        </p:spPr>
        <p:txBody>
          <a:bodyPr wrap="square" rtlCol="0">
            <a:spAutoFit/>
          </a:bodyPr>
          <a:lstStyle/>
          <a:p>
            <a:r>
              <a:rPr lang="en-US" dirty="0" smtClean="0"/>
              <a:t>Add data source to the index</a:t>
            </a:r>
            <a:endParaRPr lang="en-US" dirty="0"/>
          </a:p>
        </p:txBody>
      </p:sp>
      <p:sp>
        <p:nvSpPr>
          <p:cNvPr id="15" name="TextBox 14"/>
          <p:cNvSpPr txBox="1"/>
          <p:nvPr/>
        </p:nvSpPr>
        <p:spPr>
          <a:xfrm>
            <a:off x="9446847" y="1690688"/>
            <a:ext cx="1906953" cy="1754326"/>
          </a:xfrm>
          <a:prstGeom prst="rect">
            <a:avLst/>
          </a:prstGeom>
          <a:noFill/>
        </p:spPr>
        <p:txBody>
          <a:bodyPr wrap="square" rtlCol="0">
            <a:spAutoFit/>
          </a:bodyPr>
          <a:lstStyle/>
          <a:p>
            <a:r>
              <a:rPr lang="en-US" dirty="0" smtClean="0"/>
              <a:t>Syncing the documents and indexing them comes under the job.</a:t>
            </a:r>
          </a:p>
          <a:p>
            <a:endParaRPr lang="en-US" dirty="0"/>
          </a:p>
        </p:txBody>
      </p:sp>
      <p:pic>
        <p:nvPicPr>
          <p:cNvPr id="16" name="Picture 15"/>
          <p:cNvPicPr>
            <a:picLocks noChangeAspect="1"/>
          </p:cNvPicPr>
          <p:nvPr/>
        </p:nvPicPr>
        <p:blipFill>
          <a:blip r:embed="rId6"/>
          <a:stretch>
            <a:fillRect/>
          </a:stretch>
        </p:blipFill>
        <p:spPr>
          <a:xfrm rot="5400000">
            <a:off x="9524610" y="3762695"/>
            <a:ext cx="932769" cy="926672"/>
          </a:xfrm>
          <a:prstGeom prst="rect">
            <a:avLst/>
          </a:prstGeom>
        </p:spPr>
      </p:pic>
      <p:pic>
        <p:nvPicPr>
          <p:cNvPr id="17" name="Picture 16"/>
          <p:cNvPicPr>
            <a:picLocks noChangeAspect="1"/>
          </p:cNvPicPr>
          <p:nvPr/>
        </p:nvPicPr>
        <p:blipFill>
          <a:blip r:embed="rId7"/>
          <a:stretch>
            <a:fillRect/>
          </a:stretch>
        </p:blipFill>
        <p:spPr>
          <a:xfrm>
            <a:off x="8319012" y="4692415"/>
            <a:ext cx="3098074" cy="1844641"/>
          </a:xfrm>
          <a:prstGeom prst="rect">
            <a:avLst/>
          </a:prstGeom>
        </p:spPr>
      </p:pic>
      <p:pic>
        <p:nvPicPr>
          <p:cNvPr id="18" name="Picture 17"/>
          <p:cNvPicPr>
            <a:picLocks noChangeAspect="1"/>
          </p:cNvPicPr>
          <p:nvPr/>
        </p:nvPicPr>
        <p:blipFill>
          <a:blip r:embed="rId8"/>
          <a:stretch>
            <a:fillRect/>
          </a:stretch>
        </p:blipFill>
        <p:spPr>
          <a:xfrm rot="5400000">
            <a:off x="6965731" y="5148351"/>
            <a:ext cx="926672" cy="932769"/>
          </a:xfrm>
          <a:prstGeom prst="rect">
            <a:avLst/>
          </a:prstGeom>
        </p:spPr>
      </p:pic>
      <p:sp>
        <p:nvSpPr>
          <p:cNvPr id="19" name="TextBox 18"/>
          <p:cNvSpPr txBox="1"/>
          <p:nvPr/>
        </p:nvSpPr>
        <p:spPr>
          <a:xfrm>
            <a:off x="4337276" y="4976949"/>
            <a:ext cx="2625406" cy="1477328"/>
          </a:xfrm>
          <a:prstGeom prst="rect">
            <a:avLst/>
          </a:prstGeom>
          <a:noFill/>
        </p:spPr>
        <p:txBody>
          <a:bodyPr wrap="square" rtlCol="0">
            <a:spAutoFit/>
          </a:bodyPr>
          <a:lstStyle/>
          <a:p>
            <a:r>
              <a:rPr lang="en-US" dirty="0" smtClean="0"/>
              <a:t>The results of each query is observed and can assess how relevant the information was </a:t>
            </a:r>
            <a:r>
              <a:rPr lang="en-US" dirty="0" err="1" smtClean="0"/>
              <a:t>retrived</a:t>
            </a:r>
            <a:r>
              <a:rPr lang="en-US" dirty="0" smtClean="0"/>
              <a:t> from AWS Kendra.</a:t>
            </a:r>
            <a:endParaRPr lang="en-US" dirty="0"/>
          </a:p>
        </p:txBody>
      </p:sp>
      <p:pic>
        <p:nvPicPr>
          <p:cNvPr id="20" name="Picture 19"/>
          <p:cNvPicPr>
            <a:picLocks noChangeAspect="1"/>
          </p:cNvPicPr>
          <p:nvPr/>
        </p:nvPicPr>
        <p:blipFill>
          <a:blip r:embed="rId9"/>
          <a:stretch>
            <a:fillRect/>
          </a:stretch>
        </p:blipFill>
        <p:spPr>
          <a:xfrm>
            <a:off x="3404507" y="5252277"/>
            <a:ext cx="932769" cy="926672"/>
          </a:xfrm>
          <a:prstGeom prst="rect">
            <a:avLst/>
          </a:prstGeom>
        </p:spPr>
      </p:pic>
      <p:sp>
        <p:nvSpPr>
          <p:cNvPr id="21" name="TextBox 20"/>
          <p:cNvSpPr txBox="1"/>
          <p:nvPr/>
        </p:nvSpPr>
        <p:spPr>
          <a:xfrm>
            <a:off x="838200" y="4969414"/>
            <a:ext cx="2467110" cy="1477328"/>
          </a:xfrm>
          <a:prstGeom prst="rect">
            <a:avLst/>
          </a:prstGeom>
          <a:noFill/>
        </p:spPr>
        <p:txBody>
          <a:bodyPr wrap="square" rtlCol="0">
            <a:spAutoFit/>
          </a:bodyPr>
          <a:lstStyle/>
          <a:p>
            <a:r>
              <a:rPr lang="en-US" dirty="0" smtClean="0"/>
              <a:t>If the user is interested to know save the most asked questions, Kendra has FAQ’S option to create one. It is optional </a:t>
            </a:r>
            <a:endParaRPr lang="en-US" dirty="0"/>
          </a:p>
        </p:txBody>
      </p:sp>
    </p:spTree>
    <p:extLst>
      <p:ext uri="{BB962C8B-B14F-4D97-AF65-F5344CB8AC3E}">
        <p14:creationId xmlns:p14="http://schemas.microsoft.com/office/powerpoint/2010/main" val="3172307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810</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Enterprise Search using AWS Kendra usecase:BBC-politics dataset</vt:lpstr>
      <vt:lpstr>Contents:</vt:lpstr>
      <vt:lpstr>What is Enterprise Search…?</vt:lpstr>
      <vt:lpstr>Enterprise Search Features &amp; Capabilities</vt:lpstr>
      <vt:lpstr>History of ES</vt:lpstr>
      <vt:lpstr>PowerPoint Presentation</vt:lpstr>
      <vt:lpstr>Current Scenario’s and Trends</vt:lpstr>
      <vt:lpstr>Use Case Understanding</vt:lpstr>
      <vt:lpstr>Solving with AWS Kendra</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Search using AWS Kendra</dc:title>
  <dc:creator>udaychandu Bachina</dc:creator>
  <cp:lastModifiedBy>udaychandu Bachina</cp:lastModifiedBy>
  <cp:revision>16</cp:revision>
  <dcterms:created xsi:type="dcterms:W3CDTF">2020-07-15T18:24:04Z</dcterms:created>
  <dcterms:modified xsi:type="dcterms:W3CDTF">2020-07-16T08:25:22Z</dcterms:modified>
</cp:coreProperties>
</file>