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4689" r:id="rId1"/>
  </p:sldMasterIdLst>
  <p:notesMasterIdLst>
    <p:notesMasterId r:id="rId2"/>
  </p:notesMasterIdLst>
  <p:handoutMasterIdLst>
    <p:handoutMasterId r:id="rId3"/>
  </p:handoutMasterIdLst>
  <p:sldIdLst>
    <p:sldId id="261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7370"/>
  </p:normalViewPr>
  <p:slideViewPr>
    <p:cSldViewPr>
      <p:cViewPr varScale="1">
        <p:scale>
          <a:sx n="96" d="100"/>
          <a:sy n="96" d="100"/>
        </p:scale>
        <p:origin x="0" y="0"/>
      </p:cViewPr>
    </p:cSldViewPr>
  </p:slideViewPr>
  <p:notesViewPr>
    <p:cSldViewPr>
      <p:cViewPr varScale="1">
        <p:scale>
          <a:sx n="83" d="100"/>
          <a:sy n="83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409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7B615-C876-4B87-997A-F321F976F354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42D4CDCF-3409-4779-A827-6D67810AD706}" type="slidenum">
              <a:rPr lang="en-US" altLang="en-US" sz="1200">
                <a:latin typeface="Calibri" pitchFamily="34" charset="0"/>
              </a:rPr>
              <a:t>*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07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5F84B5-E5E8-4C35-824D-0929C2A45FB2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C5943BC7-2A15-4556-9FFF-1246E7A3481A}" type="slidenum">
              <a:rPr lang="en-US" altLang="en-US" sz="1200"/>
              <a:t>*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 pitchFamily="34" charset="0"/>
                <a:ea typeface="Arial" pitchFamily="34" charset="0"/>
              </a:rPr>
              <a:t>Figure 1. </a:t>
            </a:r>
            <a:r>
              <a:rPr lang="en-US" altLang="en-US">
                <a:latin typeface="Arial" pitchFamily="34" charset="0"/>
                <a:ea typeface="Arial" pitchFamily="34" charset="0"/>
              </a:rPr>
              <a:t>Illustration of (panel a) the polar coordinates (R, θ) used for the C5N−–He system and (b) the four variables (R, θ, α, and β) used for the C5N−–H2 system. The N− atom of the chain is indicated in blue.
</a:t>
            </a:r>
            <a:endParaRPr lang="en-US" altLang="en-US">
              <a:latin typeface="Arial" pitchFamily="34" charset="0"/>
              <a:ea typeface="Arial" pitchFamily="34" charset="0"/>
            </a:endParaRPr>
          </a:p>
          <a:p>
            <a:pPr marL="0" lvl="0" indent="0"/>
            <a:r>
              <a:rPr lang="en-US" altLang="en-US">
                <a:latin typeface="Arial" pitchFamily="34" charset="0"/>
                <a:ea typeface="Arial" pitchFamily="34" charset="0"/>
              </a:rPr>
              <a:t>Unless provided in the caption above, the following copyright applies to the content of this slide: © The Author(s) 2023. Published by Oxford University Press on behalf of Royal Astronomical Society.This is an Open Access article distributed under the terms of the Creative Commons Attribution License (https://creativecommons.org/licenses/by/4.0/), which permits unrestricted reuse, distribution, and reproduction in any medium, provided the original work is properly cited.</a:t>
            </a:r>
            <a:endParaRPr lang="en-US" altLang="en-US">
              <a:latin typeface="Arial" pitchFamily="34" charset="0"/>
              <a:ea typeface="Arial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3C8610D5-AB9A-469D-AF25-1E95A02E57B7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Title and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Date Placeholder 3"/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oi.org/10.1093/mnras/stad1261" TargetMode="External" /><Relationship Id="rId4" Type="http://schemas.openxmlformats.org/officeDocument/2006/relationships/image" Target="../media/image1.png" /><Relationship Id="rId5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000" i="1">
                <a:solidFill>
                  <a:srgbClr val="333333"/>
                </a:solidFill>
              </a:rPr>
              <a:t>Mon Not R Astron Soc</a:t>
            </a:r>
            <a:r>
              <a:rPr lang="en-US" altLang="en-US" sz="1000">
                <a:solidFill>
                  <a:srgbClr val="333333"/>
                </a:solidFill>
              </a:rPr>
              <a:t>, Volume 522, Issue 4, July 2023, Pages 5775–5787, </a:t>
            </a:r>
            <a:r>
              <a:rPr lang="en-US" altLang="en-US" sz="1000">
                <a:solidFill>
                  <a:srgbClr val="333333"/>
                </a:solidFill>
                <a:hlinkClick r:id="rId3"/>
              </a:rPr>
              <a:t>https://doi.org/10.1093/mnras/stad1261</a:t>
            </a:r>
            <a:endParaRPr lang="en-US" altLang="en-US" sz="100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80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Figure 1. </a:t>
            </a:r>
            <a:r>
              <a:rPr lang="en-US" altLang="en-US" b="0"/>
              <a:t>Illustration of (panel a) the polar coordinates (R, θ) used for the C</a:t>
            </a:r>
            <a:r>
              <a:rPr lang="en-US" altLang="en-US" b="0" baseline="-25000"/>
              <a:t>5</a:t>
            </a:r>
            <a:r>
              <a:rPr lang="en-US" altLang="en-US" b="0"/>
              <a:t>N</a:t>
            </a:r>
            <a:r>
              <a:rPr lang="en-US" altLang="en-US" b="0" baseline="30000"/>
              <a:t>−</a:t>
            </a:r>
            <a:r>
              <a:rPr lang="en-US" altLang="en-US" b="0"/>
              <a:t>–He system and ...</a:t>
            </a:r>
            <a:endParaRPr lang="en-US" altLang="en-US" b="0"/>
          </a:p>
        </p:txBody>
      </p:sp>
      <p:pic>
        <p:nvPicPr>
          <p:cNvPr id="5124" name="Picture 4" descr="Oxford University Pre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94438"/>
            <a:ext cx="1058862" cy="24447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600200" y="1371600"/>
            <a:ext cx="5943600" cy="2107563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r="http://schemas.openxmlformats.org/officeDocument/2006/relationships"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1</Notes>
  <TotalTime>3343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13_Office Theme</vt:lpstr>
      <vt:lpstr>Figure 1. Illustration of (panel a) the polar coordinates (R, θ) used for the C5N−–He system and ...</vt:lpstr>
    </vt:vector>
  </TitlesOfParts>
  <LinksUpToDate>0</LinksUpToDate>
  <SharedDoc>0</SharedDoc>
  <HyperlinksChanged>0</HyperlinksChanged>
  <Application>Aspose.Slides for .NET</Application>
  <AppVersion>19.0100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Oxford University Press Figure</dc:title>
  <cp:lastModifiedBy>Kelly Richardson</cp:lastModifiedBy>
  <cp:revision>164</cp:revision>
  <dcterms:created xsi:type="dcterms:W3CDTF">2015-12-31T14:57:12Z</dcterms:created>
  <dcterms:modified xsi:type="dcterms:W3CDTF">2023-06-06T14:08:08Z</dcterms:modified>
</cp:coreProperties>
</file>