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312-3171-8876-70E9-E814244B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13C5-DFA3-CED2-C716-3CC2BC91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4D1A-71CD-A5F8-7934-DD9E2DB6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9BE-2F30-4BDA-C92C-D005810A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C184-9F12-4F7C-4B5E-174C04CB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0B2A-A234-261B-DDBA-27389FF6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415BB-7D43-5AA6-9429-27F89020B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B7C6-953F-A97A-AE7C-AE54105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3797-532C-7BBE-3B45-EB860D65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B495-CE3A-6001-0927-69B572A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A09BA-F55A-0F7F-1D64-BB0C972CF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57347-1FC3-5BC4-6FAC-67AA5F82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892A-63A9-1D21-C843-3F927406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E40F-EF0E-33FB-A329-E2DD7313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9848-22FB-EE50-D9CD-DCE82A2A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D27F-1468-0C83-08C4-B3BE2884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A835-6251-503B-614A-C5E8BB4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8227-C3E0-7443-2D04-2C3F5B5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126-A154-440B-6C0E-35E41EB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B203-C977-4A16-D19A-2E7A5DFE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1F1C-DEF4-6972-6238-47C85B92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E36CB-2190-AF9D-0637-B0BB9A59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88E5-0D39-B35D-AC17-B5B10B6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6293-87ED-6A25-03C1-BFD96365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B3D7-D223-AB16-14FA-1512D15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F3FC-470E-4D55-D552-2AF8BF03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1F2F-798D-A5DA-9C0E-1F12E06B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CB79-1076-109C-9355-171E7978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C5A-16ED-0037-2F3F-D9A295D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2B029-CDA4-2802-991A-48C8FA2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8DE0-FF98-77E0-99A4-852C37C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D3E0-567A-1151-0BBA-BBEC986A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F5B40-D689-48B8-D261-FA838EBD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66DD8-1D4E-705A-8CEA-CCB63CC4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FEF17-49A8-6998-5BAC-0BBB3DD86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1D80-2B5D-8D92-7D67-6EF10684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A62B4-40CE-175E-9D13-BD8C7BC6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80FB6-B3F0-5C01-C4B1-F3A8147E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DAAED-E717-2381-FDF8-1362E28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A05E-C744-7A6D-75FB-CD9CB1D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722E8-CE03-0C4F-567D-1186F922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12CC2-5527-C8C0-3921-E69494F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0FF17-DEE9-A200-54A8-9AB2AA1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6A08D-1E5C-FA6A-8FFF-9459CCD3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27864-F444-622F-90DF-A5D84CB6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3B70-3E22-5B3A-13A1-0D629421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D37-E158-5B8C-1CB2-D94FD46E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E0DC-35A2-B863-C16C-E2C5E5B6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5A48-149A-5E7A-B53D-1A891E8E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C7E4-9AE0-F987-1D28-F145E3DC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349E-D65C-8FB6-F991-80A36DEB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CA347-EE3E-75CD-D890-4EA5D19D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CEB-1153-B0A7-481B-20651D23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E9002-91A2-68F7-7AA1-090A4BCE9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F5F4-C890-BB36-F36E-AE51F634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707-F5A7-C960-414C-01D3B285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AF39-8DEF-CBD3-5E0E-B35F7318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7E9AD-D935-FA03-D5E7-D942FF5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6C4DA-E027-2177-F6AF-BC874879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89AD-BDF6-36A5-495F-2644A88B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5231-AF51-6D07-90C1-2499F5F60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85E7-CDB2-4E50-9284-5B598C0232F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902B-FFC1-0CF0-89FB-CE5EDB70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F4BE-24DF-7364-6108-1CA8E3268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B196-A85A-490C-8560-ECBA759C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856827FD-B5E0-F9B5-8092-09694FDF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D7BA8-3FC7-BB33-CD33-33943C3B3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6"/>
                </a:solidFill>
              </a:rPr>
              <a:t>Capstone Rides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8689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BE9-FD48-EDE3-BC1D-8B71FE58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5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8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2F9D-C0BC-5588-1B9E-E172E0F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9910-250C-B95B-65C0-24A21B80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5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RIDE IT is a multi-service mobility platform that connects riders with reliable transportation.</a:t>
            </a:r>
          </a:p>
          <a:p>
            <a:r>
              <a:rPr lang="en-US" sz="2400" dirty="0"/>
              <a:t>Our goal is to analyze driver-related data to uncover key trends, patterns, and performance metrics — and use these insights to propose smart, impactful strategies that boost driver engagement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94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BAD1-E824-7CEC-95F8-C3DAC5B1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Business Overview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5D30-0012-B681-4E6E-87C26175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36.77K total drivers with total of 5.89M rides</a:t>
            </a:r>
          </a:p>
          <a:p>
            <a:r>
              <a:rPr lang="en-US" sz="2800" dirty="0"/>
              <a:t>Drivers Opted for </a:t>
            </a:r>
            <a:r>
              <a:rPr lang="en-US" sz="2800" b="1" dirty="0"/>
              <a:t>PHV</a:t>
            </a:r>
            <a:r>
              <a:rPr lang="en-US" sz="2800" dirty="0"/>
              <a:t>: 5651(15.37%) , </a:t>
            </a:r>
            <a:r>
              <a:rPr lang="en-US" sz="2800" b="1" dirty="0"/>
              <a:t>TAXI</a:t>
            </a:r>
            <a:r>
              <a:rPr lang="en-US" sz="2800" dirty="0"/>
              <a:t>: 31321(85.18%) and Both: 201 members only.</a:t>
            </a:r>
          </a:p>
          <a:p>
            <a:r>
              <a:rPr lang="en-US" sz="2800" dirty="0"/>
              <a:t>75% of the Drivers opted to receive marketing notifications</a:t>
            </a:r>
          </a:p>
          <a:p>
            <a:r>
              <a:rPr lang="en-US" dirty="0"/>
              <a:t>From overall Bookings we can see </a:t>
            </a:r>
            <a:r>
              <a:rPr lang="en-US" dirty="0">
                <a:solidFill>
                  <a:srgbClr val="92D050"/>
                </a:solidFill>
              </a:rPr>
              <a:t>81.8</a:t>
            </a:r>
            <a:r>
              <a:rPr lang="en-US" dirty="0"/>
              <a:t>%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ride completion rate and </a:t>
            </a:r>
            <a:r>
              <a:rPr lang="en-US" dirty="0">
                <a:solidFill>
                  <a:srgbClr val="FF0000"/>
                </a:solidFill>
              </a:rPr>
              <a:t>18.2</a:t>
            </a:r>
            <a:r>
              <a:rPr lang="en-US" dirty="0"/>
              <a:t>% cancellation rate.</a:t>
            </a:r>
          </a:p>
          <a:p>
            <a:r>
              <a:rPr lang="en-US" dirty="0"/>
              <a:t>Peak activity on these days (Friday-Saturday: 939K-914K rides)</a:t>
            </a:r>
          </a:p>
        </p:txBody>
      </p:sp>
      <p:pic>
        <p:nvPicPr>
          <p:cNvPr id="4" name="Picture 3" descr="How India Became The World’s Capital For Bike Taxis, Scooter Rentals?">
            <a:extLst>
              <a:ext uri="{FF2B5EF4-FFF2-40B4-BE49-F238E27FC236}">
                <a16:creationId xmlns:a16="http://schemas.microsoft.com/office/drawing/2014/main" id="{0FA0D22A-1E92-B658-1535-60F9B2945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90" y="5191202"/>
            <a:ext cx="2222090" cy="1666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68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4768-B4BA-7A2C-C096-F461E9EC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B990-7319-64F3-F8A1-F259A6EC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52304" cy="5086504"/>
          </a:xfrm>
        </p:spPr>
        <p:txBody>
          <a:bodyPr>
            <a:normAutofit/>
          </a:bodyPr>
          <a:lstStyle/>
          <a:p>
            <a:r>
              <a:rPr lang="en-US" sz="2400" dirty="0"/>
              <a:t>25M total offers generated 7.20M bookings at 28.4% conversion rate</a:t>
            </a:r>
          </a:p>
          <a:p>
            <a:r>
              <a:rPr lang="en-US" sz="2400" dirty="0"/>
              <a:t>Germany having more drivers 25.6K than Spain 11.17K</a:t>
            </a:r>
          </a:p>
          <a:p>
            <a:r>
              <a:rPr lang="en-US" sz="2400" dirty="0"/>
              <a:t>Spain Drivers chose TAXI(11.17K) only and majority drivers in Germany chose TAXI(19.95K) , PHV(5.45K) and Both : 201.</a:t>
            </a:r>
          </a:p>
          <a:p>
            <a:r>
              <a:rPr lang="en-US" sz="2400" dirty="0"/>
              <a:t>TAXI service leads bookings (5.43M) over PHV (1.70M) and Both: 75K+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8D92A-3056-C498-D330-176672C7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31" y="4666944"/>
            <a:ext cx="2951769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BC70E-2B49-A94E-FBD7-64CB8636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64" y="-9526"/>
            <a:ext cx="3305636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0C792B-037E-D884-74CE-D25BD2050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335" y="2221542"/>
            <a:ext cx="2951769" cy="24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3B1E-D581-FFE7-77C2-B8869C79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Monthly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B245-FEB9-C70C-9887-51C8FDF3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Driver activity peaked in February (</a:t>
            </a:r>
            <a:r>
              <a:rPr lang="en-US" sz="2400" dirty="0">
                <a:solidFill>
                  <a:schemeClr val="accent6"/>
                </a:solidFill>
              </a:rPr>
              <a:t>84.92</a:t>
            </a:r>
            <a:r>
              <a:rPr lang="en-US" sz="2400" dirty="0"/>
              <a:t>%) then declined to (</a:t>
            </a:r>
            <a:r>
              <a:rPr lang="en-US" sz="2400" dirty="0">
                <a:solidFill>
                  <a:srgbClr val="FF0000"/>
                </a:solidFill>
              </a:rPr>
              <a:t>33.48</a:t>
            </a:r>
            <a:r>
              <a:rPr lang="en-US" sz="2400" dirty="0"/>
              <a:t>%)    in April</a:t>
            </a:r>
          </a:p>
          <a:p>
            <a:r>
              <a:rPr lang="en-US" sz="2400" dirty="0"/>
              <a:t>Again, Recovered from May onwards (49.39% to 61.90% in June)</a:t>
            </a:r>
          </a:p>
          <a:p>
            <a:r>
              <a:rPr lang="en-US" sz="2400" dirty="0"/>
              <a:t>Offers, Bookings  and Rides show similar seasonal pattern with March-April.</a:t>
            </a:r>
          </a:p>
          <a:p>
            <a:r>
              <a:rPr lang="en-US" sz="2400" dirty="0"/>
              <a:t>Highest Rides done in February 1.88M and lowest in April 0.25M.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0F62B-26A7-E565-56D0-2765B8A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65" y="3659395"/>
            <a:ext cx="5150440" cy="3200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D9926-D524-842B-8BD8-2A8C8CAC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6" y="662781"/>
            <a:ext cx="515044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4BD-2858-DE1D-A2CC-1E1BC247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Driver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220A-502C-7DBC-B270-616666D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61" y="1253331"/>
            <a:ext cx="475739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Balanced rating distribution: 36,733 drivers (4+ stars) vs 38 (2-4 stars)</a:t>
            </a:r>
          </a:p>
          <a:p>
            <a:r>
              <a:rPr lang="en-US" sz="2400" dirty="0"/>
              <a:t>Constant Drivers registration growth from 2011 – 2019 but less in 2020</a:t>
            </a:r>
          </a:p>
          <a:p>
            <a:r>
              <a:rPr lang="en-US" sz="2400" dirty="0"/>
              <a:t>Most drivers (22,727) in 1-50 gold level bucket so rides too.  </a:t>
            </a:r>
          </a:p>
          <a:p>
            <a:r>
              <a:rPr lang="en-US" sz="2400" dirty="0"/>
              <a:t>Marketing reach: 17.1K drivers in Germany(25k), 9.1K in Spain receiving promotions(11.17k)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6318-1745-A330-C4EA-ED6DA2D0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31" y="4481687"/>
            <a:ext cx="3783454" cy="236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C7FD2-1E85-3E57-8258-84B2AFDC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85" y="4428167"/>
            <a:ext cx="3029373" cy="2353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08CF9-E066-569C-4F7E-B2B397C1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650" y="2036749"/>
            <a:ext cx="3915321" cy="24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9163-A8E8-5F1E-A677-73C9804F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Service Efficiency.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8913-8035-E936-656E-691A0D5C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Weekend demand significantly higher than weekdays</a:t>
            </a:r>
          </a:p>
          <a:p>
            <a:r>
              <a:rPr lang="en-US" sz="2400" dirty="0"/>
              <a:t>Peak conversion period: March-April (</a:t>
            </a:r>
            <a:r>
              <a:rPr lang="en-US" sz="2400" dirty="0">
                <a:solidFill>
                  <a:schemeClr val="accent6"/>
                </a:solidFill>
              </a:rPr>
              <a:t>41.6</a:t>
            </a:r>
            <a:r>
              <a:rPr lang="en-US" sz="2400" dirty="0"/>
              <a:t>% offer-to-ride pct)</a:t>
            </a:r>
          </a:p>
          <a:p>
            <a:r>
              <a:rPr lang="en-US" sz="2400" dirty="0"/>
              <a:t>Top Drivers maintain consistent </a:t>
            </a:r>
            <a:r>
              <a:rPr lang="en-US" sz="2400" dirty="0">
                <a:solidFill>
                  <a:schemeClr val="accent6"/>
                </a:solidFill>
              </a:rPr>
              <a:t>2K</a:t>
            </a:r>
            <a:r>
              <a:rPr lang="en-US" sz="2400" dirty="0"/>
              <a:t>+ bookings and </a:t>
            </a:r>
            <a:r>
              <a:rPr lang="en-US" sz="2400" dirty="0">
                <a:solidFill>
                  <a:schemeClr val="accent6"/>
                </a:solidFill>
              </a:rPr>
              <a:t>1.7K</a:t>
            </a:r>
            <a:r>
              <a:rPr lang="en-US" sz="2400" dirty="0"/>
              <a:t>+ rides</a:t>
            </a:r>
          </a:p>
          <a:p>
            <a:r>
              <a:rPr lang="en-US" sz="2400" dirty="0"/>
              <a:t>Lower Gold level count Drivers done much rides.</a:t>
            </a:r>
          </a:p>
          <a:p>
            <a:r>
              <a:rPr lang="en-US" sz="2400" dirty="0"/>
              <a:t>Most cancellations done by passenger(10.2%) and driver(8.9%) in overall bookings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455C4-11A8-BF93-4D41-99762B28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3" y="4142996"/>
            <a:ext cx="2949677" cy="271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61039-D9F9-03B3-CC7C-EFCB060D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996"/>
            <a:ext cx="3934374" cy="271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CD4DC-EFC9-6F4E-E798-4E830172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574" y="4142996"/>
            <a:ext cx="341042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729E-0044-5F3B-90C0-6BEFEB0F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Possible reasons for decline in Offers and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475D-2AB7-2C5D-2A02-12FD2E35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is the main reason for less no of drivers active after march.</a:t>
            </a:r>
          </a:p>
          <a:p>
            <a:r>
              <a:rPr lang="en-US" dirty="0"/>
              <a:t>Less no of drivers and customers contributed less offers and less bookings.</a:t>
            </a:r>
          </a:p>
          <a:p>
            <a:r>
              <a:rPr lang="en-US" dirty="0"/>
              <a:t>In Germany as well as Spain they started removing lockdown slowly from may, so that was reason drivers slowly returned to drive and customers started to use the platform.</a:t>
            </a:r>
          </a:p>
          <a:p>
            <a:r>
              <a:rPr lang="en-US" dirty="0"/>
              <a:t>Possible reason for high offers, bookings and rides in some days for ex: Jan 1 (new year) due to high volume of customer might want to travel.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5C0-CB8C-B026-97E6-E1848446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E9F1-CA23-C207-B26C-2FE0662C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Set Weekly Targets</a:t>
            </a:r>
            <a:r>
              <a:rPr lang="en-US" sz="2400" dirty="0">
                <a:ea typeface="+mj-ea"/>
                <a:cs typeface="+mj-cs"/>
              </a:rPr>
              <a:t>: Introduce weekly ride goals with bonuses so drivers aim to complete more rides, reducing cancellations.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Gather Feedback via Surveys</a:t>
            </a:r>
            <a:r>
              <a:rPr lang="en-US" sz="2400" dirty="0">
                <a:ea typeface="+mj-ea"/>
                <a:cs typeface="+mj-cs"/>
              </a:rPr>
              <a:t>: Send forms to inactive drivers to understand their concerns and suggest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Bonus for Notifications Opt-in</a:t>
            </a:r>
            <a:r>
              <a:rPr lang="en-US" sz="2400" dirty="0">
                <a:ea typeface="+mj-ea"/>
                <a:cs typeface="+mj-cs"/>
              </a:rPr>
              <a:t>: Offer a small reward for drivers who enable marketing notifications to boost communication reach and tell them why it is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Fix Driver Shortage in Spain</a:t>
            </a:r>
            <a:r>
              <a:rPr lang="en-US" sz="2400" dirty="0">
                <a:ea typeface="+mj-ea"/>
                <a:cs typeface="+mj-cs"/>
              </a:rPr>
              <a:t>: Launch a joining bonus to attract new drivers and improve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Avoid Complicated Rules</a:t>
            </a:r>
            <a:r>
              <a:rPr lang="en-US" sz="2400" dirty="0">
                <a:ea typeface="+mj-ea"/>
                <a:cs typeface="+mj-cs"/>
              </a:rPr>
              <a:t>: Keep policies simple — too many restrictions make drivers and customer's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j-ea"/>
                <a:cs typeface="+mj-cs"/>
              </a:rPr>
              <a:t>Offer Small Driver Loans</a:t>
            </a:r>
            <a:r>
              <a:rPr lang="en-US" sz="2400" dirty="0">
                <a:ea typeface="+mj-ea"/>
                <a:cs typeface="+mj-cs"/>
              </a:rPr>
              <a:t>: Provide optional small loans with just 10% weekly repayment from earnings — this supports drivers financially and motivates them to complete more rides consistently.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+mj-ea"/>
                <a:cs typeface="+mj-cs"/>
              </a:rPr>
              <a:t>Give good amount of Bonus for Monthly Top 10 drivers which will motivate other drivers to complete more rides and to reduce cancellations too.</a:t>
            </a:r>
          </a:p>
        </p:txBody>
      </p:sp>
    </p:spTree>
    <p:extLst>
      <p:ext uri="{BB962C8B-B14F-4D97-AF65-F5344CB8AC3E}">
        <p14:creationId xmlns:p14="http://schemas.microsoft.com/office/powerpoint/2010/main" val="75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622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Rides Data Analysis</vt:lpstr>
      <vt:lpstr>Objective:</vt:lpstr>
      <vt:lpstr>Business Overview</vt:lpstr>
      <vt:lpstr>Market Size</vt:lpstr>
      <vt:lpstr>Monthly Trends</vt:lpstr>
      <vt:lpstr>Driver Quality</vt:lpstr>
      <vt:lpstr>Service Efficiency.</vt:lpstr>
      <vt:lpstr>Possible reasons for decline in Offers and bookings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kumar daggupati</dc:creator>
  <cp:lastModifiedBy>uday kumar daggupati</cp:lastModifiedBy>
  <cp:revision>52</cp:revision>
  <dcterms:created xsi:type="dcterms:W3CDTF">2025-05-16T15:15:54Z</dcterms:created>
  <dcterms:modified xsi:type="dcterms:W3CDTF">2025-05-28T11:44:13Z</dcterms:modified>
</cp:coreProperties>
</file>