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Oswald-regular.fntdata"/><Relationship Id="rId10" Type="http://schemas.openxmlformats.org/officeDocument/2006/relationships/slide" Target="slides/slide6.xml"/><Relationship Id="rId21" Type="http://schemas.openxmlformats.org/officeDocument/2006/relationships/font" Target="fonts/Average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in python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Experts often disagree on the result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Fixing one thing often </a:t>
            </a:r>
            <a:r>
              <a:rPr lang="en-GB"/>
              <a:t>causes</a:t>
            </a:r>
            <a:r>
              <a:rPr lang="en-GB"/>
              <a:t> problem elsewhere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Different cultures, grammer, syntax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Language is constantly evolving (slang)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I build smart things for the web, and make sense out of data (atleast I try)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 get a sense of the kind of audience we are dealing with?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Computers are really powerful, how can we leverage their power to do our day to day jobs without always coding something or the other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For example how can I get to know about the weather in </a:t>
            </a:r>
            <a:r>
              <a:rPr lang="en-GB"/>
              <a:t>Seattle without explicitly going to my browser and going to a website entering Seattle and then finding about it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Or, how can I write a message to someone without explicitly opening the message app or the keyboard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How can I translate a text from English to Japanese 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And so on and so forth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 a </a:t>
            </a:r>
            <a:r>
              <a:rPr lang="en-GB"/>
              <a:t>typical SQL setup this how things work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But this involves coding knowledge and not everyone is a coder :P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Demo consisting of intent based chatbots</a:t>
            </a:r>
          </a:p>
          <a:p>
            <a:pPr lvl="0">
              <a:spcBef>
                <a:spcPts val="0"/>
              </a:spcBef>
              <a:buNone/>
            </a:pPr>
            <a:r>
              <a:rPr lang="en-GB"/>
              <a:t>Questions: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Hey hey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What are you upto?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What ya upto?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Tell me a joke bruh/ share a laugh with me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What do you do?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What are your hobbies?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How can I connect with you?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Good bye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Explain each point with examples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Assigning categories to documents, which can be a web page, library book, media articles, gallery etc. has many applications like e.g. spam filtering, email routing, sentiment analysis etc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C</a:t>
            </a:r>
            <a:r>
              <a:rPr lang="en-GB"/>
              <a:t>reate a summary with the major points of the original document. Technologies that can make a coherent summary take into account variables such as length, writing style and syntax.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Vaibhavs10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translate.googl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emo.allennlp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nltk.org/book/" TargetMode="External"/><Relationship Id="rId4" Type="http://schemas.openxmlformats.org/officeDocument/2006/relationships/hyperlink" Target="https://www.coursera.org/learn/natural-language-processing" TargetMode="External"/><Relationship Id="rId5" Type="http://schemas.openxmlformats.org/officeDocument/2006/relationships/hyperlink" Target="http://web.stanford.edu/class/cs224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39ec792.ngrok.io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Introduction to Natural Language Processing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-GB"/>
              <a:t>Vaibhav Srivastav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Vaibhavs10@gmail.com</a:t>
            </a:r>
            <a:r>
              <a:rPr lang="en-GB"/>
              <a:t> | @vaibhavsriv10 | GitHub - Vaibhavs10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g_tZLODOdzFAKxNS2Dft7NTL55evQMiv3H-eN-H_1_kMR7yb4Ju9E6i4LzA0mGZCCSv2mYeaMwdLW90-1zkFZrQ8h2sRicQfufAKMBk8TzvowtX1kttOb2OnQRW0fIva0mmBzUg" id="113" name="Shape 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200" y="1316500"/>
            <a:ext cx="762000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Machine Translation</a:t>
            </a:r>
          </a:p>
        </p:txBody>
      </p:sp>
      <p:pic>
        <p:nvPicPr>
          <p:cNvPr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00" y="997137"/>
            <a:ext cx="4314000" cy="31492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Shape 120"/>
          <p:cNvSpPr txBox="1"/>
          <p:nvPr/>
        </p:nvSpPr>
        <p:spPr>
          <a:xfrm>
            <a:off x="539550" y="4225400"/>
            <a:ext cx="80649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2300" u="sng">
                <a:solidFill>
                  <a:schemeClr val="hlink"/>
                </a:solidFill>
                <a:hlinkClick r:id="rId4"/>
              </a:rPr>
              <a:t>https://translate.google.com/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6500"/>
              <a:t>Demo: AllenNLP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6500" u="sng">
                <a:solidFill>
                  <a:schemeClr val="hlink"/>
                </a:solidFill>
                <a:hlinkClick r:id="rId3"/>
              </a:rPr>
              <a:t>http://demo.allennlp.org/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3 Common Approaches to NLP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1650" lvl="0" marL="457200" rtl="0">
              <a:spcBef>
                <a:spcPts val="0"/>
              </a:spcBef>
              <a:buSzPct val="100000"/>
            </a:pPr>
            <a:r>
              <a:rPr lang="en-GB" sz="4300"/>
              <a:t>Rule-Based Approach</a:t>
            </a:r>
          </a:p>
          <a:p>
            <a:pPr indent="-501650" lvl="0" marL="457200" rtl="0">
              <a:spcBef>
                <a:spcPts val="0"/>
              </a:spcBef>
              <a:buSzPct val="100000"/>
            </a:pPr>
            <a:r>
              <a:rPr lang="en-GB" sz="4300"/>
              <a:t>Statistical Analysis</a:t>
            </a:r>
          </a:p>
          <a:p>
            <a:pPr indent="-501650" lvl="0" marL="457200">
              <a:spcBef>
                <a:spcPts val="0"/>
              </a:spcBef>
              <a:buSzPct val="100000"/>
            </a:pPr>
            <a:r>
              <a:rPr lang="en-GB" sz="4300"/>
              <a:t>Machine 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Why is NLP so Hard?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-GB" sz="3200"/>
              <a:t>No perfect solution exists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-GB" sz="3200"/>
              <a:t>Language itself is a moving target</a:t>
            </a:r>
          </a:p>
          <a:p>
            <a:pPr indent="-431800" lvl="0" marL="457200" rtl="0">
              <a:spcBef>
                <a:spcPts val="0"/>
              </a:spcBef>
              <a:buSzPct val="100000"/>
            </a:pPr>
            <a:r>
              <a:rPr lang="en-GB" sz="3200"/>
              <a:t>Computationally complex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Way ahead?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Natural Language Processing in Python -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http://www.nltk.org/book/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Introduction to NLP -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https://www.coursera.org/learn/natural-language-processing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CS224N (Advanced) -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http://web.stanford.edu/class/cs224n/</a:t>
            </a:r>
          </a:p>
          <a:p>
            <a:pPr indent="-228600" lvl="0" marL="457200" rtl="0">
              <a:spcBef>
                <a:spcPts val="0"/>
              </a:spcBef>
              <a:buAutoNum type="arabicPeriod"/>
            </a:pPr>
            <a:r>
              <a:rPr lang="en-GB"/>
              <a:t>Introduction to Information Retrieval (Book)</a:t>
            </a:r>
          </a:p>
          <a:p>
            <a:pPr indent="-228600" lvl="0" marL="457200">
              <a:spcBef>
                <a:spcPts val="0"/>
              </a:spcBef>
              <a:buAutoNum type="arabicPeriod"/>
            </a:pPr>
            <a:r>
              <a:rPr lang="en-GB"/>
              <a:t>Foundations of Natural Language Processing (Book)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220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Who am I?</a:t>
            </a:r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75" y="1152473"/>
            <a:ext cx="509685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The Audience (You!)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501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4300"/>
              <a:t>Know some A/IM already?</a:t>
            </a:r>
          </a:p>
          <a:p>
            <a:pPr indent="-501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4300"/>
              <a:t>Know some NLP already?</a:t>
            </a:r>
          </a:p>
          <a:p>
            <a:pPr indent="-501650" lvl="0" marL="457200">
              <a:spcBef>
                <a:spcPts val="0"/>
              </a:spcBef>
              <a:buSzPct val="100000"/>
              <a:buAutoNum type="arabicPeriod"/>
            </a:pPr>
            <a:r>
              <a:rPr lang="en-GB" sz="4300"/>
              <a:t>Both / None of the above?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What is Natural Language Processing?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74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300"/>
              <a:t>A field of Artificial Intelligence which enables computers to analyze and understand the human language.</a:t>
            </a:r>
            <a:br>
              <a:rPr lang="en-GB" sz="2300"/>
            </a:br>
          </a:p>
          <a:p>
            <a:pPr indent="-37465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300"/>
              <a:t>NLP was formulated to build software that generates and understand natural languages so that a user can have natural conversations with his computer.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Example?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To find restaurants serving chinese food in gurgaon: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lang="en-GB" sz="2100"/>
              <a:t>SELECT restaurant_name, restaurant_address FROM restaurants WHERE city = ‘gurgaon’ AND food_type = ‘chinese’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/>
              <a:t>Natural way:</a:t>
            </a:r>
          </a:p>
          <a:p>
            <a:pPr lvl="0" algn="ctr">
              <a:spcBef>
                <a:spcPts val="0"/>
              </a:spcBef>
              <a:buNone/>
            </a:pPr>
            <a:r>
              <a:rPr b="1" lang="en-GB" sz="2100"/>
              <a:t>Where can I find some chinese food in gurgaon?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sz="10900"/>
              <a:t>Demo: Chatbot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033450" y="4003150"/>
            <a:ext cx="73293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GB" sz="3000" u="sng">
                <a:solidFill>
                  <a:schemeClr val="hlink"/>
                </a:solidFill>
                <a:hlinkClick r:id="rId3"/>
              </a:rPr>
              <a:t>https://d39ec792.ngrok.io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Natural Language Applications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Text Classification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Text Summarisation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Machine Translation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Search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Linguistic Analysis (Sentiment, LDA, LSI)</a:t>
            </a:r>
          </a:p>
          <a:p>
            <a:pPr indent="-381000" lvl="0" marL="457200" rtl="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Question Answering</a:t>
            </a:r>
          </a:p>
          <a:p>
            <a:pPr indent="-381000" lvl="0" marL="457200">
              <a:spcBef>
                <a:spcPts val="0"/>
              </a:spcBef>
              <a:buSzPct val="100000"/>
              <a:buAutoNum type="arabicPeriod"/>
            </a:pPr>
            <a:r>
              <a:rPr lang="en-GB" sz="2400"/>
              <a:t>Information Extraction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Text Classification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46175"/>
            <a:ext cx="6667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Text Summarisation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857250"/>
            <a:ext cx="66675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