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80" r:id="rId1"/>
  </p:sldMasterIdLst>
  <p:notesMasterIdLst>
    <p:notesMasterId r:id="rId16"/>
  </p:notesMasterIdLst>
  <p:sldIdLst>
    <p:sldId id="286" r:id="rId2"/>
    <p:sldId id="25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9" r:id="rId13"/>
    <p:sldId id="298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EB800-F7E2-469C-B583-FECE63E5CFC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77238-94BA-433B-A158-A8041AC06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3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3897-3A83-B864-F43D-6743104C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6D143-B907-3498-9DED-9955B5AE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32E8-12B7-DC1E-6682-8C7C826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24C8-3BC1-0F3B-E757-4C84C0E1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7A8E7-FB27-620E-55E4-50D32ABE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7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032F-7C8C-D4F7-3580-3025CDCE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30B1B-9957-CC6F-AAEC-55E64C30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0E85-153A-CC9C-6506-2C053687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02CB-A075-EE25-AC57-6E7B8CDA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BF4B-0967-D6FB-FF23-E9CE32BF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8CEEF-E62D-BBF8-D7D9-15B175B5A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39936-FE07-F3A7-5669-764A4CDD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235E-5ED1-5014-09CD-903FC18C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7DA7A-EFF8-84F7-BAAA-78823368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FCFE-4E78-2D6B-273C-EB1569C0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9962-2DC6-2F70-10CD-E82E2617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7C01-2F73-078F-7562-8AFC749E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6CA3-1A59-60B2-FDA4-DEE70ED8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887-4706-C2DB-A225-31F438A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6824-B4C8-B1B2-0F39-750571AD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1301-4346-DF70-E283-56804DD4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EFB14-6BB8-1CF1-3283-0CCEF8AD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5712-F97A-010E-9F04-BB9773CE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E00-C094-EC06-D9F0-C6A436B7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9457-8647-2B23-63BB-C4A5EB3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DC0B-C8AF-FC4F-F95D-76D7609A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0509-53E1-8A1E-2A44-5FA3F8318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889B-4453-451D-12B2-EA880E7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C68FA-DA38-F153-C5A2-45157112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1FEA-D8BB-E771-EC58-D0DAB83E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43844-E04B-0303-22A3-71ED7D2A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A87C-63ED-97EC-B24E-A035F0BF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291D-5E80-7BE2-4722-D6BCE188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F93C-ADCF-6B3D-A319-145114EA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554F1-F519-2DA3-FA50-6B6EFB8D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7F881-1843-4F1B-CA70-CA90D6A02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5EC08-C33B-63DD-1835-A5B1457E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CF93-B1E5-BFE7-C6DD-38C0C27F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D8F6D-E9E2-53A8-5C96-8B313BDC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1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5075-886D-6CCE-45C0-B2FAF2C8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28598-AF34-E89D-9D71-23089345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BCB3B-0376-BC42-4B7D-4B8F56F0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62B1D-A6D6-7CD5-3CBD-8A7478F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5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9A9E0-89E8-19A3-244B-FF6B8296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6AAEA-8D9E-29C6-49FA-A120C5A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7CD0-F7AB-7424-8688-10D492B0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87D9-81B9-E576-AB1E-D81AA7B1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613F-CAB9-846F-AAC7-BA8DE374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5F6B-F8F1-38D4-952C-D624A6007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35798-A82B-9A28-1AB6-55E158A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F847-B64C-98F4-C3DD-9EFEFDF4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0392-1319-42F2-6FBE-46DBA278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F08E-5550-AD28-D363-1A56DCE0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E58C8-E206-7B0D-6AF5-713D076F4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7A546-A8D1-59AF-6091-97ACA58B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20FB-532E-EB8B-E205-C00DC037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3CB52-9905-03F9-B7AE-0653015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C13D-8AC2-16B0-7CF2-9A532E13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3FA85-2742-AF15-1FEC-1580C52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BE67-60FE-2664-D24D-D46CDC26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C883-4E1A-DCB6-4847-9F7224C2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6B7C-C2C8-51B3-8795-30BC3F183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9373-BD88-4744-A42F-8865F41DE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6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BF58D-0EB6-A5C6-156B-4A7853CB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"/>
            <a:ext cx="12192000" cy="6851905"/>
          </a:xfrm>
          <a:prstGeom prst="rect">
            <a:avLst/>
          </a:prstGeom>
        </p:spPr>
      </p:pic>
      <p:sp>
        <p:nvSpPr>
          <p:cNvPr id="6" name="Google Shape;81;p13">
            <a:extLst>
              <a:ext uri="{FF2B5EF4-FFF2-40B4-BE49-F238E27FC236}">
                <a16:creationId xmlns:a16="http://schemas.microsoft.com/office/drawing/2014/main" id="{3C815767-4924-0420-13C6-25F32D718B58}"/>
              </a:ext>
            </a:extLst>
          </p:cNvPr>
          <p:cNvSpPr/>
          <p:nvPr/>
        </p:nvSpPr>
        <p:spPr>
          <a:xfrm>
            <a:off x="282735" y="305675"/>
            <a:ext cx="11626529" cy="6246649"/>
          </a:xfrm>
          <a:custGeom>
            <a:avLst/>
            <a:gdLst/>
            <a:ahLst/>
            <a:cxnLst/>
            <a:rect l="l" t="t" r="r" b="b"/>
            <a:pathLst>
              <a:path w="4593196" h="2467812" extrusionOk="0">
                <a:moveTo>
                  <a:pt x="0" y="0"/>
                </a:moveTo>
                <a:lnTo>
                  <a:pt x="4593196" y="0"/>
                </a:lnTo>
                <a:lnTo>
                  <a:pt x="4593196" y="2467812"/>
                </a:lnTo>
                <a:lnTo>
                  <a:pt x="0" y="24678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/>
          <a:lstStyle/>
          <a:p>
            <a:endParaRPr lang="en-IN" sz="1200" dirty="0"/>
          </a:p>
        </p:txBody>
      </p:sp>
      <p:grpSp>
        <p:nvGrpSpPr>
          <p:cNvPr id="7" name="Google Shape;115;p13">
            <a:extLst>
              <a:ext uri="{FF2B5EF4-FFF2-40B4-BE49-F238E27FC236}">
                <a16:creationId xmlns:a16="http://schemas.microsoft.com/office/drawing/2014/main" id="{D751A627-0417-2162-BE66-5DF784C12EDC}"/>
              </a:ext>
            </a:extLst>
          </p:cNvPr>
          <p:cNvGrpSpPr/>
          <p:nvPr/>
        </p:nvGrpSpPr>
        <p:grpSpPr>
          <a:xfrm>
            <a:off x="6434222" y="4921767"/>
            <a:ext cx="959124" cy="884399"/>
            <a:chOff x="778" y="0"/>
            <a:chExt cx="1918247" cy="1768797"/>
          </a:xfrm>
        </p:grpSpPr>
        <p:grpSp>
          <p:nvGrpSpPr>
            <p:cNvPr id="8" name="Google Shape;116;p13">
              <a:extLst>
                <a:ext uri="{FF2B5EF4-FFF2-40B4-BE49-F238E27FC236}">
                  <a16:creationId xmlns:a16="http://schemas.microsoft.com/office/drawing/2014/main" id="{B4EE678B-1832-46E8-110B-483ECDDD58D5}"/>
                </a:ext>
              </a:extLst>
            </p:cNvPr>
            <p:cNvGrpSpPr/>
            <p:nvPr/>
          </p:nvGrpSpPr>
          <p:grpSpPr>
            <a:xfrm>
              <a:off x="3593" y="0"/>
              <a:ext cx="347217" cy="348773"/>
              <a:chOff x="1813" y="0"/>
              <a:chExt cx="809173" cy="812800"/>
            </a:xfrm>
          </p:grpSpPr>
          <p:sp>
            <p:nvSpPr>
              <p:cNvPr id="33" name="Google Shape;117;p13">
                <a:extLst>
                  <a:ext uri="{FF2B5EF4-FFF2-40B4-BE49-F238E27FC236}">
                    <a16:creationId xmlns:a16="http://schemas.microsoft.com/office/drawing/2014/main" id="{E835A352-72D4-2994-F25F-745A8B3D5AD0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4" name="Google Shape;118;p13">
                <a:extLst>
                  <a:ext uri="{FF2B5EF4-FFF2-40B4-BE49-F238E27FC236}">
                    <a16:creationId xmlns:a16="http://schemas.microsoft.com/office/drawing/2014/main" id="{45E80A48-1BCA-BBBC-4083-A1A2B3E050BC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19;p13">
              <a:extLst>
                <a:ext uri="{FF2B5EF4-FFF2-40B4-BE49-F238E27FC236}">
                  <a16:creationId xmlns:a16="http://schemas.microsoft.com/office/drawing/2014/main" id="{1F2C3632-8486-4E72-00A4-E937A7F5D418}"/>
                </a:ext>
              </a:extLst>
            </p:cNvPr>
            <p:cNvGrpSpPr/>
            <p:nvPr/>
          </p:nvGrpSpPr>
          <p:grpSpPr>
            <a:xfrm>
              <a:off x="787701" y="0"/>
              <a:ext cx="347217" cy="348773"/>
              <a:chOff x="1813" y="0"/>
              <a:chExt cx="809173" cy="812800"/>
            </a:xfrm>
          </p:grpSpPr>
          <p:sp>
            <p:nvSpPr>
              <p:cNvPr id="31" name="Google Shape;120;p13">
                <a:extLst>
                  <a:ext uri="{FF2B5EF4-FFF2-40B4-BE49-F238E27FC236}">
                    <a16:creationId xmlns:a16="http://schemas.microsoft.com/office/drawing/2014/main" id="{B4A6C8AC-E997-1B70-6D6D-1CCEB34AC02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2" name="Google Shape;121;p13">
                <a:extLst>
                  <a:ext uri="{FF2B5EF4-FFF2-40B4-BE49-F238E27FC236}">
                    <a16:creationId xmlns:a16="http://schemas.microsoft.com/office/drawing/2014/main" id="{EDFAEEB3-F3C6-4ED6-10E6-68113B9E07C2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22;p13">
              <a:extLst>
                <a:ext uri="{FF2B5EF4-FFF2-40B4-BE49-F238E27FC236}">
                  <a16:creationId xmlns:a16="http://schemas.microsoft.com/office/drawing/2014/main" id="{D4D0FFB7-1FF6-30B6-FE97-E852C71D7853}"/>
                </a:ext>
              </a:extLst>
            </p:cNvPr>
            <p:cNvGrpSpPr/>
            <p:nvPr/>
          </p:nvGrpSpPr>
          <p:grpSpPr>
            <a:xfrm>
              <a:off x="1571808" y="0"/>
              <a:ext cx="347217" cy="348773"/>
              <a:chOff x="1813" y="0"/>
              <a:chExt cx="809173" cy="812800"/>
            </a:xfrm>
          </p:grpSpPr>
          <p:sp>
            <p:nvSpPr>
              <p:cNvPr id="29" name="Google Shape;123;p13">
                <a:extLst>
                  <a:ext uri="{FF2B5EF4-FFF2-40B4-BE49-F238E27FC236}">
                    <a16:creationId xmlns:a16="http://schemas.microsoft.com/office/drawing/2014/main" id="{7713F319-D301-E38D-E09C-FEEFC8B76C4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30" name="Google Shape;124;p13">
                <a:extLst>
                  <a:ext uri="{FF2B5EF4-FFF2-40B4-BE49-F238E27FC236}">
                    <a16:creationId xmlns:a16="http://schemas.microsoft.com/office/drawing/2014/main" id="{A2ABC744-8E7A-4103-C755-10C9645C9D8F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25;p13">
              <a:extLst>
                <a:ext uri="{FF2B5EF4-FFF2-40B4-BE49-F238E27FC236}">
                  <a16:creationId xmlns:a16="http://schemas.microsoft.com/office/drawing/2014/main" id="{432DA0FA-C45B-CA76-3313-73994EF2FC0A}"/>
                </a:ext>
              </a:extLst>
            </p:cNvPr>
            <p:cNvGrpSpPr/>
            <p:nvPr/>
          </p:nvGrpSpPr>
          <p:grpSpPr>
            <a:xfrm>
              <a:off x="3593" y="710012"/>
              <a:ext cx="347217" cy="348773"/>
              <a:chOff x="1813" y="0"/>
              <a:chExt cx="809173" cy="812800"/>
            </a:xfrm>
          </p:grpSpPr>
          <p:sp>
            <p:nvSpPr>
              <p:cNvPr id="27" name="Google Shape;126;p13">
                <a:extLst>
                  <a:ext uri="{FF2B5EF4-FFF2-40B4-BE49-F238E27FC236}">
                    <a16:creationId xmlns:a16="http://schemas.microsoft.com/office/drawing/2014/main" id="{57ED83E3-11BD-2388-E1F2-C17B17A7B26F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8" name="Google Shape;127;p13">
                <a:extLst>
                  <a:ext uri="{FF2B5EF4-FFF2-40B4-BE49-F238E27FC236}">
                    <a16:creationId xmlns:a16="http://schemas.microsoft.com/office/drawing/2014/main" id="{D34B75FE-8B35-A65D-DB32-6E76BE5302B1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128;p13">
              <a:extLst>
                <a:ext uri="{FF2B5EF4-FFF2-40B4-BE49-F238E27FC236}">
                  <a16:creationId xmlns:a16="http://schemas.microsoft.com/office/drawing/2014/main" id="{D48DB090-4AC1-4213-F217-F8C4C3DEA551}"/>
                </a:ext>
              </a:extLst>
            </p:cNvPr>
            <p:cNvGrpSpPr/>
            <p:nvPr/>
          </p:nvGrpSpPr>
          <p:grpSpPr>
            <a:xfrm>
              <a:off x="787701" y="710012"/>
              <a:ext cx="347217" cy="348773"/>
              <a:chOff x="1813" y="0"/>
              <a:chExt cx="809173" cy="812800"/>
            </a:xfrm>
          </p:grpSpPr>
          <p:sp>
            <p:nvSpPr>
              <p:cNvPr id="25" name="Google Shape;129;p13">
                <a:extLst>
                  <a:ext uri="{FF2B5EF4-FFF2-40B4-BE49-F238E27FC236}">
                    <a16:creationId xmlns:a16="http://schemas.microsoft.com/office/drawing/2014/main" id="{CBA0D27B-8A07-6925-EEA3-BFACC4B6B89A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6" name="Google Shape;130;p13">
                <a:extLst>
                  <a:ext uri="{FF2B5EF4-FFF2-40B4-BE49-F238E27FC236}">
                    <a16:creationId xmlns:a16="http://schemas.microsoft.com/office/drawing/2014/main" id="{6D095CB6-3668-6A5A-C35F-2A35744C226E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1;p13">
              <a:extLst>
                <a:ext uri="{FF2B5EF4-FFF2-40B4-BE49-F238E27FC236}">
                  <a16:creationId xmlns:a16="http://schemas.microsoft.com/office/drawing/2014/main" id="{36C3649F-5F7F-E444-8D9A-3A56A7FC38B3}"/>
                </a:ext>
              </a:extLst>
            </p:cNvPr>
            <p:cNvGrpSpPr/>
            <p:nvPr/>
          </p:nvGrpSpPr>
          <p:grpSpPr>
            <a:xfrm>
              <a:off x="1571808" y="710012"/>
              <a:ext cx="347217" cy="348773"/>
              <a:chOff x="1813" y="0"/>
              <a:chExt cx="809173" cy="812800"/>
            </a:xfrm>
          </p:grpSpPr>
          <p:sp>
            <p:nvSpPr>
              <p:cNvPr id="23" name="Google Shape;132;p13">
                <a:extLst>
                  <a:ext uri="{FF2B5EF4-FFF2-40B4-BE49-F238E27FC236}">
                    <a16:creationId xmlns:a16="http://schemas.microsoft.com/office/drawing/2014/main" id="{90FA76B1-49DB-54FD-32E3-E66BF15A1EF2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4" name="Google Shape;133;p13">
                <a:extLst>
                  <a:ext uri="{FF2B5EF4-FFF2-40B4-BE49-F238E27FC236}">
                    <a16:creationId xmlns:a16="http://schemas.microsoft.com/office/drawing/2014/main" id="{E424B9DC-456D-B12B-C4F9-281D1AB50310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34;p13">
              <a:extLst>
                <a:ext uri="{FF2B5EF4-FFF2-40B4-BE49-F238E27FC236}">
                  <a16:creationId xmlns:a16="http://schemas.microsoft.com/office/drawing/2014/main" id="{9856B2F9-10DF-10F6-24DF-E649EDA8B1EB}"/>
                </a:ext>
              </a:extLst>
            </p:cNvPr>
            <p:cNvGrpSpPr/>
            <p:nvPr/>
          </p:nvGrpSpPr>
          <p:grpSpPr>
            <a:xfrm>
              <a:off x="778" y="1420024"/>
              <a:ext cx="347217" cy="348773"/>
              <a:chOff x="1813" y="0"/>
              <a:chExt cx="809173" cy="812800"/>
            </a:xfrm>
          </p:grpSpPr>
          <p:sp>
            <p:nvSpPr>
              <p:cNvPr id="21" name="Google Shape;135;p13">
                <a:extLst>
                  <a:ext uri="{FF2B5EF4-FFF2-40B4-BE49-F238E27FC236}">
                    <a16:creationId xmlns:a16="http://schemas.microsoft.com/office/drawing/2014/main" id="{0B73079C-37F8-84F6-1FB3-A09D15ECE54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2" name="Google Shape;136;p13">
                <a:extLst>
                  <a:ext uri="{FF2B5EF4-FFF2-40B4-BE49-F238E27FC236}">
                    <a16:creationId xmlns:a16="http://schemas.microsoft.com/office/drawing/2014/main" id="{E483B1CB-ABC3-80CE-7C56-185D4B6A77C3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7;p13">
              <a:extLst>
                <a:ext uri="{FF2B5EF4-FFF2-40B4-BE49-F238E27FC236}">
                  <a16:creationId xmlns:a16="http://schemas.microsoft.com/office/drawing/2014/main" id="{9522DC20-9668-4CEB-63F5-F70AC6B81D1A}"/>
                </a:ext>
              </a:extLst>
            </p:cNvPr>
            <p:cNvGrpSpPr/>
            <p:nvPr/>
          </p:nvGrpSpPr>
          <p:grpSpPr>
            <a:xfrm>
              <a:off x="784886" y="1420024"/>
              <a:ext cx="347217" cy="348773"/>
              <a:chOff x="1813" y="0"/>
              <a:chExt cx="809173" cy="812800"/>
            </a:xfrm>
          </p:grpSpPr>
          <p:sp>
            <p:nvSpPr>
              <p:cNvPr id="19" name="Google Shape;138;p13">
                <a:extLst>
                  <a:ext uri="{FF2B5EF4-FFF2-40B4-BE49-F238E27FC236}">
                    <a16:creationId xmlns:a16="http://schemas.microsoft.com/office/drawing/2014/main" id="{8332C0D4-F17D-E311-BC6C-ADEFE194C990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20" name="Google Shape;139;p13">
                <a:extLst>
                  <a:ext uri="{FF2B5EF4-FFF2-40B4-BE49-F238E27FC236}">
                    <a16:creationId xmlns:a16="http://schemas.microsoft.com/office/drawing/2014/main" id="{409E5926-B6C6-B32C-787F-6C4B6458C76A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40;p13">
              <a:extLst>
                <a:ext uri="{FF2B5EF4-FFF2-40B4-BE49-F238E27FC236}">
                  <a16:creationId xmlns:a16="http://schemas.microsoft.com/office/drawing/2014/main" id="{CD7F8C27-9222-5443-40CA-FCBCF551C905}"/>
                </a:ext>
              </a:extLst>
            </p:cNvPr>
            <p:cNvGrpSpPr/>
            <p:nvPr/>
          </p:nvGrpSpPr>
          <p:grpSpPr>
            <a:xfrm>
              <a:off x="1568993" y="1420024"/>
              <a:ext cx="347217" cy="348773"/>
              <a:chOff x="1813" y="0"/>
              <a:chExt cx="809173" cy="812800"/>
            </a:xfrm>
          </p:grpSpPr>
          <p:sp>
            <p:nvSpPr>
              <p:cNvPr id="17" name="Google Shape;141;p13">
                <a:extLst>
                  <a:ext uri="{FF2B5EF4-FFF2-40B4-BE49-F238E27FC236}">
                    <a16:creationId xmlns:a16="http://schemas.microsoft.com/office/drawing/2014/main" id="{A06B98D2-1841-D5AE-2B9F-03A844777F4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endParaRPr sz="1200"/>
              </a:p>
            </p:txBody>
          </p:sp>
          <p:sp>
            <p:nvSpPr>
              <p:cNvPr id="18" name="Google Shape;142;p13">
                <a:extLst>
                  <a:ext uri="{FF2B5EF4-FFF2-40B4-BE49-F238E27FC236}">
                    <a16:creationId xmlns:a16="http://schemas.microsoft.com/office/drawing/2014/main" id="{C6FEE9DB-5431-A9BC-43C5-44783D1E1EB4}"/>
                  </a:ext>
                </a:extLst>
              </p:cNvPr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" name="Google Shape;143;p13">
            <a:extLst>
              <a:ext uri="{FF2B5EF4-FFF2-40B4-BE49-F238E27FC236}">
                <a16:creationId xmlns:a16="http://schemas.microsoft.com/office/drawing/2014/main" id="{72A64558-A91F-0BC3-A3D0-A962FC0DD359}"/>
              </a:ext>
            </a:extLst>
          </p:cNvPr>
          <p:cNvSpPr/>
          <p:nvPr/>
        </p:nvSpPr>
        <p:spPr>
          <a:xfrm>
            <a:off x="6999885" y="531471"/>
            <a:ext cx="4112465" cy="411244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7176" r="-32913"/>
            </a:stretch>
          </a:blip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grpSp>
        <p:nvGrpSpPr>
          <p:cNvPr id="36" name="Google Shape;144;p13">
            <a:extLst>
              <a:ext uri="{FF2B5EF4-FFF2-40B4-BE49-F238E27FC236}">
                <a16:creationId xmlns:a16="http://schemas.microsoft.com/office/drawing/2014/main" id="{DE5929F0-C4EA-9EC9-D1C2-E04162DBEFDD}"/>
              </a:ext>
            </a:extLst>
          </p:cNvPr>
          <p:cNvGrpSpPr/>
          <p:nvPr/>
        </p:nvGrpSpPr>
        <p:grpSpPr>
          <a:xfrm>
            <a:off x="9820007" y="3693213"/>
            <a:ext cx="1576494" cy="1583561"/>
            <a:chOff x="1813" y="0"/>
            <a:chExt cx="809173" cy="812800"/>
          </a:xfrm>
        </p:grpSpPr>
        <p:sp>
          <p:nvSpPr>
            <p:cNvPr id="37" name="Google Shape;145;p13">
              <a:extLst>
                <a:ext uri="{FF2B5EF4-FFF2-40B4-BE49-F238E27FC236}">
                  <a16:creationId xmlns:a16="http://schemas.microsoft.com/office/drawing/2014/main" id="{6AD50E2F-31AC-351A-BB03-0DCFE2C8D8C5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38" name="Google Shape;146;p13">
              <a:extLst>
                <a:ext uri="{FF2B5EF4-FFF2-40B4-BE49-F238E27FC236}">
                  <a16:creationId xmlns:a16="http://schemas.microsoft.com/office/drawing/2014/main" id="{ECB2F825-B7E7-9001-B866-3E69F8D8B6C3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148;p13">
            <a:extLst>
              <a:ext uri="{FF2B5EF4-FFF2-40B4-BE49-F238E27FC236}">
                <a16:creationId xmlns:a16="http://schemas.microsoft.com/office/drawing/2014/main" id="{BF8FA4EF-CC92-5E25-5EE8-01EF94B293F2}"/>
              </a:ext>
            </a:extLst>
          </p:cNvPr>
          <p:cNvSpPr txBox="1"/>
          <p:nvPr/>
        </p:nvSpPr>
        <p:spPr>
          <a:xfrm>
            <a:off x="687039" y="474295"/>
            <a:ext cx="5904833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Room Booking System</a:t>
            </a:r>
            <a:b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BBAAE-7441-D53E-1B9A-4959BD80E12B}"/>
              </a:ext>
            </a:extLst>
          </p:cNvPr>
          <p:cNvSpPr txBox="1"/>
          <p:nvPr/>
        </p:nvSpPr>
        <p:spPr>
          <a:xfrm>
            <a:off x="613228" y="4430378"/>
            <a:ext cx="4751089" cy="18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933" dirty="0"/>
              <a:t>Uday Kiran G:3BR21AI114</a:t>
            </a:r>
          </a:p>
          <a:p>
            <a:pPr algn="just"/>
            <a:r>
              <a:rPr lang="en-US" sz="2933" dirty="0"/>
              <a:t>Srinivas M     :3BR21AI108</a:t>
            </a:r>
          </a:p>
          <a:p>
            <a:pPr algn="just"/>
            <a:r>
              <a:rPr lang="en-US" sz="2933" dirty="0" err="1"/>
              <a:t>Vijayshekhar</a:t>
            </a:r>
            <a:r>
              <a:rPr lang="en-US" sz="2933" dirty="0"/>
              <a:t> :3BR21AI122</a:t>
            </a:r>
          </a:p>
          <a:p>
            <a:pPr algn="just"/>
            <a:r>
              <a:rPr lang="en-US" sz="2933" dirty="0"/>
              <a:t>Prajwal G M  :3BR21AI081</a:t>
            </a:r>
            <a:endParaRPr lang="en-IN" sz="2933" dirty="0"/>
          </a:p>
        </p:txBody>
      </p:sp>
    </p:spTree>
    <p:extLst>
      <p:ext uri="{BB962C8B-B14F-4D97-AF65-F5344CB8AC3E}">
        <p14:creationId xmlns:p14="http://schemas.microsoft.com/office/powerpoint/2010/main" val="19926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3AA923-79B9-9D9C-1EBB-B312B98D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"/>
            <a:ext cx="12192000" cy="68519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9DEC-3E91-A1C5-B86B-5AC4E07E2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5" y="830712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Print "3. Forgot Password"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"4. Exit"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b. Get user's choice for authentication.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c. If the choice is '1':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signup() method.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d. If the choice is '2':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If the current user is already logged in, print "You are already logged in."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Otherwise, call login() method.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5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3AA923-79B9-9D9C-1EBB-B312B98D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"/>
            <a:ext cx="12192000" cy="6851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A42292-FC78-2DC5-2504-7400B766906A}"/>
              </a:ext>
            </a:extLst>
          </p:cNvPr>
          <p:cNvSpPr txBox="1"/>
          <p:nvPr/>
        </p:nvSpPr>
        <p:spPr>
          <a:xfrm>
            <a:off x="615352" y="370989"/>
            <a:ext cx="6165010" cy="715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If the choice is '3':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Get the input from the user.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forgot_password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(username) method.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f. If the choice is '4':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Save user data to file.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Exit the loop.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current user is logged in: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 Display the booking menu: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"Booking Menu:"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"1. Create Booking"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"2. Read Bookings"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"3. Update Booking"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"4. Delete Booking"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"5. Log Out"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"6. Exit"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5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3AA923-79B9-9D9C-1EBB-B312B98D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"/>
            <a:ext cx="12192000" cy="6851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A4BDC-507A-D732-C828-B85A691BB2AD}"/>
              </a:ext>
            </a:extLst>
          </p:cNvPr>
          <p:cNvSpPr txBox="1"/>
          <p:nvPr/>
        </p:nvSpPr>
        <p:spPr>
          <a:xfrm>
            <a:off x="442822" y="636159"/>
            <a:ext cx="8706929" cy="515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Get user's choice for booking management.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c. If the choice is '1':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display_room_dropdown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method to show available rooms.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Get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room_index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user.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create_booking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room_index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method.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d. If the choice is '2':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read_bookings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method to display user's bookings.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e. If the choice is '3':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Get the index of the booking to update.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display_room_dropdown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method to show available rooms.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Get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room_index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new_start_time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new_end_time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user.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update_booking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(index,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room_index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new_start_time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new_end_time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method.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2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3AA923-79B9-9D9C-1EBB-B312B98D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"/>
            <a:ext cx="12192000" cy="685190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B6BA99-3880-2011-EBA7-F2F1FF88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f. If the choice is '4':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Get the index of the booking to delete.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delete_booking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(index) method.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g. If the choice is '5':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Log out the current user.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"You have been logged out."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h. If the choice is '6':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Log out the current user.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Exit the loop.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Print "Exiting the meeting room booking system."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5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30C594-695A-E6D3-A69E-7FF77F8B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3" y="28904"/>
            <a:ext cx="12197423" cy="68290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832496-DF47-F458-0B9B-FF6E2659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B764A2-3FFD-9D78-5DB2-047002AA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nutshell, a meeting room booking system streamlines scheduling, prevents conflicts, and fosters collaboration in the workplace. It's a smart investment that saves time, optimizes resources, and shows a commitment to modern and efficient work practices.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16"/>
          <p:cNvGrpSpPr/>
          <p:nvPr/>
        </p:nvGrpSpPr>
        <p:grpSpPr>
          <a:xfrm>
            <a:off x="177281" y="177282"/>
            <a:ext cx="11812555" cy="6503435"/>
            <a:chOff x="0" y="-32292"/>
            <a:chExt cx="4373743" cy="2500104"/>
          </a:xfrm>
        </p:grpSpPr>
        <p:sp>
          <p:nvSpPr>
            <p:cNvPr id="287" name="Google Shape;287;p16"/>
            <p:cNvSpPr/>
            <p:nvPr/>
          </p:nvSpPr>
          <p:spPr>
            <a:xfrm>
              <a:off x="0" y="-32292"/>
              <a:ext cx="4373743" cy="2500104"/>
            </a:xfrm>
            <a:custGeom>
              <a:avLst/>
              <a:gdLst/>
              <a:ahLst/>
              <a:cxnLst/>
              <a:rect l="l" t="t" r="r" b="b"/>
              <a:pathLst>
                <a:path w="4593196" h="2467812" extrusionOk="0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88" name="Google Shape;288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6"/>
          <p:cNvSpPr txBox="1"/>
          <p:nvPr/>
        </p:nvSpPr>
        <p:spPr>
          <a:xfrm>
            <a:off x="685800" y="685800"/>
            <a:ext cx="57415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000" b="1" dirty="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Table of contents</a:t>
            </a:r>
            <a:endParaRPr sz="1200" b="1" dirty="0"/>
          </a:p>
        </p:txBody>
      </p:sp>
      <p:grpSp>
        <p:nvGrpSpPr>
          <p:cNvPr id="290" name="Google Shape;290;p16"/>
          <p:cNvGrpSpPr/>
          <p:nvPr/>
        </p:nvGrpSpPr>
        <p:grpSpPr>
          <a:xfrm>
            <a:off x="1090483" y="1888264"/>
            <a:ext cx="3039956" cy="2057399"/>
            <a:chOff x="0" y="0"/>
            <a:chExt cx="1200970" cy="812800"/>
          </a:xfrm>
        </p:grpSpPr>
        <p:sp>
          <p:nvSpPr>
            <p:cNvPr id="291" name="Google Shape;291;p16"/>
            <p:cNvSpPr/>
            <p:nvPr/>
          </p:nvSpPr>
          <p:spPr>
            <a:xfrm>
              <a:off x="0" y="0"/>
              <a:ext cx="1200970" cy="774530"/>
            </a:xfrm>
            <a:custGeom>
              <a:avLst/>
              <a:gdLst/>
              <a:ahLst/>
              <a:cxnLst/>
              <a:rect l="l" t="t" r="r" b="b"/>
              <a:pathLst>
                <a:path w="1200970" h="774530" extrusionOk="0">
                  <a:moveTo>
                    <a:pt x="0" y="0"/>
                  </a:moveTo>
                  <a:lnTo>
                    <a:pt x="1200970" y="0"/>
                  </a:lnTo>
                  <a:lnTo>
                    <a:pt x="1200970" y="774530"/>
                  </a:lnTo>
                  <a:lnTo>
                    <a:pt x="0" y="77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2" name="Google Shape;292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1264406" y="1740030"/>
            <a:ext cx="2057399" cy="2074732"/>
            <a:chOff x="0" y="0"/>
            <a:chExt cx="812800" cy="812800"/>
          </a:xfrm>
        </p:grpSpPr>
        <p:sp>
          <p:nvSpPr>
            <p:cNvPr id="294" name="Google Shape;294;p16"/>
            <p:cNvSpPr/>
            <p:nvPr/>
          </p:nvSpPr>
          <p:spPr>
            <a:xfrm>
              <a:off x="0" y="0"/>
              <a:ext cx="200475" cy="304352"/>
            </a:xfrm>
            <a:custGeom>
              <a:avLst/>
              <a:gdLst/>
              <a:ahLst/>
              <a:cxnLst/>
              <a:rect l="l" t="t" r="r" b="b"/>
              <a:pathLst>
                <a:path w="200475" h="304352" extrusionOk="0">
                  <a:moveTo>
                    <a:pt x="0" y="0"/>
                  </a:moveTo>
                  <a:lnTo>
                    <a:pt x="200475" y="0"/>
                  </a:lnTo>
                  <a:lnTo>
                    <a:pt x="200475" y="304352"/>
                  </a:lnTo>
                  <a:lnTo>
                    <a:pt x="0" y="3043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295" name="Google Shape;295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16"/>
          <p:cNvSpPr txBox="1"/>
          <p:nvPr/>
        </p:nvSpPr>
        <p:spPr>
          <a:xfrm>
            <a:off x="1927273" y="2740352"/>
            <a:ext cx="2641400" cy="25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6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1429063" y="2021325"/>
            <a:ext cx="219517" cy="53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7"/>
              </a:lnSpc>
            </a:pPr>
            <a:r>
              <a:rPr lang="en-US" sz="2666" dirty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1</a:t>
            </a:r>
            <a:endParaRPr sz="1200" dirty="0"/>
          </a:p>
        </p:txBody>
      </p:sp>
      <p:grpSp>
        <p:nvGrpSpPr>
          <p:cNvPr id="298" name="Google Shape;298;p16"/>
          <p:cNvGrpSpPr/>
          <p:nvPr/>
        </p:nvGrpSpPr>
        <p:grpSpPr>
          <a:xfrm>
            <a:off x="4543317" y="1888264"/>
            <a:ext cx="3039956" cy="2057399"/>
            <a:chOff x="0" y="0"/>
            <a:chExt cx="1200970" cy="812800"/>
          </a:xfrm>
        </p:grpSpPr>
        <p:sp>
          <p:nvSpPr>
            <p:cNvPr id="299" name="Google Shape;299;p16"/>
            <p:cNvSpPr/>
            <p:nvPr/>
          </p:nvSpPr>
          <p:spPr>
            <a:xfrm>
              <a:off x="0" y="0"/>
              <a:ext cx="1200970" cy="774530"/>
            </a:xfrm>
            <a:custGeom>
              <a:avLst/>
              <a:gdLst/>
              <a:ahLst/>
              <a:cxnLst/>
              <a:rect l="l" t="t" r="r" b="b"/>
              <a:pathLst>
                <a:path w="1200970" h="774530" extrusionOk="0">
                  <a:moveTo>
                    <a:pt x="0" y="0"/>
                  </a:moveTo>
                  <a:lnTo>
                    <a:pt x="1200970" y="0"/>
                  </a:lnTo>
                  <a:lnTo>
                    <a:pt x="1200970" y="774530"/>
                  </a:lnTo>
                  <a:lnTo>
                    <a:pt x="0" y="77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0" name="Google Shape;300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16"/>
          <p:cNvGrpSpPr/>
          <p:nvPr/>
        </p:nvGrpSpPr>
        <p:grpSpPr>
          <a:xfrm>
            <a:off x="4742595" y="1757364"/>
            <a:ext cx="2057399" cy="2057397"/>
            <a:chOff x="0" y="0"/>
            <a:chExt cx="812800" cy="812800"/>
          </a:xfrm>
        </p:grpSpPr>
        <p:sp>
          <p:nvSpPr>
            <p:cNvPr id="302" name="Google Shape;302;p16"/>
            <p:cNvSpPr/>
            <p:nvPr/>
          </p:nvSpPr>
          <p:spPr>
            <a:xfrm>
              <a:off x="0" y="0"/>
              <a:ext cx="200475" cy="304352"/>
            </a:xfrm>
            <a:custGeom>
              <a:avLst/>
              <a:gdLst/>
              <a:ahLst/>
              <a:cxnLst/>
              <a:rect l="l" t="t" r="r" b="b"/>
              <a:pathLst>
                <a:path w="200475" h="304352" extrusionOk="0">
                  <a:moveTo>
                    <a:pt x="0" y="0"/>
                  </a:moveTo>
                  <a:lnTo>
                    <a:pt x="200475" y="0"/>
                  </a:lnTo>
                  <a:lnTo>
                    <a:pt x="200475" y="304352"/>
                  </a:lnTo>
                  <a:lnTo>
                    <a:pt x="0" y="3043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03" name="Google Shape;303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6"/>
          <p:cNvSpPr txBox="1"/>
          <p:nvPr/>
        </p:nvSpPr>
        <p:spPr>
          <a:xfrm>
            <a:off x="5233874" y="2740352"/>
            <a:ext cx="2641400" cy="25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6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4907252" y="2021325"/>
            <a:ext cx="219517" cy="53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7"/>
              </a:lnSpc>
            </a:pPr>
            <a:r>
              <a:rPr lang="en-US" sz="2666" dirty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2</a:t>
            </a:r>
            <a:endParaRPr sz="1200" dirty="0"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8046861" y="1888264"/>
            <a:ext cx="3039956" cy="2057399"/>
            <a:chOff x="0" y="0"/>
            <a:chExt cx="1200970" cy="812800"/>
          </a:xfrm>
        </p:grpSpPr>
        <p:sp>
          <p:nvSpPr>
            <p:cNvPr id="307" name="Google Shape;307;p16"/>
            <p:cNvSpPr/>
            <p:nvPr/>
          </p:nvSpPr>
          <p:spPr>
            <a:xfrm>
              <a:off x="0" y="0"/>
              <a:ext cx="1200970" cy="774530"/>
            </a:xfrm>
            <a:custGeom>
              <a:avLst/>
              <a:gdLst/>
              <a:ahLst/>
              <a:cxnLst/>
              <a:rect l="l" t="t" r="r" b="b"/>
              <a:pathLst>
                <a:path w="1200970" h="774530" extrusionOk="0">
                  <a:moveTo>
                    <a:pt x="0" y="0"/>
                  </a:moveTo>
                  <a:lnTo>
                    <a:pt x="1200970" y="0"/>
                  </a:lnTo>
                  <a:lnTo>
                    <a:pt x="1200970" y="774530"/>
                  </a:lnTo>
                  <a:lnTo>
                    <a:pt x="0" y="77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8" name="Google Shape;308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8220784" y="1757364"/>
            <a:ext cx="2057399" cy="2057397"/>
            <a:chOff x="0" y="0"/>
            <a:chExt cx="812800" cy="812800"/>
          </a:xfrm>
        </p:grpSpPr>
        <p:sp>
          <p:nvSpPr>
            <p:cNvPr id="310" name="Google Shape;310;p16"/>
            <p:cNvSpPr/>
            <p:nvPr/>
          </p:nvSpPr>
          <p:spPr>
            <a:xfrm>
              <a:off x="0" y="0"/>
              <a:ext cx="200475" cy="304352"/>
            </a:xfrm>
            <a:custGeom>
              <a:avLst/>
              <a:gdLst/>
              <a:ahLst/>
              <a:cxnLst/>
              <a:rect l="l" t="t" r="r" b="b"/>
              <a:pathLst>
                <a:path w="200475" h="304352" extrusionOk="0">
                  <a:moveTo>
                    <a:pt x="0" y="0"/>
                  </a:moveTo>
                  <a:lnTo>
                    <a:pt x="200475" y="0"/>
                  </a:lnTo>
                  <a:lnTo>
                    <a:pt x="200475" y="304352"/>
                  </a:lnTo>
                  <a:lnTo>
                    <a:pt x="0" y="3043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11" name="Google Shape;311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6"/>
          <p:cNvSpPr txBox="1"/>
          <p:nvPr/>
        </p:nvSpPr>
        <p:spPr>
          <a:xfrm>
            <a:off x="8220784" y="2710881"/>
            <a:ext cx="2641400" cy="25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6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MODULE DESCRIPTION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8385441" y="2021325"/>
            <a:ext cx="219517" cy="53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7"/>
              </a:lnSpc>
            </a:pPr>
            <a:r>
              <a:rPr lang="en-US" sz="2666" dirty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3</a:t>
            </a:r>
            <a:endParaRPr sz="1200" dirty="0"/>
          </a:p>
        </p:txBody>
      </p:sp>
      <p:grpSp>
        <p:nvGrpSpPr>
          <p:cNvPr id="314" name="Google Shape;314;p16"/>
          <p:cNvGrpSpPr/>
          <p:nvPr/>
        </p:nvGrpSpPr>
        <p:grpSpPr>
          <a:xfrm>
            <a:off x="1090483" y="4211672"/>
            <a:ext cx="3039956" cy="2057399"/>
            <a:chOff x="0" y="0"/>
            <a:chExt cx="1200970" cy="812800"/>
          </a:xfrm>
        </p:grpSpPr>
        <p:sp>
          <p:nvSpPr>
            <p:cNvPr id="315" name="Google Shape;315;p16"/>
            <p:cNvSpPr/>
            <p:nvPr/>
          </p:nvSpPr>
          <p:spPr>
            <a:xfrm>
              <a:off x="0" y="0"/>
              <a:ext cx="1200970" cy="774530"/>
            </a:xfrm>
            <a:custGeom>
              <a:avLst/>
              <a:gdLst/>
              <a:ahLst/>
              <a:cxnLst/>
              <a:rect l="l" t="t" r="r" b="b"/>
              <a:pathLst>
                <a:path w="1200970" h="774530" extrusionOk="0">
                  <a:moveTo>
                    <a:pt x="0" y="0"/>
                  </a:moveTo>
                  <a:lnTo>
                    <a:pt x="1200970" y="0"/>
                  </a:lnTo>
                  <a:lnTo>
                    <a:pt x="1200970" y="774530"/>
                  </a:lnTo>
                  <a:lnTo>
                    <a:pt x="0" y="77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6" name="Google Shape;316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6"/>
          <p:cNvGrpSpPr/>
          <p:nvPr/>
        </p:nvGrpSpPr>
        <p:grpSpPr>
          <a:xfrm>
            <a:off x="1264406" y="4080773"/>
            <a:ext cx="2057399" cy="2057397"/>
            <a:chOff x="0" y="0"/>
            <a:chExt cx="812800" cy="812800"/>
          </a:xfrm>
        </p:grpSpPr>
        <p:sp>
          <p:nvSpPr>
            <p:cNvPr id="318" name="Google Shape;318;p16"/>
            <p:cNvSpPr/>
            <p:nvPr/>
          </p:nvSpPr>
          <p:spPr>
            <a:xfrm>
              <a:off x="0" y="0"/>
              <a:ext cx="200475" cy="304352"/>
            </a:xfrm>
            <a:custGeom>
              <a:avLst/>
              <a:gdLst/>
              <a:ahLst/>
              <a:cxnLst/>
              <a:rect l="l" t="t" r="r" b="b"/>
              <a:pathLst>
                <a:path w="200475" h="304352" extrusionOk="0">
                  <a:moveTo>
                    <a:pt x="0" y="0"/>
                  </a:moveTo>
                  <a:lnTo>
                    <a:pt x="200475" y="0"/>
                  </a:lnTo>
                  <a:lnTo>
                    <a:pt x="200475" y="304352"/>
                  </a:lnTo>
                  <a:lnTo>
                    <a:pt x="0" y="3043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19" name="Google Shape;319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6"/>
          <p:cNvSpPr txBox="1"/>
          <p:nvPr/>
        </p:nvSpPr>
        <p:spPr>
          <a:xfrm>
            <a:off x="1781040" y="5109471"/>
            <a:ext cx="2641400" cy="25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6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ALGORITHM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1429063" y="4344733"/>
            <a:ext cx="219517" cy="53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7"/>
              </a:lnSpc>
            </a:pPr>
            <a:r>
              <a:rPr lang="en-US" sz="2666" dirty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4</a:t>
            </a:r>
            <a:endParaRPr sz="1200" dirty="0"/>
          </a:p>
        </p:txBody>
      </p:sp>
      <p:grpSp>
        <p:nvGrpSpPr>
          <p:cNvPr id="322" name="Google Shape;322;p16"/>
          <p:cNvGrpSpPr/>
          <p:nvPr/>
        </p:nvGrpSpPr>
        <p:grpSpPr>
          <a:xfrm>
            <a:off x="4568673" y="4211672"/>
            <a:ext cx="3039956" cy="2057399"/>
            <a:chOff x="0" y="0"/>
            <a:chExt cx="1200970" cy="812800"/>
          </a:xfrm>
        </p:grpSpPr>
        <p:sp>
          <p:nvSpPr>
            <p:cNvPr id="323" name="Google Shape;323;p16"/>
            <p:cNvSpPr/>
            <p:nvPr/>
          </p:nvSpPr>
          <p:spPr>
            <a:xfrm>
              <a:off x="0" y="0"/>
              <a:ext cx="1200970" cy="774530"/>
            </a:xfrm>
            <a:custGeom>
              <a:avLst/>
              <a:gdLst/>
              <a:ahLst/>
              <a:cxnLst/>
              <a:rect l="l" t="t" r="r" b="b"/>
              <a:pathLst>
                <a:path w="1200970" h="774530" extrusionOk="0">
                  <a:moveTo>
                    <a:pt x="0" y="0"/>
                  </a:moveTo>
                  <a:lnTo>
                    <a:pt x="1200970" y="0"/>
                  </a:lnTo>
                  <a:lnTo>
                    <a:pt x="1200970" y="774530"/>
                  </a:lnTo>
                  <a:lnTo>
                    <a:pt x="0" y="774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4" name="Google Shape;324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4742595" y="4080773"/>
            <a:ext cx="2057399" cy="2057397"/>
            <a:chOff x="0" y="0"/>
            <a:chExt cx="812800" cy="812800"/>
          </a:xfrm>
        </p:grpSpPr>
        <p:sp>
          <p:nvSpPr>
            <p:cNvPr id="326" name="Google Shape;326;p16"/>
            <p:cNvSpPr/>
            <p:nvPr/>
          </p:nvSpPr>
          <p:spPr>
            <a:xfrm>
              <a:off x="0" y="0"/>
              <a:ext cx="200475" cy="304352"/>
            </a:xfrm>
            <a:custGeom>
              <a:avLst/>
              <a:gdLst/>
              <a:ahLst/>
              <a:cxnLst/>
              <a:rect l="l" t="t" r="r" b="b"/>
              <a:pathLst>
                <a:path w="200475" h="304352" extrusionOk="0">
                  <a:moveTo>
                    <a:pt x="0" y="0"/>
                  </a:moveTo>
                  <a:lnTo>
                    <a:pt x="200475" y="0"/>
                  </a:lnTo>
                  <a:lnTo>
                    <a:pt x="200475" y="304352"/>
                  </a:lnTo>
                  <a:lnTo>
                    <a:pt x="0" y="304352"/>
                  </a:lnTo>
                  <a:close/>
                </a:path>
              </a:pathLst>
            </a:custGeom>
            <a:solidFill>
              <a:srgbClr val="FDB600"/>
            </a:solidFill>
            <a:ln>
              <a:noFill/>
            </a:ln>
          </p:spPr>
        </p:sp>
        <p:sp>
          <p:nvSpPr>
            <p:cNvPr id="327" name="Google Shape;327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971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6"/>
          <p:cNvSpPr txBox="1"/>
          <p:nvPr/>
        </p:nvSpPr>
        <p:spPr>
          <a:xfrm>
            <a:off x="5231539" y="5091837"/>
            <a:ext cx="2641400" cy="25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6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2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4907252" y="4344733"/>
            <a:ext cx="219517" cy="53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7"/>
              </a:lnSpc>
            </a:pPr>
            <a:r>
              <a:rPr lang="en-US" sz="2666" dirty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5</a:t>
            </a:r>
            <a:endParaRPr sz="1200" dirty="0"/>
          </a:p>
        </p:txBody>
      </p:sp>
      <p:sp>
        <p:nvSpPr>
          <p:cNvPr id="337" name="Google Shape;337;p16"/>
          <p:cNvSpPr txBox="1"/>
          <p:nvPr/>
        </p:nvSpPr>
        <p:spPr>
          <a:xfrm>
            <a:off x="8385441" y="4344733"/>
            <a:ext cx="219517" cy="53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7"/>
              </a:lnSpc>
            </a:pPr>
            <a:r>
              <a:rPr lang="en-US" sz="2666" dirty="0">
                <a:solidFill>
                  <a:srgbClr val="055E5C"/>
                </a:solidFill>
                <a:latin typeface="Paytone One"/>
                <a:ea typeface="Paytone One"/>
                <a:cs typeface="Paytone One"/>
                <a:sym typeface="Paytone One"/>
              </a:rPr>
              <a:t>6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296" grpId="0"/>
      <p:bldP spid="297" grpId="0"/>
      <p:bldP spid="304" grpId="0"/>
      <p:bldP spid="305" grpId="0"/>
      <p:bldP spid="312" grpId="0"/>
      <p:bldP spid="313" grpId="0"/>
      <p:bldP spid="320" grpId="0"/>
      <p:bldP spid="321" grpId="0"/>
      <p:bldP spid="328" grpId="0"/>
      <p:bldP spid="329" grpId="0"/>
      <p:bldP spid="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00F67-7FAC-A853-B34E-8BE63871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"/>
            <a:ext cx="12192000" cy="68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97A3-B06A-F7F0-0559-6171A78385DB}"/>
              </a:ext>
            </a:extLst>
          </p:cNvPr>
          <p:cNvSpPr txBox="1"/>
          <p:nvPr/>
        </p:nvSpPr>
        <p:spPr>
          <a:xfrm>
            <a:off x="4724400" y="410242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B585-59A4-0170-17B9-46E6B3303A81}"/>
              </a:ext>
            </a:extLst>
          </p:cNvPr>
          <p:cNvSpPr txBox="1"/>
          <p:nvPr/>
        </p:nvSpPr>
        <p:spPr>
          <a:xfrm>
            <a:off x="534955" y="1518845"/>
            <a:ext cx="11122090" cy="492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"Meeting Room Booking System" is a Python-based project that tackles the challenge of simplifying the reservation process for meeting spaces. In the dynamic landscape of modern businesses, efficient collaboration is vital. Therefore, having a convenient and organized system for booking meeting rooms is crucial. This project is designed to provide users with an easy-to-use and secure platform to reserve and manage meeting rooms effectively. With features like robust user authentication, encrypted password storage using </a:t>
            </a: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bcrypt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seamless email notifications, the Meeting Room Booking System aims to offer a comprehensive solution to streamline the process of booking and managing meeting spaces within an organization.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2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00F67-7FAC-A853-B34E-8BE63871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"/>
            <a:ext cx="12192000" cy="68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97A3-B06A-F7F0-0559-6171A78385DB}"/>
              </a:ext>
            </a:extLst>
          </p:cNvPr>
          <p:cNvSpPr txBox="1"/>
          <p:nvPr/>
        </p:nvSpPr>
        <p:spPr>
          <a:xfrm>
            <a:off x="3530080" y="419268"/>
            <a:ext cx="4671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kern="1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br>
              <a:rPr lang="en-US" sz="4400" b="1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B585-59A4-0170-17B9-46E6B3303A81}"/>
              </a:ext>
            </a:extLst>
          </p:cNvPr>
          <p:cNvSpPr txBox="1"/>
          <p:nvPr/>
        </p:nvSpPr>
        <p:spPr>
          <a:xfrm>
            <a:off x="534955" y="1518845"/>
            <a:ext cx="11122090" cy="492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Python code establishes a meeting room booking system with user authentication and functionality for creating, updating, and deleting bookings.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features classes for user management and booking handling. The system ensures data persistence, preventing conflicting bookings and sending email notifications.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organized around a user-friendly console interface, allowing users to navigate through options seamlessly.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robust input validation and error handling, the code provides a reliable and user-friendly solution for managing meeting room reservations.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6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00F67-7FAC-A853-B34E-8BE63871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"/>
            <a:ext cx="12192000" cy="68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97A3-B06A-F7F0-0559-6171A78385DB}"/>
              </a:ext>
            </a:extLst>
          </p:cNvPr>
          <p:cNvSpPr txBox="1"/>
          <p:nvPr/>
        </p:nvSpPr>
        <p:spPr>
          <a:xfrm>
            <a:off x="3380792" y="410242"/>
            <a:ext cx="7470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B585-59A4-0170-17B9-46E6B3303A81}"/>
              </a:ext>
            </a:extLst>
          </p:cNvPr>
          <p:cNvSpPr txBox="1"/>
          <p:nvPr/>
        </p:nvSpPr>
        <p:spPr>
          <a:xfrm>
            <a:off x="534955" y="1518845"/>
            <a:ext cx="1112209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DateTimeEncoder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JSON encoder method for handling datetime objects.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Class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__(self, username, password, email):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method for initializing User objects.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00F67-7FAC-A853-B34E-8BE63871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"/>
            <a:ext cx="12192000" cy="68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97A3-B06A-F7F0-0559-6171A78385DB}"/>
              </a:ext>
            </a:extLst>
          </p:cNvPr>
          <p:cNvSpPr txBox="1"/>
          <p:nvPr/>
        </p:nvSpPr>
        <p:spPr>
          <a:xfrm>
            <a:off x="3380792" y="410242"/>
            <a:ext cx="7470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B585-59A4-0170-17B9-46E6B3303A81}"/>
              </a:ext>
            </a:extLst>
          </p:cNvPr>
          <p:cNvSpPr txBox="1"/>
          <p:nvPr/>
        </p:nvSpPr>
        <p:spPr>
          <a:xfrm>
            <a:off x="534955" y="1518845"/>
            <a:ext cx="1112209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chemeClr val="bg1"/>
                </a:solidFill>
              </a:rPr>
              <a:t>MeetingRoomBookingSystem</a:t>
            </a:r>
            <a:r>
              <a:rPr lang="en-IN" sz="2800" b="1" dirty="0">
                <a:solidFill>
                  <a:schemeClr val="bg1"/>
                </a:solidFill>
              </a:rPr>
              <a:t> Class: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- </a:t>
            </a:r>
            <a:r>
              <a:rPr lang="en-IN" sz="2800" b="1" dirty="0" err="1">
                <a:solidFill>
                  <a:schemeClr val="bg1"/>
                </a:solidFill>
              </a:rPr>
              <a:t>sign_up</a:t>
            </a:r>
            <a:r>
              <a:rPr lang="en-IN" sz="2800" b="1" dirty="0">
                <a:solidFill>
                  <a:schemeClr val="bg1"/>
                </a:solidFill>
              </a:rPr>
              <a:t>(self, username, password, email): </a:t>
            </a:r>
            <a:r>
              <a:rPr lang="en-IN" sz="2800" dirty="0">
                <a:solidFill>
                  <a:schemeClr val="bg1"/>
                </a:solidFill>
              </a:rPr>
              <a:t>Registers a new user.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- </a:t>
            </a:r>
            <a:r>
              <a:rPr lang="en-IN" sz="2800" b="1" dirty="0">
                <a:solidFill>
                  <a:schemeClr val="bg1"/>
                </a:solidFill>
              </a:rPr>
              <a:t>login(self, username, password):</a:t>
            </a:r>
            <a:r>
              <a:rPr lang="en-IN" sz="2800" dirty="0">
                <a:solidFill>
                  <a:schemeClr val="bg1"/>
                </a:solidFill>
              </a:rPr>
              <a:t> Handles user authentication.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- </a:t>
            </a:r>
            <a:r>
              <a:rPr lang="en-IN" sz="2800" b="1" dirty="0" err="1">
                <a:solidFill>
                  <a:schemeClr val="bg1"/>
                </a:solidFill>
              </a:rPr>
              <a:t>load_user_bookings</a:t>
            </a:r>
            <a:r>
              <a:rPr lang="en-IN" sz="2800" b="1" dirty="0">
                <a:solidFill>
                  <a:schemeClr val="bg1"/>
                </a:solidFill>
              </a:rPr>
              <a:t>(self):</a:t>
            </a:r>
            <a:r>
              <a:rPr lang="en-IN" sz="2800" dirty="0">
                <a:solidFill>
                  <a:schemeClr val="bg1"/>
                </a:solidFill>
              </a:rPr>
              <a:t> Loads booking data for the current user.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- </a:t>
            </a:r>
            <a:r>
              <a:rPr lang="en-IN" sz="2800" b="1" dirty="0" err="1">
                <a:solidFill>
                  <a:schemeClr val="bg1"/>
                </a:solidFill>
              </a:rPr>
              <a:t>save_user_bookings</a:t>
            </a:r>
            <a:r>
              <a:rPr lang="en-IN" sz="2800" b="1" dirty="0">
                <a:solidFill>
                  <a:schemeClr val="bg1"/>
                </a:solidFill>
              </a:rPr>
              <a:t>(self):</a:t>
            </a:r>
            <a:r>
              <a:rPr lang="en-IN" sz="2800" dirty="0">
                <a:solidFill>
                  <a:schemeClr val="bg1"/>
                </a:solidFill>
              </a:rPr>
              <a:t> Saves the current user's booking data to file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3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00F67-7FAC-A853-B34E-8BE63871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"/>
            <a:ext cx="12192000" cy="68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97A3-B06A-F7F0-0559-6171A78385DB}"/>
              </a:ext>
            </a:extLst>
          </p:cNvPr>
          <p:cNvSpPr txBox="1"/>
          <p:nvPr/>
        </p:nvSpPr>
        <p:spPr>
          <a:xfrm>
            <a:off x="3380792" y="410242"/>
            <a:ext cx="7470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B585-59A4-0170-17B9-46E6B3303A81}"/>
              </a:ext>
            </a:extLst>
          </p:cNvPr>
          <p:cNvSpPr txBox="1"/>
          <p:nvPr/>
        </p:nvSpPr>
        <p:spPr>
          <a:xfrm>
            <a:off x="534955" y="1518845"/>
            <a:ext cx="11122090" cy="35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create_booking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room_index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booking.  </a:t>
            </a:r>
          </a:p>
          <a:p>
            <a:pPr>
              <a:lnSpc>
                <a:spcPct val="16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update_booking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index,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room_index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start_time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Updates an existing booking.  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delete_booking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index):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Deletes a booking. 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read_bookings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Displays all existing bookings. 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send_email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subject, body,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to_email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attachment_path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=None):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Sends an email.   </a:t>
            </a:r>
          </a:p>
        </p:txBody>
      </p:sp>
    </p:spTree>
    <p:extLst>
      <p:ext uri="{BB962C8B-B14F-4D97-AF65-F5344CB8AC3E}">
        <p14:creationId xmlns:p14="http://schemas.microsoft.com/office/powerpoint/2010/main" val="59318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00F67-7FAC-A853-B34E-8BE63871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"/>
            <a:ext cx="12192000" cy="685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B97A3-B06A-F7F0-0559-6171A78385DB}"/>
              </a:ext>
            </a:extLst>
          </p:cNvPr>
          <p:cNvSpPr txBox="1"/>
          <p:nvPr/>
        </p:nvSpPr>
        <p:spPr>
          <a:xfrm>
            <a:off x="3380792" y="410242"/>
            <a:ext cx="7470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B585-59A4-0170-17B9-46E6B3303A81}"/>
              </a:ext>
            </a:extLst>
          </p:cNvPr>
          <p:cNvSpPr txBox="1"/>
          <p:nvPr/>
        </p:nvSpPr>
        <p:spPr>
          <a:xfrm>
            <a:off x="534955" y="1518845"/>
            <a:ext cx="11122090" cy="540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send_booking_confirmation_email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booking):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Sends a booking confirmation email.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send_booking_update_email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booking):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Sends a booking update email.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Program Execution 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_name_ == "_main_") 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program flow that instantiates the Meeting Room Booking  System and handles user interactions.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3AA923-79B9-9D9C-1EBB-B312B98D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"/>
            <a:ext cx="12192000" cy="685190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B02CB16-A7D6-AD28-1D98-EDDB2AF4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                             ALGORITHM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478D3C-8430-A852-471F-E8479646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3"/>
            <a:ext cx="10515600" cy="468591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:Initialization: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Method __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__():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1. Initialize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room_names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room names from "Room1" to "Room10".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	2. Initialize bookings, users,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current_user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call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load_users_from_file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indefinitely: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a. Display the main menu: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"Menu:"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Print "1. Sign Up"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and White Minimal Geometric Newsletter Presentation</Template>
  <TotalTime>453</TotalTime>
  <Words>1147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Paytone One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ALGORITHM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Room booking system</dc:title>
  <dc:creator>UDAY KIRAN G</dc:creator>
  <cp:lastModifiedBy>M SRINIVASA</cp:lastModifiedBy>
  <cp:revision>15</cp:revision>
  <dcterms:created xsi:type="dcterms:W3CDTF">2023-11-24T03:50:22Z</dcterms:created>
  <dcterms:modified xsi:type="dcterms:W3CDTF">2023-11-29T06:44:53Z</dcterms:modified>
</cp:coreProperties>
</file>