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9"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43" autoAdjust="0"/>
  </p:normalViewPr>
  <p:slideViewPr>
    <p:cSldViewPr snapToGrid="0">
      <p:cViewPr varScale="1">
        <p:scale>
          <a:sx n="84" d="100"/>
          <a:sy n="84" d="100"/>
        </p:scale>
        <p:origin x="658" y="67"/>
      </p:cViewPr>
      <p:guideLst/>
    </p:cSldViewPr>
  </p:slideViewPr>
  <p:outlineViewPr>
    <p:cViewPr>
      <p:scale>
        <a:sx n="33" d="100"/>
        <a:sy n="33" d="100"/>
      </p:scale>
      <p:origin x="0" y="-762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FBE7BC2-6E43-40BE-A03B-1FA27B8AF79B}" type="datetimeFigureOut">
              <a:rPr lang="en-IN" smtClean="0"/>
              <a:t>10-03-2024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D235160-DEBB-4A35-B410-63AD984C604D}"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00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BE7BC2-6E43-40BE-A03B-1FA27B8AF79B}"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35160-DEBB-4A35-B410-63AD984C604D}" type="slidenum">
              <a:rPr lang="en-IN" smtClean="0"/>
              <a:t>‹#›</a:t>
            </a:fld>
            <a:endParaRPr lang="en-IN"/>
          </a:p>
        </p:txBody>
      </p:sp>
    </p:spTree>
    <p:extLst>
      <p:ext uri="{BB962C8B-B14F-4D97-AF65-F5344CB8AC3E}">
        <p14:creationId xmlns:p14="http://schemas.microsoft.com/office/powerpoint/2010/main" val="395773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BE7BC2-6E43-40BE-A03B-1FA27B8AF79B}"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35160-DEBB-4A35-B410-63AD984C604D}" type="slidenum">
              <a:rPr lang="en-IN" smtClean="0"/>
              <a:t>‹#›</a:t>
            </a:fld>
            <a:endParaRPr lang="en-IN"/>
          </a:p>
        </p:txBody>
      </p:sp>
    </p:spTree>
    <p:extLst>
      <p:ext uri="{BB962C8B-B14F-4D97-AF65-F5344CB8AC3E}">
        <p14:creationId xmlns:p14="http://schemas.microsoft.com/office/powerpoint/2010/main" val="21594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BE7BC2-6E43-40BE-A03B-1FA27B8AF79B}"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35160-DEBB-4A35-B410-63AD984C604D}" type="slidenum">
              <a:rPr lang="en-IN" smtClean="0"/>
              <a:t>‹#›</a:t>
            </a:fld>
            <a:endParaRPr lang="en-IN"/>
          </a:p>
        </p:txBody>
      </p:sp>
    </p:spTree>
    <p:extLst>
      <p:ext uri="{BB962C8B-B14F-4D97-AF65-F5344CB8AC3E}">
        <p14:creationId xmlns:p14="http://schemas.microsoft.com/office/powerpoint/2010/main" val="139096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BE7BC2-6E43-40BE-A03B-1FA27B8AF79B}"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35160-DEBB-4A35-B410-63AD984C604D}"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72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BE7BC2-6E43-40BE-A03B-1FA27B8AF79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35160-DEBB-4A35-B410-63AD984C604D}" type="slidenum">
              <a:rPr lang="en-IN" smtClean="0"/>
              <a:t>‹#›</a:t>
            </a:fld>
            <a:endParaRPr lang="en-IN"/>
          </a:p>
        </p:txBody>
      </p:sp>
    </p:spTree>
    <p:extLst>
      <p:ext uri="{BB962C8B-B14F-4D97-AF65-F5344CB8AC3E}">
        <p14:creationId xmlns:p14="http://schemas.microsoft.com/office/powerpoint/2010/main" val="1367719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BE7BC2-6E43-40BE-A03B-1FA27B8AF79B}" type="datetimeFigureOut">
              <a:rPr lang="en-IN" smtClean="0"/>
              <a:t>10-03-2024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235160-DEBB-4A35-B410-63AD984C604D}" type="slidenum">
              <a:rPr lang="en-IN" smtClean="0"/>
              <a:t>‹#›</a:t>
            </a:fld>
            <a:endParaRPr lang="en-IN"/>
          </a:p>
        </p:txBody>
      </p:sp>
    </p:spTree>
    <p:extLst>
      <p:ext uri="{BB962C8B-B14F-4D97-AF65-F5344CB8AC3E}">
        <p14:creationId xmlns:p14="http://schemas.microsoft.com/office/powerpoint/2010/main" val="203879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BE7BC2-6E43-40BE-A03B-1FA27B8AF79B}" type="datetimeFigureOut">
              <a:rPr lang="en-IN" smtClean="0"/>
              <a:t>10-03-2024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235160-DEBB-4A35-B410-63AD984C604D}" type="slidenum">
              <a:rPr lang="en-IN" smtClean="0"/>
              <a:t>‹#›</a:t>
            </a:fld>
            <a:endParaRPr lang="en-IN"/>
          </a:p>
        </p:txBody>
      </p:sp>
    </p:spTree>
    <p:extLst>
      <p:ext uri="{BB962C8B-B14F-4D97-AF65-F5344CB8AC3E}">
        <p14:creationId xmlns:p14="http://schemas.microsoft.com/office/powerpoint/2010/main" val="112278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E7BC2-6E43-40BE-A03B-1FA27B8AF79B}" type="datetimeFigureOut">
              <a:rPr lang="en-IN" smtClean="0"/>
              <a:t>10-03-2024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235160-DEBB-4A35-B410-63AD984C604D}" type="slidenum">
              <a:rPr lang="en-IN" smtClean="0"/>
              <a:t>‹#›</a:t>
            </a:fld>
            <a:endParaRPr lang="en-IN"/>
          </a:p>
        </p:txBody>
      </p:sp>
    </p:spTree>
    <p:extLst>
      <p:ext uri="{BB962C8B-B14F-4D97-AF65-F5344CB8AC3E}">
        <p14:creationId xmlns:p14="http://schemas.microsoft.com/office/powerpoint/2010/main" val="169214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BE7BC2-6E43-40BE-A03B-1FA27B8AF79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35160-DEBB-4A35-B410-63AD984C604D}" type="slidenum">
              <a:rPr lang="en-IN" smtClean="0"/>
              <a:t>‹#›</a:t>
            </a:fld>
            <a:endParaRPr lang="en-IN"/>
          </a:p>
        </p:txBody>
      </p:sp>
    </p:spTree>
    <p:extLst>
      <p:ext uri="{BB962C8B-B14F-4D97-AF65-F5344CB8AC3E}">
        <p14:creationId xmlns:p14="http://schemas.microsoft.com/office/powerpoint/2010/main" val="405129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BE7BC2-6E43-40BE-A03B-1FA27B8AF79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35160-DEBB-4A35-B410-63AD984C604D}" type="slidenum">
              <a:rPr lang="en-IN" smtClean="0"/>
              <a:t>‹#›</a:t>
            </a:fld>
            <a:endParaRPr lang="en-IN"/>
          </a:p>
        </p:txBody>
      </p:sp>
    </p:spTree>
    <p:extLst>
      <p:ext uri="{BB962C8B-B14F-4D97-AF65-F5344CB8AC3E}">
        <p14:creationId xmlns:p14="http://schemas.microsoft.com/office/powerpoint/2010/main" val="4177294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FBE7BC2-6E43-40BE-A03B-1FA27B8AF79B}" type="datetimeFigureOut">
              <a:rPr lang="en-IN" smtClean="0"/>
              <a:t>10-03-2024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D235160-DEBB-4A35-B410-63AD984C604D}" type="slidenum">
              <a:rPr lang="en-IN" smtClean="0"/>
              <a:t>‹#›</a:t>
            </a:fld>
            <a:endParaRPr lang="en-IN"/>
          </a:p>
        </p:txBody>
      </p:sp>
    </p:spTree>
    <p:extLst>
      <p:ext uri="{BB962C8B-B14F-4D97-AF65-F5344CB8AC3E}">
        <p14:creationId xmlns:p14="http://schemas.microsoft.com/office/powerpoint/2010/main" val="24318046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95402" y="777240"/>
            <a:ext cx="9601196" cy="1508759"/>
          </a:xfrm>
        </p:spPr>
        <p:style>
          <a:lnRef idx="1">
            <a:schemeClr val="accent3"/>
          </a:lnRef>
          <a:fillRef idx="2">
            <a:schemeClr val="accent3"/>
          </a:fillRef>
          <a:effectRef idx="1">
            <a:schemeClr val="accent3"/>
          </a:effectRef>
          <a:fontRef idx="minor">
            <a:schemeClr val="dk1"/>
          </a:fontRef>
        </p:style>
        <p:txBody>
          <a:bodyPr>
            <a:normAutofit fontScale="90000"/>
          </a:bodyPr>
          <a:lstStyle/>
          <a:p>
            <a:pPr algn="ctr"/>
            <a:r>
              <a:rPr lang="en-IN" sz="6600" b="1" dirty="0" smtClean="0"/>
              <a:t>HEART DISEASE PREDICTION</a:t>
            </a:r>
            <a:endParaRPr lang="en-IN" sz="6600" b="1" dirty="0"/>
          </a:p>
        </p:txBody>
      </p:sp>
      <p:sp>
        <p:nvSpPr>
          <p:cNvPr id="8" name="Content Placeholder 7"/>
          <p:cNvSpPr>
            <a:spLocks noGrp="1"/>
          </p:cNvSpPr>
          <p:nvPr>
            <p:ph idx="1"/>
          </p:nvPr>
        </p:nvSpPr>
        <p:spPr>
          <a:xfrm>
            <a:off x="1295402" y="2459735"/>
            <a:ext cx="9601196" cy="3744659"/>
          </a:xfrm>
        </p:spPr>
        <p:txBody>
          <a:bodyPr/>
          <a:lstStyle/>
          <a:p>
            <a:pPr algn="r"/>
            <a:endParaRPr lang="en-IN" dirty="0" smtClean="0"/>
          </a:p>
          <a:p>
            <a:pPr algn="r"/>
            <a:endParaRPr lang="en-IN" dirty="0"/>
          </a:p>
          <a:p>
            <a:pPr algn="r"/>
            <a:r>
              <a:rPr lang="en-IN" b="1" dirty="0" smtClean="0">
                <a:solidFill>
                  <a:srgbClr val="FF0000"/>
                </a:solidFill>
              </a:rPr>
              <a:t>BY: </a:t>
            </a:r>
            <a:r>
              <a:rPr lang="en-IN" b="1" dirty="0" err="1" smtClean="0">
                <a:solidFill>
                  <a:srgbClr val="FF0000"/>
                </a:solidFill>
              </a:rPr>
              <a:t>Uday</a:t>
            </a:r>
            <a:r>
              <a:rPr lang="en-IN" b="1" dirty="0" smtClean="0">
                <a:solidFill>
                  <a:srgbClr val="FF0000"/>
                </a:solidFill>
              </a:rPr>
              <a:t> Prakash </a:t>
            </a:r>
            <a:r>
              <a:rPr lang="en-IN" b="1" dirty="0" err="1" smtClean="0">
                <a:solidFill>
                  <a:srgbClr val="FF0000"/>
                </a:solidFill>
              </a:rPr>
              <a:t>Dhande</a:t>
            </a:r>
            <a:endParaRPr lang="en-IN" b="1" dirty="0">
              <a:solidFill>
                <a:srgbClr val="FF0000"/>
              </a:solidFill>
            </a:endParaRPr>
          </a:p>
        </p:txBody>
      </p:sp>
    </p:spTree>
    <p:extLst>
      <p:ext uri="{BB962C8B-B14F-4D97-AF65-F5344CB8AC3E}">
        <p14:creationId xmlns:p14="http://schemas.microsoft.com/office/powerpoint/2010/main" val="2328728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b="1" dirty="0" smtClean="0"/>
              <a:t>INSIGHTS</a:t>
            </a:r>
            <a:endParaRPr lang="en-IN" b="1" dirty="0"/>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T</a:t>
            </a:r>
            <a:r>
              <a:rPr lang="en-US" dirty="0" smtClean="0">
                <a:solidFill>
                  <a:schemeClr val="tx1"/>
                </a:solidFill>
              </a:rPr>
              <a:t>arget</a:t>
            </a:r>
            <a:r>
              <a:rPr lang="en-US" dirty="0">
                <a:solidFill>
                  <a:schemeClr val="tx1"/>
                </a:solidFill>
              </a:rPr>
              <a:t>: Heart disease (0 = no, 1 = yes</a:t>
            </a:r>
            <a:r>
              <a:rPr lang="en-US" dirty="0" smtClean="0">
                <a:solidFill>
                  <a:schemeClr val="tx1"/>
                </a:solidFill>
              </a:rPr>
              <a:t>)</a:t>
            </a:r>
          </a:p>
          <a:p>
            <a:pPr marL="0" indent="0">
              <a:buNone/>
            </a:pPr>
            <a:endParaRPr lang="en-US" dirty="0">
              <a:solidFill>
                <a:schemeClr val="tx1"/>
              </a:solidFill>
            </a:endParaRPr>
          </a:p>
          <a:p>
            <a:r>
              <a:rPr lang="en-US" dirty="0">
                <a:solidFill>
                  <a:schemeClr val="tx1"/>
                </a:solidFill>
              </a:rPr>
              <a:t>Heart disease risk factors to the following: high cholesterol, high blood pressure, diabetes, weight, family history and smoking .</a:t>
            </a:r>
          </a:p>
          <a:p>
            <a:endParaRPr lang="en-US" dirty="0">
              <a:solidFill>
                <a:schemeClr val="tx1"/>
              </a:solidFill>
            </a:endParaRPr>
          </a:p>
          <a:p>
            <a:r>
              <a:rPr lang="en-US" dirty="0">
                <a:solidFill>
                  <a:schemeClr val="tx1"/>
                </a:solidFill>
              </a:rPr>
              <a:t>According to another source , the major factors that can't be changed are: increasing age, male gender and heredity.</a:t>
            </a:r>
          </a:p>
          <a:p>
            <a:pPr marL="0" indent="0">
              <a:buNone/>
            </a:pPr>
            <a:endParaRPr lang="en-US" dirty="0">
              <a:solidFill>
                <a:schemeClr val="tx1"/>
              </a:solidFill>
            </a:endParaRPr>
          </a:p>
          <a:p>
            <a:r>
              <a:rPr lang="en-US" dirty="0">
                <a:solidFill>
                  <a:schemeClr val="tx1"/>
                </a:solidFill>
              </a:rPr>
              <a:t>Major factors that can be modified are: Smoking, high cholesterol, high blood pressure, physical inactivity, and being overweight and having diabetes.</a:t>
            </a:r>
          </a:p>
          <a:p>
            <a:endParaRPr lang="en-US" dirty="0">
              <a:solidFill>
                <a:schemeClr val="tx1"/>
              </a:solidFill>
            </a:endParaRPr>
          </a:p>
          <a:p>
            <a:r>
              <a:rPr lang="en-US" dirty="0">
                <a:solidFill>
                  <a:schemeClr val="tx1"/>
                </a:solidFill>
              </a:rPr>
              <a:t>Other factors include stress, alcohol and poor diet/nutrition.</a:t>
            </a:r>
          </a:p>
          <a:p>
            <a:endParaRPr lang="en-IN" dirty="0"/>
          </a:p>
        </p:txBody>
      </p:sp>
    </p:spTree>
    <p:extLst>
      <p:ext uri="{BB962C8B-B14F-4D97-AF65-F5344CB8AC3E}">
        <p14:creationId xmlns:p14="http://schemas.microsoft.com/office/powerpoint/2010/main" val="1651923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pPr algn="ctr"/>
            <a:r>
              <a:rPr lang="en-US" dirty="0" smtClean="0"/>
              <a:t>INFORMATION ABOUT DATAFRAME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181541"/>
            <a:ext cx="9872663" cy="3790317"/>
          </a:xfrm>
        </p:spPr>
      </p:pic>
    </p:spTree>
    <p:extLst>
      <p:ext uri="{BB962C8B-B14F-4D97-AF65-F5344CB8AC3E}">
        <p14:creationId xmlns:p14="http://schemas.microsoft.com/office/powerpoint/2010/main" val="2315707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216"/>
            <a:ext cx="10515600" cy="1097280"/>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dirty="0" smtClean="0"/>
              <a:t>SEPRATING NUMERICAL &amp; CATEGORIAL COLUMN</a:t>
            </a:r>
            <a:endParaRPr lang="en-IN" dirty="0"/>
          </a:p>
        </p:txBody>
      </p:sp>
      <p:pic>
        <p:nvPicPr>
          <p:cNvPr id="14" name="Content Placeholder 1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3000" y="2155848"/>
            <a:ext cx="4754563" cy="3825829"/>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7450" y="2140759"/>
            <a:ext cx="4754563" cy="3856007"/>
          </a:xfrm>
        </p:spPr>
      </p:pic>
    </p:spTree>
    <p:extLst>
      <p:ext uri="{BB962C8B-B14F-4D97-AF65-F5344CB8AC3E}">
        <p14:creationId xmlns:p14="http://schemas.microsoft.com/office/powerpoint/2010/main" val="3513370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490" y="356616"/>
            <a:ext cx="9601196" cy="841249"/>
          </a:xfrm>
        </p:spPr>
        <p:style>
          <a:lnRef idx="2">
            <a:schemeClr val="dk1"/>
          </a:lnRef>
          <a:fillRef idx="1">
            <a:schemeClr val="lt1"/>
          </a:fillRef>
          <a:effectRef idx="0">
            <a:schemeClr val="dk1"/>
          </a:effectRef>
          <a:fontRef idx="minor">
            <a:schemeClr val="dk1"/>
          </a:fontRef>
        </p:style>
        <p:txBody>
          <a:bodyPr>
            <a:normAutofit/>
          </a:bodyPr>
          <a:lstStyle/>
          <a:p>
            <a:pPr algn="ctr"/>
            <a:r>
              <a:rPr lang="en-IN" dirty="0" smtClean="0"/>
              <a:t>Label Encoding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9395" y="1545336"/>
            <a:ext cx="6723016" cy="4599432"/>
          </a:xfrm>
        </p:spPr>
      </p:pic>
    </p:spTree>
    <p:extLst>
      <p:ext uri="{BB962C8B-B14F-4D97-AF65-F5344CB8AC3E}">
        <p14:creationId xmlns:p14="http://schemas.microsoft.com/office/powerpoint/2010/main" val="3833529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r>
              <a:rPr lang="en-US" dirty="0" smtClean="0"/>
              <a:t>CONVERTING ALL COLUMN INTO NUMERICAL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694" y="2057400"/>
            <a:ext cx="8379274" cy="4038600"/>
          </a:xfrm>
        </p:spPr>
      </p:pic>
    </p:spTree>
    <p:extLst>
      <p:ext uri="{BB962C8B-B14F-4D97-AF65-F5344CB8AC3E}">
        <p14:creationId xmlns:p14="http://schemas.microsoft.com/office/powerpoint/2010/main" val="648591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220" y="649224"/>
            <a:ext cx="10515600" cy="1006630"/>
          </a:xfrm>
        </p:spPr>
        <p:style>
          <a:lnRef idx="2">
            <a:schemeClr val="dk1"/>
          </a:lnRef>
          <a:fillRef idx="1">
            <a:schemeClr val="lt1"/>
          </a:fillRef>
          <a:effectRef idx="0">
            <a:schemeClr val="dk1"/>
          </a:effectRef>
          <a:fontRef idx="minor">
            <a:schemeClr val="dk1"/>
          </a:fontRef>
        </p:style>
        <p:txBody>
          <a:bodyPr/>
          <a:lstStyle/>
          <a:p>
            <a:pPr algn="ctr"/>
            <a:r>
              <a:rPr lang="en-IN" dirty="0" err="1" smtClean="0"/>
              <a:t>Droping</a:t>
            </a:r>
            <a:r>
              <a:rPr lang="en-IN" dirty="0"/>
              <a:t> </a:t>
            </a:r>
            <a:r>
              <a:rPr lang="en-IN" dirty="0" smtClean="0"/>
              <a:t>the column</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8828" y="1960813"/>
            <a:ext cx="9558245" cy="4193099"/>
          </a:xfrm>
        </p:spPr>
      </p:pic>
    </p:spTree>
    <p:extLst>
      <p:ext uri="{BB962C8B-B14F-4D97-AF65-F5344CB8AC3E}">
        <p14:creationId xmlns:p14="http://schemas.microsoft.com/office/powerpoint/2010/main" val="948810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3" y="3056486"/>
            <a:ext cx="11068594" cy="1077218"/>
          </a:xfrm>
          <a:prstGeom prst="rect">
            <a:avLst/>
          </a:prstGeom>
        </p:spPr>
        <p:txBody>
          <a:bodyPr wrap="square">
            <a:spAutoFit/>
          </a:bodyPr>
          <a:lstStyle/>
          <a:p>
            <a:r>
              <a:rPr lang="en-IN" sz="3200" dirty="0"/>
              <a:t>As now the data is converted and EDA is done moving to Machine learning</a:t>
            </a:r>
          </a:p>
        </p:txBody>
      </p:sp>
    </p:spTree>
    <p:extLst>
      <p:ext uri="{BB962C8B-B14F-4D97-AF65-F5344CB8AC3E}">
        <p14:creationId xmlns:p14="http://schemas.microsoft.com/office/powerpoint/2010/main" val="2602546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690" y="643805"/>
            <a:ext cx="9601196" cy="618068"/>
          </a:xfrm>
        </p:spPr>
        <p:txBody>
          <a:bodyPr>
            <a:normAutofit fontScale="90000"/>
          </a:bodyPr>
          <a:lstStyle/>
          <a:p>
            <a:pPr algn="ctr"/>
            <a:r>
              <a:rPr lang="en-IN" dirty="0" smtClean="0">
                <a:solidFill>
                  <a:schemeClr val="tx1"/>
                </a:solidFill>
              </a:rPr>
              <a:t>Dividing the dataset into X &amp; Y</a:t>
            </a:r>
            <a:endParaRPr lang="en-IN"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943" y="1499617"/>
            <a:ext cx="8810171" cy="4590288"/>
          </a:xfrm>
        </p:spPr>
      </p:pic>
    </p:spTree>
    <p:extLst>
      <p:ext uri="{BB962C8B-B14F-4D97-AF65-F5344CB8AC3E}">
        <p14:creationId xmlns:p14="http://schemas.microsoft.com/office/powerpoint/2010/main" val="358289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r>
              <a:rPr lang="en-US" dirty="0"/>
              <a:t>Applying different Machine Learning algorithms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99657"/>
            <a:ext cx="8610600" cy="2989943"/>
          </a:xfrm>
        </p:spPr>
      </p:pic>
    </p:spTree>
    <p:extLst>
      <p:ext uri="{BB962C8B-B14F-4D97-AF65-F5344CB8AC3E}">
        <p14:creationId xmlns:p14="http://schemas.microsoft.com/office/powerpoint/2010/main" val="933605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t>Split the data into training and testing sets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14172"/>
            <a:ext cx="10932886" cy="1720510"/>
          </a:xfrm>
        </p:spPr>
      </p:pic>
    </p:spTree>
    <p:extLst>
      <p:ext uri="{BB962C8B-B14F-4D97-AF65-F5344CB8AC3E}">
        <p14:creationId xmlns:p14="http://schemas.microsoft.com/office/powerpoint/2010/main" val="301907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3EDA798-832D-499B-754F-F453EA9807CD}"/>
              </a:ext>
            </a:extLst>
          </p:cNvPr>
          <p:cNvSpPr>
            <a:spLocks noGrp="1"/>
          </p:cNvSpPr>
          <p:nvPr>
            <p:ph type="title"/>
          </p:nvPr>
        </p:nvSpPr>
        <p:spPr>
          <a:xfrm>
            <a:off x="1342646" y="826685"/>
            <a:ext cx="9601196" cy="947252"/>
          </a:xfrm>
          <a:ln>
            <a:solidFill>
              <a:schemeClr val="tx1"/>
            </a:solidFill>
          </a:ln>
        </p:spPr>
        <p:style>
          <a:lnRef idx="2">
            <a:schemeClr val="dk1"/>
          </a:lnRef>
          <a:fillRef idx="1">
            <a:schemeClr val="lt1"/>
          </a:fillRef>
          <a:effectRef idx="0">
            <a:schemeClr val="dk1"/>
          </a:effectRef>
          <a:fontRef idx="minor">
            <a:schemeClr val="dk1"/>
          </a:fontRef>
        </p:style>
        <p:txBody>
          <a:bodyPr>
            <a:normAutofit/>
          </a:bodyPr>
          <a:lstStyle/>
          <a:p>
            <a:pPr algn="ctr"/>
            <a:r>
              <a:rPr lang="en-IN" dirty="0"/>
              <a:t>Aim and Objective</a:t>
            </a:r>
          </a:p>
        </p:txBody>
      </p:sp>
      <p:sp>
        <p:nvSpPr>
          <p:cNvPr id="5" name="Rectangle 1"/>
          <p:cNvSpPr>
            <a:spLocks noGrp="1" noChangeArrowheads="1"/>
          </p:cNvSpPr>
          <p:nvPr>
            <p:ph idx="1"/>
          </p:nvPr>
        </p:nvSpPr>
        <p:spPr bwMode="auto">
          <a:xfrm>
            <a:off x="838200" y="2431635"/>
            <a:ext cx="10610088"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r>
              <a:rPr kumimoji="0" lang="en-US" altLang="en-US" sz="1800" b="0" i="0" u="none" strike="noStrike" cap="none" normalizeH="0" baseline="0" dirty="0" smtClean="0">
                <a:ln>
                  <a:noFill/>
                </a:ln>
                <a:solidFill>
                  <a:srgbClr val="000000"/>
                </a:solidFill>
                <a:effectLst/>
                <a:latin typeface="Söhne"/>
              </a:rPr>
              <a:t>The aim of heart disease prediction is to identify individuals at risk of developing cardiovascular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disorders before symptoms appear. The primary objective is early intervention and preventive </a:t>
            </a:r>
            <a:r>
              <a:rPr kumimoji="0" lang="en-US" altLang="en-US" sz="1800" b="0" i="0" u="none" strike="noStrike" cap="none" normalizeH="0" baseline="0" dirty="0" smtClean="0">
                <a:ln>
                  <a:noFill/>
                </a:ln>
                <a:solidFill>
                  <a:srgbClr val="000000"/>
                </a:solidFill>
                <a:effectLst/>
                <a:latin typeface="Söhne"/>
              </a:rPr>
              <a:t>measures </a:t>
            </a:r>
            <a:r>
              <a:rPr kumimoji="0" lang="en-US" altLang="en-US" sz="1800" b="0" i="0" u="none" strike="noStrike" cap="none" normalizeH="0" baseline="0" dirty="0" smtClean="0">
                <a:ln>
                  <a:noFill/>
                </a:ln>
                <a:solidFill>
                  <a:srgbClr val="000000"/>
                </a:solidFill>
                <a:effectLst/>
                <a:latin typeface="Söhne"/>
              </a:rPr>
              <a:t>to reduce the incidence and severity of heart disease. This involves utilizing predictive models, </a:t>
            </a:r>
            <a:r>
              <a:rPr kumimoji="0" lang="en-US" altLang="en-US" sz="1800" b="0" i="0" u="none" strike="noStrike" cap="none" normalizeH="0" baseline="0" dirty="0" smtClean="0">
                <a:ln>
                  <a:noFill/>
                </a:ln>
                <a:solidFill>
                  <a:srgbClr val="000000"/>
                </a:solidFill>
                <a:effectLst/>
                <a:latin typeface="Söhne"/>
              </a:rPr>
              <a:t>incorporating </a:t>
            </a:r>
            <a:r>
              <a:rPr kumimoji="0" lang="en-US" altLang="en-US" sz="1800" b="0" i="0" u="none" strike="noStrike" cap="none" normalizeH="0" baseline="0" dirty="0" smtClean="0">
                <a:ln>
                  <a:noFill/>
                </a:ln>
                <a:solidFill>
                  <a:srgbClr val="000000"/>
                </a:solidFill>
                <a:effectLst/>
                <a:latin typeface="Söhne"/>
              </a:rPr>
              <a:t>various risk factors such as age, gender, lifestyle, and medical history, to assess an </a:t>
            </a:r>
            <a:r>
              <a:rPr kumimoji="0" lang="en-US" altLang="en-US" sz="1800" b="0" i="0" u="none" strike="noStrike" cap="none" normalizeH="0" baseline="0" dirty="0" smtClean="0">
                <a:ln>
                  <a:noFill/>
                </a:ln>
                <a:solidFill>
                  <a:srgbClr val="000000"/>
                </a:solidFill>
                <a:effectLst/>
                <a:latin typeface="Söhne"/>
              </a:rPr>
              <a:t>individual's likelihood </a:t>
            </a:r>
            <a:r>
              <a:rPr kumimoji="0" lang="en-US" altLang="en-US" sz="1800" b="0" i="0" u="none" strike="noStrike" cap="none" normalizeH="0" baseline="0" dirty="0" smtClean="0">
                <a:ln>
                  <a:noFill/>
                </a:ln>
                <a:solidFill>
                  <a:srgbClr val="000000"/>
                </a:solidFill>
                <a:effectLst/>
                <a:latin typeface="Söhne"/>
              </a:rPr>
              <a:t>of developing heart disease. By predicting risk early, healthcare professionals can implement </a:t>
            </a:r>
            <a:r>
              <a:rPr kumimoji="0" lang="en-US" altLang="en-US" sz="1800" b="0" i="0" u="none" strike="noStrike" cap="none" normalizeH="0" baseline="0" dirty="0" smtClean="0">
                <a:ln>
                  <a:noFill/>
                </a:ln>
                <a:solidFill>
                  <a:srgbClr val="000000"/>
                </a:solidFill>
                <a:effectLst/>
                <a:latin typeface="Söhne"/>
              </a:rPr>
              <a:t>targeted </a:t>
            </a:r>
            <a:r>
              <a:rPr kumimoji="0" lang="en-US" altLang="en-US" sz="1800" b="0" i="0" u="none" strike="noStrike" cap="none" normalizeH="0" baseline="0" dirty="0" smtClean="0">
                <a:ln>
                  <a:noFill/>
                </a:ln>
                <a:solidFill>
                  <a:srgbClr val="000000"/>
                </a:solidFill>
                <a:effectLst/>
                <a:latin typeface="Söhne"/>
              </a:rPr>
              <a:t>interventions, lifestyle modifications, and medical treatments to mitigate the progression of </a:t>
            </a:r>
            <a:r>
              <a:rPr kumimoji="0" lang="en-US" altLang="en-US" sz="1800" b="0" i="0" u="none" strike="noStrike" cap="none" normalizeH="0" baseline="0" dirty="0" smtClean="0">
                <a:ln>
                  <a:noFill/>
                </a:ln>
                <a:solidFill>
                  <a:srgbClr val="000000"/>
                </a:solidFill>
                <a:effectLst/>
                <a:latin typeface="Söhne"/>
              </a:rPr>
              <a:t>heart </a:t>
            </a:r>
            <a:r>
              <a:rPr kumimoji="0" lang="en-US" altLang="en-US" sz="1800" b="0" i="0" u="none" strike="noStrike" cap="none" normalizeH="0" baseline="0" dirty="0" smtClean="0">
                <a:ln>
                  <a:noFill/>
                </a:ln>
                <a:solidFill>
                  <a:srgbClr val="000000"/>
                </a:solidFill>
                <a:effectLst/>
                <a:latin typeface="Söhne"/>
              </a:rPr>
              <a:t>disease and improve patient outcomes.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8683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7627" y="758952"/>
            <a:ext cx="9144000" cy="1298448"/>
          </a:xfrm>
        </p:spPr>
        <p:txBody>
          <a:bodyPr>
            <a:normAutofit fontScale="90000"/>
          </a:bodyPr>
          <a:lstStyle/>
          <a:p>
            <a:r>
              <a:rPr lang="en-US" sz="4900" dirty="0" smtClean="0">
                <a:solidFill>
                  <a:schemeClr val="tx1"/>
                </a:solidFill>
              </a:rPr>
              <a:t>Model Building &amp; </a:t>
            </a:r>
            <a:r>
              <a:rPr lang="en-US" sz="4900" dirty="0" err="1">
                <a:solidFill>
                  <a:schemeClr val="tx1"/>
                </a:solidFill>
              </a:rPr>
              <a:t>T</a:t>
            </a:r>
            <a:r>
              <a:rPr lang="en-US" sz="4900" dirty="0" err="1" smtClean="0">
                <a:solidFill>
                  <a:schemeClr val="tx1"/>
                </a:solidFill>
              </a:rPr>
              <a:t>rainng</a:t>
            </a:r>
            <a:r>
              <a:rPr lang="en-US" sz="4900" dirty="0" smtClean="0">
                <a:solidFill>
                  <a:schemeClr val="tx1"/>
                </a:solidFill>
              </a:rPr>
              <a:t> Data</a:t>
            </a:r>
            <a:endParaRPr lang="en-IN" sz="4900" dirty="0">
              <a:solidFill>
                <a:schemeClr val="tx1"/>
              </a:solidFill>
            </a:endParaRPr>
          </a:p>
        </p:txBody>
      </p:sp>
      <p:sp>
        <p:nvSpPr>
          <p:cNvPr id="3" name="Subtitle 2"/>
          <p:cNvSpPr>
            <a:spLocks noGrp="1"/>
          </p:cNvSpPr>
          <p:nvPr>
            <p:ph type="subTitle" idx="1"/>
          </p:nvPr>
        </p:nvSpPr>
        <p:spPr>
          <a:xfrm>
            <a:off x="2231136" y="2139696"/>
            <a:ext cx="7882128" cy="4105656"/>
          </a:xfrm>
        </p:spPr>
        <p:txBody>
          <a:bodyPr>
            <a:normAutofit fontScale="70000" lnSpcReduction="20000"/>
          </a:bodyPr>
          <a:lstStyle/>
          <a:p>
            <a:pPr algn="l"/>
            <a:r>
              <a:rPr lang="en-US" sz="2600" dirty="0">
                <a:solidFill>
                  <a:schemeClr val="tx2"/>
                </a:solidFill>
              </a:rPr>
              <a:t>We build a machine learning model from features-label pairs, which comprise our training set. Our goal is to make accurate predictions for new, never-before-seen data.</a:t>
            </a:r>
          </a:p>
          <a:p>
            <a:pPr algn="l"/>
            <a:r>
              <a:rPr lang="en-US" sz="2600" dirty="0">
                <a:solidFill>
                  <a:schemeClr val="tx2"/>
                </a:solidFill>
              </a:rPr>
              <a:t>There are two major types of supervised machine learning problems, called classification and regression. Our data set comes under </a:t>
            </a:r>
            <a:r>
              <a:rPr lang="en-US" sz="2600" dirty="0" smtClean="0">
                <a:solidFill>
                  <a:schemeClr val="tx2"/>
                </a:solidFill>
              </a:rPr>
              <a:t>classification problem.</a:t>
            </a:r>
          </a:p>
          <a:p>
            <a:pPr algn="l"/>
            <a:endParaRPr lang="en-US" sz="2600" dirty="0">
              <a:solidFill>
                <a:schemeClr val="tx2"/>
              </a:solidFill>
            </a:endParaRPr>
          </a:p>
          <a:p>
            <a:pPr algn="l"/>
            <a:r>
              <a:rPr lang="en-US" sz="2600" dirty="0" err="1" smtClean="0">
                <a:solidFill>
                  <a:schemeClr val="tx2"/>
                </a:solidFill>
              </a:rPr>
              <a:t>Logestic</a:t>
            </a:r>
            <a:r>
              <a:rPr lang="en-US" sz="2600" dirty="0" smtClean="0">
                <a:solidFill>
                  <a:schemeClr val="tx2"/>
                </a:solidFill>
              </a:rPr>
              <a:t> </a:t>
            </a:r>
            <a:r>
              <a:rPr lang="en-US" sz="2600" dirty="0">
                <a:solidFill>
                  <a:schemeClr val="tx2"/>
                </a:solidFill>
              </a:rPr>
              <a:t>Regression</a:t>
            </a:r>
          </a:p>
          <a:p>
            <a:pPr algn="l"/>
            <a:r>
              <a:rPr lang="en-US" sz="2600" dirty="0">
                <a:solidFill>
                  <a:schemeClr val="tx2"/>
                </a:solidFill>
              </a:rPr>
              <a:t>k-Nearest Neighbors </a:t>
            </a:r>
            <a:r>
              <a:rPr lang="en-US" sz="2600" dirty="0" smtClean="0">
                <a:solidFill>
                  <a:schemeClr val="tx2"/>
                </a:solidFill>
              </a:rPr>
              <a:t>classifier</a:t>
            </a:r>
            <a:endParaRPr lang="en-US" sz="2600" dirty="0">
              <a:solidFill>
                <a:schemeClr val="tx2"/>
              </a:solidFill>
            </a:endParaRPr>
          </a:p>
          <a:p>
            <a:pPr algn="l"/>
            <a:r>
              <a:rPr lang="en-US" sz="2600" dirty="0">
                <a:solidFill>
                  <a:schemeClr val="tx2"/>
                </a:solidFill>
              </a:rPr>
              <a:t>Decision Tree</a:t>
            </a:r>
          </a:p>
          <a:p>
            <a:pPr algn="l"/>
            <a:r>
              <a:rPr lang="en-US" sz="2600" dirty="0">
                <a:solidFill>
                  <a:schemeClr val="tx2"/>
                </a:solidFill>
              </a:rPr>
              <a:t>Random Forest</a:t>
            </a:r>
          </a:p>
          <a:p>
            <a:pPr algn="l"/>
            <a:r>
              <a:rPr lang="en-US" sz="2600" dirty="0" smtClean="0">
                <a:solidFill>
                  <a:schemeClr val="tx2"/>
                </a:solidFill>
              </a:rPr>
              <a:t>Super vector machine(svc)</a:t>
            </a:r>
            <a:endParaRPr lang="en-US" sz="2600" dirty="0">
              <a:solidFill>
                <a:schemeClr val="tx2"/>
              </a:solidFill>
            </a:endParaRPr>
          </a:p>
          <a:p>
            <a:pPr algn="l"/>
            <a:r>
              <a:rPr lang="en-US" sz="2600" dirty="0">
                <a:solidFill>
                  <a:schemeClr val="tx2"/>
                </a:solidFill>
              </a:rPr>
              <a:t>XG </a:t>
            </a:r>
            <a:r>
              <a:rPr lang="en-US" sz="2600" dirty="0" smtClean="0">
                <a:solidFill>
                  <a:schemeClr val="tx2"/>
                </a:solidFill>
              </a:rPr>
              <a:t>boost classifier</a:t>
            </a:r>
            <a:endParaRPr lang="en-US" sz="2600" dirty="0">
              <a:solidFill>
                <a:schemeClr val="tx2"/>
              </a:solidFill>
            </a:endParaRPr>
          </a:p>
          <a:p>
            <a:endParaRPr lang="en-IN" dirty="0"/>
          </a:p>
        </p:txBody>
      </p:sp>
    </p:spTree>
    <p:extLst>
      <p:ext uri="{BB962C8B-B14F-4D97-AF65-F5344CB8AC3E}">
        <p14:creationId xmlns:p14="http://schemas.microsoft.com/office/powerpoint/2010/main" val="3683024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493" y="600456"/>
            <a:ext cx="9875520" cy="1356360"/>
          </a:xfrm>
        </p:spPr>
        <p:style>
          <a:lnRef idx="2">
            <a:schemeClr val="dk1"/>
          </a:lnRef>
          <a:fillRef idx="1">
            <a:schemeClr val="lt1"/>
          </a:fillRef>
          <a:effectRef idx="0">
            <a:schemeClr val="dk1"/>
          </a:effectRef>
          <a:fontRef idx="minor">
            <a:schemeClr val="dk1"/>
          </a:fontRef>
        </p:style>
        <p:txBody>
          <a:bodyPr/>
          <a:lstStyle/>
          <a:p>
            <a:r>
              <a:rPr lang="en-IN" b="1" dirty="0" smtClean="0">
                <a:solidFill>
                  <a:schemeClr val="tx1"/>
                </a:solidFill>
              </a:rPr>
              <a:t>Defining a function to different models</a:t>
            </a:r>
            <a:endParaRPr lang="en-IN" b="1" dirty="0">
              <a:solidFill>
                <a:schemeClr val="tx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9044" y="3321050"/>
            <a:ext cx="4562475" cy="1495425"/>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7450" y="3460435"/>
            <a:ext cx="4754563" cy="1216655"/>
          </a:xfrm>
        </p:spPr>
      </p:pic>
    </p:spTree>
    <p:extLst>
      <p:ext uri="{BB962C8B-B14F-4D97-AF65-F5344CB8AC3E}">
        <p14:creationId xmlns:p14="http://schemas.microsoft.com/office/powerpoint/2010/main" val="441411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IN" b="1" dirty="0"/>
              <a:t/>
            </a:r>
            <a:br>
              <a:rPr lang="en-IN" b="1" dirty="0"/>
            </a:br>
            <a:r>
              <a:rPr lang="en-IN" b="1" dirty="0">
                <a:solidFill>
                  <a:schemeClr val="tx1"/>
                </a:solidFill>
              </a:rPr>
              <a:t>Logistic Regression &amp; </a:t>
            </a:r>
            <a:r>
              <a:rPr lang="en-IN" b="1" dirty="0" err="1">
                <a:solidFill>
                  <a:schemeClr val="tx1"/>
                </a:solidFill>
              </a:rPr>
              <a:t>Hypertuning</a:t>
            </a:r>
            <a:r>
              <a:rPr lang="en-IN" b="1" dirty="0">
                <a:solidFill>
                  <a:schemeClr val="tx1"/>
                </a:solidFill>
              </a:rPr>
              <a:t> </a:t>
            </a:r>
            <a:r>
              <a:rPr lang="en-IN" b="1" dirty="0" smtClean="0">
                <a:solidFill>
                  <a:schemeClr val="tx1"/>
                </a:solidFill>
              </a:rPr>
              <a:t>LG</a:t>
            </a:r>
            <a:r>
              <a:rPr lang="en-IN" b="1" dirty="0"/>
              <a:t/>
            </a:r>
            <a:br>
              <a:rPr lang="en-IN" b="1" dirty="0"/>
            </a:b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53294"/>
            <a:ext cx="4986528" cy="357085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7450" y="2373063"/>
            <a:ext cx="4754563" cy="3391399"/>
          </a:xfrm>
        </p:spPr>
      </p:pic>
    </p:spTree>
    <p:extLst>
      <p:ext uri="{BB962C8B-B14F-4D97-AF65-F5344CB8AC3E}">
        <p14:creationId xmlns:p14="http://schemas.microsoft.com/office/powerpoint/2010/main" val="4064768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549"/>
            <a:ext cx="10515600" cy="1180211"/>
          </a:xfrm>
        </p:spPr>
        <p:style>
          <a:lnRef idx="2">
            <a:schemeClr val="dk1"/>
          </a:lnRef>
          <a:fillRef idx="1">
            <a:schemeClr val="lt1"/>
          </a:fillRef>
          <a:effectRef idx="0">
            <a:schemeClr val="dk1"/>
          </a:effectRef>
          <a:fontRef idx="minor">
            <a:schemeClr val="dk1"/>
          </a:fontRef>
        </p:style>
        <p:txBody>
          <a:bodyPr>
            <a:noAutofit/>
          </a:bodyPr>
          <a:lstStyle/>
          <a:p>
            <a:pPr algn="ctr"/>
            <a:r>
              <a:rPr lang="en-IN" sz="3200" b="1" dirty="0"/>
              <a:t/>
            </a:r>
            <a:br>
              <a:rPr lang="en-IN" sz="3200" b="1" dirty="0"/>
            </a:br>
            <a:r>
              <a:rPr lang="en-IN" sz="4000" b="1" dirty="0" err="1">
                <a:solidFill>
                  <a:schemeClr val="tx1"/>
                </a:solidFill>
              </a:rPr>
              <a:t>KNeighbors</a:t>
            </a:r>
            <a:r>
              <a:rPr lang="en-IN" sz="4000" b="1" dirty="0">
                <a:solidFill>
                  <a:schemeClr val="tx1"/>
                </a:solidFill>
              </a:rPr>
              <a:t> Classifier </a:t>
            </a:r>
            <a:r>
              <a:rPr lang="en-IN" sz="4000" b="1" dirty="0" smtClean="0">
                <a:solidFill>
                  <a:schemeClr val="tx1"/>
                </a:solidFill>
              </a:rPr>
              <a:t>&amp; </a:t>
            </a:r>
            <a:r>
              <a:rPr lang="en-IN" sz="4000" b="1" dirty="0" err="1" smtClean="0">
                <a:solidFill>
                  <a:schemeClr val="tx1"/>
                </a:solidFill>
              </a:rPr>
              <a:t>Hypertuning</a:t>
            </a:r>
            <a:r>
              <a:rPr lang="en-IN" sz="4000" b="1" dirty="0" smtClean="0">
                <a:solidFill>
                  <a:schemeClr val="tx1"/>
                </a:solidFill>
              </a:rPr>
              <a:t> </a:t>
            </a:r>
            <a:r>
              <a:rPr lang="en-IN" sz="4000" b="1" dirty="0">
                <a:solidFill>
                  <a:schemeClr val="tx1"/>
                </a:solidFill>
              </a:rPr>
              <a:t>KNN</a:t>
            </a:r>
            <a:r>
              <a:rPr lang="en-IN" sz="4000" b="1" dirty="0"/>
              <a:t/>
            </a:r>
            <a:br>
              <a:rPr lang="en-IN" sz="4000" b="1" dirty="0"/>
            </a:br>
            <a:endParaRPr lang="en-IN" sz="3200"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3000" y="2602647"/>
            <a:ext cx="4754563" cy="293223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7450" y="2567211"/>
            <a:ext cx="4754563" cy="3003102"/>
          </a:xfrm>
        </p:spPr>
      </p:pic>
    </p:spTree>
    <p:extLst>
      <p:ext uri="{BB962C8B-B14F-4D97-AF65-F5344CB8AC3E}">
        <p14:creationId xmlns:p14="http://schemas.microsoft.com/office/powerpoint/2010/main" val="4168479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38328"/>
            <a:ext cx="9875520" cy="1417320"/>
          </a:xfrm>
        </p:spPr>
        <p:style>
          <a:lnRef idx="2">
            <a:schemeClr val="dk1"/>
          </a:lnRef>
          <a:fillRef idx="1">
            <a:schemeClr val="lt1"/>
          </a:fillRef>
          <a:effectRef idx="0">
            <a:schemeClr val="dk1"/>
          </a:effectRef>
          <a:fontRef idx="minor">
            <a:schemeClr val="dk1"/>
          </a:fontRef>
        </p:style>
        <p:txBody>
          <a:bodyPr>
            <a:normAutofit/>
          </a:bodyPr>
          <a:lstStyle/>
          <a:p>
            <a:pPr algn="ctr"/>
            <a:r>
              <a:rPr lang="en-IN" sz="3600" b="1" dirty="0">
                <a:solidFill>
                  <a:schemeClr val="tx1"/>
                </a:solidFill>
              </a:rPr>
              <a:t>Support Vector Machines (SVM</a:t>
            </a:r>
            <a:r>
              <a:rPr lang="en-IN" sz="3600" b="1" dirty="0" smtClean="0">
                <a:solidFill>
                  <a:schemeClr val="tx1"/>
                </a:solidFill>
              </a:rPr>
              <a:t>)</a:t>
            </a:r>
            <a:r>
              <a:rPr lang="en-IN" b="1" dirty="0">
                <a:solidFill>
                  <a:schemeClr val="tx1"/>
                </a:solidFill>
              </a:rPr>
              <a:t> </a:t>
            </a:r>
            <a:r>
              <a:rPr lang="en-IN" sz="4000" b="1" dirty="0" smtClean="0">
                <a:solidFill>
                  <a:schemeClr val="tx1"/>
                </a:solidFill>
              </a:rPr>
              <a:t>&amp; </a:t>
            </a:r>
            <a:r>
              <a:rPr lang="en-IN" sz="4000" b="1" dirty="0" err="1">
                <a:solidFill>
                  <a:schemeClr val="tx1"/>
                </a:solidFill>
              </a:rPr>
              <a:t>Hypertuning</a:t>
            </a:r>
            <a:r>
              <a:rPr lang="en-IN" sz="4000" b="1" dirty="0">
                <a:solidFill>
                  <a:schemeClr val="tx1"/>
                </a:solidFill>
              </a:rPr>
              <a:t> of </a:t>
            </a:r>
            <a:r>
              <a:rPr lang="en-IN" sz="4000" b="1" dirty="0" smtClean="0">
                <a:solidFill>
                  <a:schemeClr val="tx1"/>
                </a:solidFill>
              </a:rPr>
              <a:t>SVM</a:t>
            </a:r>
            <a:endParaRPr lang="en-IN" dirty="0">
              <a:solidFill>
                <a:schemeClr val="tx1"/>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3000" y="2522459"/>
            <a:ext cx="4754563" cy="309260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7450" y="2059021"/>
            <a:ext cx="4754563" cy="4019482"/>
          </a:xfrm>
        </p:spPr>
      </p:pic>
    </p:spTree>
    <p:extLst>
      <p:ext uri="{BB962C8B-B14F-4D97-AF65-F5344CB8AC3E}">
        <p14:creationId xmlns:p14="http://schemas.microsoft.com/office/powerpoint/2010/main" val="3995397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pPr algn="ctr"/>
            <a:r>
              <a:rPr lang="en-IN" b="1" dirty="0">
                <a:solidFill>
                  <a:schemeClr val="tx1"/>
                </a:solidFill>
              </a:rPr>
              <a:t>Decision </a:t>
            </a:r>
            <a:r>
              <a:rPr lang="en-IN" b="1" dirty="0" smtClean="0">
                <a:solidFill>
                  <a:schemeClr val="tx1"/>
                </a:solidFill>
              </a:rPr>
              <a:t>Tree &amp; </a:t>
            </a:r>
            <a:r>
              <a:rPr lang="en-IN" b="1" dirty="0" err="1" smtClean="0">
                <a:solidFill>
                  <a:schemeClr val="tx1"/>
                </a:solidFill>
              </a:rPr>
              <a:t>Hypertuning</a:t>
            </a:r>
            <a:r>
              <a:rPr lang="en-IN" b="1" dirty="0" smtClean="0">
                <a:solidFill>
                  <a:schemeClr val="tx1"/>
                </a:solidFill>
              </a:rPr>
              <a:t> </a:t>
            </a:r>
            <a:r>
              <a:rPr lang="en-IN" b="1" dirty="0" smtClean="0">
                <a:solidFill>
                  <a:schemeClr val="tx1"/>
                </a:solidFill>
              </a:rPr>
              <a:t>DT</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3000" y="2578072"/>
            <a:ext cx="4754563" cy="298138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65376"/>
            <a:ext cx="5181600" cy="3584448"/>
          </a:xfrm>
        </p:spPr>
      </p:pic>
    </p:spTree>
    <p:extLst>
      <p:ext uri="{BB962C8B-B14F-4D97-AF65-F5344CB8AC3E}">
        <p14:creationId xmlns:p14="http://schemas.microsoft.com/office/powerpoint/2010/main" val="825781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pPr algn="ctr"/>
            <a:r>
              <a:rPr lang="en-IN" b="1" dirty="0">
                <a:solidFill>
                  <a:schemeClr val="tx1"/>
                </a:solidFill>
              </a:rPr>
              <a:t>Random </a:t>
            </a:r>
            <a:r>
              <a:rPr lang="en-IN" b="1" dirty="0" smtClean="0">
                <a:solidFill>
                  <a:schemeClr val="tx1"/>
                </a:solidFill>
              </a:rPr>
              <a:t>forest</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444" y="2233612"/>
            <a:ext cx="5819775" cy="3686175"/>
          </a:xfrm>
        </p:spPr>
      </p:pic>
    </p:spTree>
    <p:extLst>
      <p:ext uri="{BB962C8B-B14F-4D97-AF65-F5344CB8AC3E}">
        <p14:creationId xmlns:p14="http://schemas.microsoft.com/office/powerpoint/2010/main" val="3385971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pPr algn="ctr"/>
            <a:r>
              <a:rPr lang="en-IN" b="1" dirty="0" err="1"/>
              <a:t>Xgboost</a:t>
            </a:r>
            <a:r>
              <a:rPr lang="en-IN" b="1" dirty="0"/>
              <a:t> </a:t>
            </a:r>
            <a:r>
              <a:rPr lang="en-IN" b="1" dirty="0" smtClean="0"/>
              <a:t>classifier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6083" y="2057400"/>
            <a:ext cx="5066496" cy="4038600"/>
          </a:xfrm>
        </p:spPr>
      </p:pic>
    </p:spTree>
    <p:extLst>
      <p:ext uri="{BB962C8B-B14F-4D97-AF65-F5344CB8AC3E}">
        <p14:creationId xmlns:p14="http://schemas.microsoft.com/office/powerpoint/2010/main" val="1777324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5200" y="690479"/>
            <a:ext cx="6096000" cy="581697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sz="2400" b="1" dirty="0"/>
              <a:t>Machine Learning Algorithms Used </a:t>
            </a:r>
            <a:r>
              <a:rPr lang="en-IN" sz="2400" b="1" dirty="0" smtClean="0"/>
              <a:t>:</a:t>
            </a:r>
          </a:p>
          <a:p>
            <a:endParaRPr lang="en-IN" dirty="0" smtClean="0"/>
          </a:p>
          <a:p>
            <a:pPr marL="342900" indent="-342900">
              <a:buAutoNum type="arabicPeriod"/>
            </a:pPr>
            <a:r>
              <a:rPr lang="en-IN" sz="2400" dirty="0" smtClean="0"/>
              <a:t>Logistic </a:t>
            </a:r>
            <a:r>
              <a:rPr lang="en-IN" sz="2400" dirty="0"/>
              <a:t>Regression </a:t>
            </a:r>
            <a:r>
              <a:rPr lang="en-IN" sz="2400" dirty="0" smtClean="0"/>
              <a:t>                         Accuracy=84% </a:t>
            </a:r>
          </a:p>
          <a:p>
            <a:pPr marL="342900" indent="-342900">
              <a:buAutoNum type="arabicPeriod"/>
            </a:pPr>
            <a:r>
              <a:rPr lang="en-IN" sz="2400" dirty="0" smtClean="0"/>
              <a:t>Decision </a:t>
            </a:r>
            <a:r>
              <a:rPr lang="en-IN" sz="2400" dirty="0"/>
              <a:t>Tree </a:t>
            </a:r>
            <a:r>
              <a:rPr lang="en-IN" sz="2400" dirty="0" smtClean="0"/>
              <a:t>                                  Accuracy=74</a:t>
            </a:r>
            <a:r>
              <a:rPr lang="en-IN" sz="2400" dirty="0"/>
              <a:t>% </a:t>
            </a:r>
            <a:endParaRPr lang="en-IN" sz="2400" dirty="0" smtClean="0"/>
          </a:p>
          <a:p>
            <a:pPr marL="342900" indent="-342900">
              <a:buAutoNum type="arabicPeriod"/>
            </a:pPr>
            <a:r>
              <a:rPr lang="en-IN" sz="2400" dirty="0" smtClean="0"/>
              <a:t>Random forest                                 Accuracy=86% </a:t>
            </a:r>
          </a:p>
          <a:p>
            <a:pPr marL="342900" indent="-342900">
              <a:buAutoNum type="arabicPeriod"/>
            </a:pPr>
            <a:r>
              <a:rPr lang="en-IN" sz="2400" dirty="0" smtClean="0"/>
              <a:t>Support </a:t>
            </a:r>
            <a:r>
              <a:rPr lang="en-IN" sz="2400" dirty="0"/>
              <a:t>Vector Machine (SVM)  </a:t>
            </a:r>
            <a:r>
              <a:rPr lang="en-IN" sz="2400" dirty="0" smtClean="0"/>
              <a:t>  Accuracy=85%</a:t>
            </a:r>
          </a:p>
          <a:p>
            <a:pPr marL="342900" indent="-342900">
              <a:buAutoNum type="arabicPeriod"/>
            </a:pPr>
            <a:r>
              <a:rPr lang="en-IN" sz="2400" dirty="0" err="1"/>
              <a:t>KNeighbors</a:t>
            </a:r>
            <a:r>
              <a:rPr lang="en-IN" sz="2400" dirty="0"/>
              <a:t> </a:t>
            </a:r>
            <a:r>
              <a:rPr lang="en-IN" sz="2400" dirty="0" smtClean="0"/>
              <a:t>Classifier                   Accuracy=86%</a:t>
            </a:r>
          </a:p>
          <a:p>
            <a:pPr marL="342900" indent="-342900">
              <a:buFontTx/>
              <a:buAutoNum type="arabicPeriod"/>
            </a:pPr>
            <a:r>
              <a:rPr lang="en-IN" sz="2400" dirty="0" err="1" smtClean="0"/>
              <a:t>Xgbooster</a:t>
            </a:r>
            <a:r>
              <a:rPr lang="en-IN" sz="2400" dirty="0" smtClean="0"/>
              <a:t> classifier                        Accuracy=84%</a:t>
            </a:r>
            <a:endParaRPr lang="en-IN" sz="2400" dirty="0"/>
          </a:p>
          <a:p>
            <a:pPr marL="342900" indent="-342900">
              <a:buAutoNum type="arabicPeriod"/>
            </a:pPr>
            <a:endParaRPr lang="en-IN" sz="2400" dirty="0" smtClean="0"/>
          </a:p>
          <a:p>
            <a:pPr marL="342900" indent="-342900">
              <a:buAutoNum type="arabicPeriod"/>
            </a:pPr>
            <a:endParaRPr lang="en-IN" dirty="0"/>
          </a:p>
        </p:txBody>
      </p:sp>
      <p:sp>
        <p:nvSpPr>
          <p:cNvPr id="3" name="Rectangle 2"/>
          <p:cNvSpPr/>
          <p:nvPr/>
        </p:nvSpPr>
        <p:spPr>
          <a:xfrm>
            <a:off x="3413760" y="690478"/>
            <a:ext cx="6096000" cy="581697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sz="2400" b="1" dirty="0"/>
              <a:t>Machine Learning Algorithms Used </a:t>
            </a:r>
            <a:r>
              <a:rPr lang="en-IN" sz="2400" b="1" dirty="0" smtClean="0"/>
              <a:t>:</a:t>
            </a:r>
          </a:p>
          <a:p>
            <a:endParaRPr lang="en-IN" dirty="0" smtClean="0"/>
          </a:p>
          <a:p>
            <a:pPr marL="342900" indent="-342900">
              <a:buAutoNum type="arabicPeriod"/>
            </a:pPr>
            <a:r>
              <a:rPr lang="en-IN" sz="2400" dirty="0" smtClean="0"/>
              <a:t>Logistic </a:t>
            </a:r>
            <a:r>
              <a:rPr lang="en-IN" sz="2400" dirty="0"/>
              <a:t>Regression </a:t>
            </a:r>
            <a:r>
              <a:rPr lang="en-IN" sz="2400" dirty="0" smtClean="0"/>
              <a:t>                         Accuracy=84% </a:t>
            </a:r>
          </a:p>
          <a:p>
            <a:pPr marL="342900" indent="-342900">
              <a:buAutoNum type="arabicPeriod"/>
            </a:pPr>
            <a:r>
              <a:rPr lang="en-IN" sz="2400" dirty="0" smtClean="0"/>
              <a:t>Decision </a:t>
            </a:r>
            <a:r>
              <a:rPr lang="en-IN" sz="2400" dirty="0"/>
              <a:t>Tree </a:t>
            </a:r>
            <a:r>
              <a:rPr lang="en-IN" sz="2400" dirty="0" smtClean="0"/>
              <a:t>                                  Accuracy=74</a:t>
            </a:r>
            <a:r>
              <a:rPr lang="en-IN" sz="2400" dirty="0"/>
              <a:t>% </a:t>
            </a:r>
            <a:endParaRPr lang="en-IN" sz="2400" dirty="0" smtClean="0"/>
          </a:p>
          <a:p>
            <a:pPr marL="342900" indent="-342900">
              <a:buAutoNum type="arabicPeriod"/>
            </a:pPr>
            <a:r>
              <a:rPr lang="en-IN" sz="2400" dirty="0" smtClean="0">
                <a:solidFill>
                  <a:schemeClr val="accent2"/>
                </a:solidFill>
              </a:rPr>
              <a:t>Random forest                                 Accuracy=86% </a:t>
            </a:r>
          </a:p>
          <a:p>
            <a:pPr marL="342900" indent="-342900">
              <a:buAutoNum type="arabicPeriod"/>
            </a:pPr>
            <a:r>
              <a:rPr lang="en-IN" sz="2400" dirty="0" smtClean="0"/>
              <a:t>Support </a:t>
            </a:r>
            <a:r>
              <a:rPr lang="en-IN" sz="2400" dirty="0"/>
              <a:t>Vector Machine (SVM)  </a:t>
            </a:r>
            <a:r>
              <a:rPr lang="en-IN" sz="2400" dirty="0" smtClean="0"/>
              <a:t>  Accuracy=85%</a:t>
            </a:r>
          </a:p>
          <a:p>
            <a:pPr marL="342900" indent="-342900">
              <a:buAutoNum type="arabicPeriod"/>
            </a:pPr>
            <a:r>
              <a:rPr lang="en-IN" sz="2400" dirty="0" err="1">
                <a:solidFill>
                  <a:schemeClr val="accent2"/>
                </a:solidFill>
              </a:rPr>
              <a:t>KNeighbors</a:t>
            </a:r>
            <a:r>
              <a:rPr lang="en-IN" sz="2400" dirty="0">
                <a:solidFill>
                  <a:schemeClr val="accent2"/>
                </a:solidFill>
              </a:rPr>
              <a:t> </a:t>
            </a:r>
            <a:r>
              <a:rPr lang="en-IN" sz="2400" dirty="0" smtClean="0">
                <a:solidFill>
                  <a:schemeClr val="accent2"/>
                </a:solidFill>
              </a:rPr>
              <a:t>Classifier                   Accuracy=86%</a:t>
            </a:r>
          </a:p>
          <a:p>
            <a:pPr marL="342900" indent="-342900">
              <a:buFontTx/>
              <a:buAutoNum type="arabicPeriod"/>
            </a:pPr>
            <a:r>
              <a:rPr lang="en-IN" sz="2400" dirty="0" err="1" smtClean="0"/>
              <a:t>Xgbooster</a:t>
            </a:r>
            <a:r>
              <a:rPr lang="en-IN" sz="2400" dirty="0" smtClean="0"/>
              <a:t> classifier                        Accuracy=84%</a:t>
            </a:r>
            <a:endParaRPr lang="en-IN" sz="2400" dirty="0"/>
          </a:p>
          <a:p>
            <a:pPr marL="342900" indent="-342900">
              <a:buAutoNum type="arabicPeriod"/>
            </a:pPr>
            <a:endParaRPr lang="en-IN" sz="2400" dirty="0" smtClean="0"/>
          </a:p>
          <a:p>
            <a:pPr marL="342900" indent="-342900">
              <a:buAutoNum type="arabicPeriod"/>
            </a:pPr>
            <a:endParaRPr lang="en-IN" dirty="0"/>
          </a:p>
        </p:txBody>
      </p:sp>
    </p:spTree>
    <p:extLst>
      <p:ext uri="{BB962C8B-B14F-4D97-AF65-F5344CB8AC3E}">
        <p14:creationId xmlns:p14="http://schemas.microsoft.com/office/powerpoint/2010/main" val="1343195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347473"/>
            <a:ext cx="6815669" cy="1005840"/>
          </a:xfrm>
        </p:spPr>
        <p:style>
          <a:lnRef idx="2">
            <a:schemeClr val="dk1"/>
          </a:lnRef>
          <a:fillRef idx="1">
            <a:schemeClr val="lt1"/>
          </a:fillRef>
          <a:effectRef idx="0">
            <a:schemeClr val="dk1"/>
          </a:effectRef>
          <a:fontRef idx="minor">
            <a:schemeClr val="dk1"/>
          </a:fontRef>
        </p:style>
        <p:txBody>
          <a:bodyPr>
            <a:normAutofit fontScale="90000"/>
          </a:bodyPr>
          <a:lstStyle/>
          <a:p>
            <a:r>
              <a:rPr lang="en-IN" dirty="0" smtClean="0">
                <a:solidFill>
                  <a:schemeClr val="tx1"/>
                </a:solidFill>
              </a:rPr>
              <a:t>CONCLUSION</a:t>
            </a:r>
            <a:endParaRPr lang="en-IN" dirty="0">
              <a:solidFill>
                <a:schemeClr val="tx1"/>
              </a:solidFill>
            </a:endParaRPr>
          </a:p>
        </p:txBody>
      </p:sp>
      <p:sp>
        <p:nvSpPr>
          <p:cNvPr id="3" name="Subtitle 2"/>
          <p:cNvSpPr>
            <a:spLocks noGrp="1"/>
          </p:cNvSpPr>
          <p:nvPr>
            <p:ph type="subTitle" idx="1"/>
          </p:nvPr>
        </p:nvSpPr>
        <p:spPr>
          <a:xfrm>
            <a:off x="2564382" y="2121408"/>
            <a:ext cx="6815669" cy="3913632"/>
          </a:xfrm>
        </p:spPr>
        <p:txBody>
          <a:bodyPr>
            <a:normAutofit/>
          </a:bodyPr>
          <a:lstStyle/>
          <a:p>
            <a:r>
              <a:rPr lang="en-US" dirty="0" smtClean="0">
                <a:solidFill>
                  <a:schemeClr val="tx2"/>
                </a:solidFill>
              </a:rPr>
              <a:t>Through </a:t>
            </a:r>
            <a:r>
              <a:rPr lang="en-US" dirty="0">
                <a:solidFill>
                  <a:schemeClr val="tx2"/>
                </a:solidFill>
              </a:rPr>
              <a:t>comprehensive analysis of various risk factors, including lifestyle, medical history, and genetic predispositions, the predictive model reliably forecasts the likelihood of developing heart disease. By leveraging advanced machine learning algorithms, it facilitates early intervention and personalized preventive measures, ultimately aiming to reduce the burden of cardiovascular ailments on public health. This predictive tool offers a vital step towards proactive management and improved outcomes in cardiovascular health.</a:t>
            </a:r>
            <a:endParaRPr lang="en-IN" dirty="0">
              <a:solidFill>
                <a:schemeClr val="tx2"/>
              </a:solidFill>
            </a:endParaRPr>
          </a:p>
        </p:txBody>
      </p:sp>
    </p:spTree>
    <p:extLst>
      <p:ext uri="{BB962C8B-B14F-4D97-AF65-F5344CB8AC3E}">
        <p14:creationId xmlns:p14="http://schemas.microsoft.com/office/powerpoint/2010/main" val="200243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40665"/>
            <a:ext cx="9601196" cy="905256"/>
          </a:xfrm>
        </p:spPr>
        <p:style>
          <a:lnRef idx="2">
            <a:schemeClr val="dk1"/>
          </a:lnRef>
          <a:fillRef idx="1">
            <a:schemeClr val="lt1"/>
          </a:fillRef>
          <a:effectRef idx="0">
            <a:schemeClr val="dk1"/>
          </a:effectRef>
          <a:fontRef idx="minor">
            <a:schemeClr val="dk1"/>
          </a:fontRef>
        </p:style>
        <p:txBody>
          <a:bodyPr/>
          <a:lstStyle/>
          <a:p>
            <a:pPr algn="ctr"/>
            <a:r>
              <a:rPr lang="en-IN" dirty="0" smtClean="0"/>
              <a:t>IMPORTING THE BASIC LIBRARIES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70245"/>
            <a:ext cx="10515600" cy="2115403"/>
          </a:xfrm>
        </p:spPr>
      </p:pic>
    </p:spTree>
    <p:extLst>
      <p:ext uri="{BB962C8B-B14F-4D97-AF65-F5344CB8AC3E}">
        <p14:creationId xmlns:p14="http://schemas.microsoft.com/office/powerpoint/2010/main" val="271504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endParaRPr lang="en-IN" dirty="0"/>
          </a:p>
        </p:txBody>
      </p:sp>
      <p:sp>
        <p:nvSpPr>
          <p:cNvPr id="3" name="Text Placeholder 2"/>
          <p:cNvSpPr>
            <a:spLocks noGrp="1"/>
          </p:cNvSpPr>
          <p:nvPr>
            <p:ph type="body" idx="1"/>
          </p:nvPr>
        </p:nvSpPr>
        <p:spPr>
          <a:xfrm>
            <a:off x="1106424" y="1868520"/>
            <a:ext cx="8769096" cy="1363806"/>
          </a:xfrm>
        </p:spPr>
        <p:txBody>
          <a:bodyPr>
            <a:noAutofit/>
          </a:bodyPr>
          <a:lstStyle/>
          <a:p>
            <a:r>
              <a:rPr lang="en-IN" sz="11500" dirty="0" smtClean="0">
                <a:solidFill>
                  <a:schemeClr val="tx1"/>
                </a:solidFill>
              </a:rPr>
              <a:t>THANK YOU</a:t>
            </a:r>
            <a:endParaRPr lang="en-IN" sz="11500" dirty="0">
              <a:solidFill>
                <a:schemeClr val="tx1"/>
              </a:solidFill>
            </a:endParaRPr>
          </a:p>
        </p:txBody>
      </p:sp>
    </p:spTree>
    <p:extLst>
      <p:ext uri="{BB962C8B-B14F-4D97-AF65-F5344CB8AC3E}">
        <p14:creationId xmlns:p14="http://schemas.microsoft.com/office/powerpoint/2010/main" val="4095227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7512"/>
            <a:ext cx="10515600" cy="888334"/>
          </a:xfrm>
        </p:spPr>
        <p:style>
          <a:lnRef idx="2">
            <a:schemeClr val="dk1"/>
          </a:lnRef>
          <a:fillRef idx="1">
            <a:schemeClr val="lt1"/>
          </a:fillRef>
          <a:effectRef idx="0">
            <a:schemeClr val="dk1"/>
          </a:effectRef>
          <a:fontRef idx="minor">
            <a:schemeClr val="dk1"/>
          </a:fontRef>
        </p:style>
        <p:txBody>
          <a:bodyPr/>
          <a:lstStyle/>
          <a:p>
            <a:pPr algn="ctr"/>
            <a:r>
              <a:rPr lang="en-IN" dirty="0" smtClean="0"/>
              <a:t>READING</a:t>
            </a:r>
            <a:r>
              <a:rPr lang="en-IN" dirty="0"/>
              <a:t> </a:t>
            </a:r>
            <a:r>
              <a:rPr lang="en-IN" dirty="0" smtClean="0"/>
              <a:t>THE </a:t>
            </a:r>
            <a:r>
              <a:rPr lang="en-IN" dirty="0"/>
              <a:t> </a:t>
            </a:r>
            <a:r>
              <a:rPr lang="en-IN" dirty="0" smtClean="0"/>
              <a:t>CSV AS DATAFRAME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0318" y="2057400"/>
            <a:ext cx="8378026" cy="4038600"/>
          </a:xfrm>
        </p:spPr>
      </p:pic>
    </p:spTree>
    <p:extLst>
      <p:ext uri="{BB962C8B-B14F-4D97-AF65-F5344CB8AC3E}">
        <p14:creationId xmlns:p14="http://schemas.microsoft.com/office/powerpoint/2010/main" val="1372580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9224"/>
            <a:ext cx="10515600" cy="787690"/>
          </a:xfrm>
        </p:spPr>
        <p:style>
          <a:lnRef idx="2">
            <a:schemeClr val="dk1"/>
          </a:lnRef>
          <a:fillRef idx="1">
            <a:schemeClr val="lt1"/>
          </a:fillRef>
          <a:effectRef idx="0">
            <a:schemeClr val="dk1"/>
          </a:effectRef>
          <a:fontRef idx="minor">
            <a:schemeClr val="dk1"/>
          </a:fontRef>
        </p:style>
        <p:txBody>
          <a:bodyPr/>
          <a:lstStyle/>
          <a:p>
            <a:pPr algn="ctr"/>
            <a:r>
              <a:rPr lang="en-IN" b="1" dirty="0" smtClean="0"/>
              <a:t>FEATURES DISCRIPTION</a:t>
            </a:r>
            <a:endParaRPr lang="en-IN" b="1" dirty="0"/>
          </a:p>
        </p:txBody>
      </p:sp>
      <p:sp>
        <p:nvSpPr>
          <p:cNvPr id="3" name="Content Placeholder 2"/>
          <p:cNvSpPr>
            <a:spLocks noGrp="1"/>
          </p:cNvSpPr>
          <p:nvPr>
            <p:ph idx="1"/>
          </p:nvPr>
        </p:nvSpPr>
        <p:spPr>
          <a:xfrm>
            <a:off x="838200" y="1654629"/>
            <a:ext cx="10515600" cy="4522334"/>
          </a:xfrm>
        </p:spPr>
        <p:txBody>
          <a:bodyPr>
            <a:normAutofit fontScale="32500" lnSpcReduction="20000"/>
          </a:bodyPr>
          <a:lstStyle/>
          <a:p>
            <a:endParaRPr lang="en-US" dirty="0" smtClean="0"/>
          </a:p>
          <a:p>
            <a:r>
              <a:rPr lang="en-US" sz="4000" b="1" dirty="0" smtClean="0">
                <a:solidFill>
                  <a:schemeClr val="tx1"/>
                </a:solidFill>
              </a:rPr>
              <a:t>Age</a:t>
            </a:r>
            <a:r>
              <a:rPr lang="en-US" sz="4000" dirty="0">
                <a:solidFill>
                  <a:schemeClr val="tx1"/>
                </a:solidFill>
              </a:rPr>
              <a:t>: The age of the individual, usually in years.</a:t>
            </a:r>
          </a:p>
          <a:p>
            <a:r>
              <a:rPr lang="en-US" sz="4000" b="1" dirty="0">
                <a:solidFill>
                  <a:schemeClr val="tx1"/>
                </a:solidFill>
              </a:rPr>
              <a:t>Sex</a:t>
            </a:r>
            <a:r>
              <a:rPr lang="en-US" sz="4000" dirty="0">
                <a:solidFill>
                  <a:schemeClr val="tx1"/>
                </a:solidFill>
              </a:rPr>
              <a:t>: The biological sex of the individual, typically categorized as male or female.</a:t>
            </a:r>
          </a:p>
          <a:p>
            <a:r>
              <a:rPr lang="en-US" sz="4000" b="1" dirty="0">
                <a:solidFill>
                  <a:schemeClr val="tx1"/>
                </a:solidFill>
              </a:rPr>
              <a:t>Chest Pain Type</a:t>
            </a:r>
            <a:r>
              <a:rPr lang="en-US" sz="4000" dirty="0">
                <a:solidFill>
                  <a:schemeClr val="tx1"/>
                </a:solidFill>
              </a:rPr>
              <a:t>: Describes the type of chest pain experienced, often categorized into types like typical angina, atypical angina, non-</a:t>
            </a:r>
            <a:r>
              <a:rPr lang="en-US" sz="4000" dirty="0" err="1">
                <a:solidFill>
                  <a:schemeClr val="tx1"/>
                </a:solidFill>
              </a:rPr>
              <a:t>anginal</a:t>
            </a:r>
            <a:r>
              <a:rPr lang="en-US" sz="4000" dirty="0">
                <a:solidFill>
                  <a:schemeClr val="tx1"/>
                </a:solidFill>
              </a:rPr>
              <a:t> pain, or asymptomatic.</a:t>
            </a:r>
          </a:p>
          <a:p>
            <a:r>
              <a:rPr lang="en-US" sz="4000" b="1" dirty="0">
                <a:solidFill>
                  <a:schemeClr val="tx1"/>
                </a:solidFill>
              </a:rPr>
              <a:t>Resting Blood Pressure</a:t>
            </a:r>
            <a:r>
              <a:rPr lang="en-US" sz="4000" dirty="0">
                <a:solidFill>
                  <a:schemeClr val="tx1"/>
                </a:solidFill>
              </a:rPr>
              <a:t>: The blood pressure measured when a person is at rest, typically measured in millimeters of mercury (mmHg) and expressed as systolic pressure over diastolic pressure (e.g., 120/80 mmHg).</a:t>
            </a:r>
          </a:p>
          <a:p>
            <a:r>
              <a:rPr lang="en-US" sz="4000" b="1" dirty="0">
                <a:solidFill>
                  <a:schemeClr val="tx1"/>
                </a:solidFill>
              </a:rPr>
              <a:t>Cholesterol</a:t>
            </a:r>
            <a:r>
              <a:rPr lang="en-US" sz="4000" dirty="0">
                <a:solidFill>
                  <a:schemeClr val="tx1"/>
                </a:solidFill>
              </a:rPr>
              <a:t>: The level of cholesterol in the blood, often measured in milligrams per deciliter (mg/</a:t>
            </a:r>
            <a:r>
              <a:rPr lang="en-US" sz="4000" dirty="0" err="1">
                <a:solidFill>
                  <a:schemeClr val="tx1"/>
                </a:solidFill>
              </a:rPr>
              <a:t>dL</a:t>
            </a:r>
            <a:r>
              <a:rPr lang="en-US" sz="4000" dirty="0">
                <a:solidFill>
                  <a:schemeClr val="tx1"/>
                </a:solidFill>
              </a:rPr>
              <a:t>) or </a:t>
            </a:r>
            <a:r>
              <a:rPr lang="en-US" sz="4000" dirty="0" err="1">
                <a:solidFill>
                  <a:schemeClr val="tx1"/>
                </a:solidFill>
              </a:rPr>
              <a:t>millimoles</a:t>
            </a:r>
            <a:r>
              <a:rPr lang="en-US" sz="4000" dirty="0">
                <a:solidFill>
                  <a:schemeClr val="tx1"/>
                </a:solidFill>
              </a:rPr>
              <a:t> per liter (</a:t>
            </a:r>
            <a:r>
              <a:rPr lang="en-US" sz="4000" dirty="0" err="1">
                <a:solidFill>
                  <a:schemeClr val="tx1"/>
                </a:solidFill>
              </a:rPr>
              <a:t>mmol</a:t>
            </a:r>
            <a:r>
              <a:rPr lang="en-US" sz="4000" dirty="0">
                <a:solidFill>
                  <a:schemeClr val="tx1"/>
                </a:solidFill>
              </a:rPr>
              <a:t>/L).</a:t>
            </a:r>
          </a:p>
          <a:p>
            <a:r>
              <a:rPr lang="en-US" sz="4000" b="1" dirty="0">
                <a:solidFill>
                  <a:schemeClr val="tx1"/>
                </a:solidFill>
              </a:rPr>
              <a:t>Resting Electrocardiographic Results</a:t>
            </a:r>
            <a:r>
              <a:rPr lang="en-US" sz="4000" dirty="0">
                <a:solidFill>
                  <a:schemeClr val="tx1"/>
                </a:solidFill>
              </a:rPr>
              <a:t>: The results of an electrocardiogram (ECG or EKG) taken while the individual is at rest, which measures the electrical activity of the heart.</a:t>
            </a:r>
          </a:p>
          <a:p>
            <a:r>
              <a:rPr lang="en-US" sz="4000" b="1" dirty="0">
                <a:solidFill>
                  <a:schemeClr val="tx1"/>
                </a:solidFill>
              </a:rPr>
              <a:t>Maximum Heart Rate Achieved (</a:t>
            </a:r>
            <a:r>
              <a:rPr lang="en-US" sz="4000" b="1" dirty="0" err="1">
                <a:solidFill>
                  <a:schemeClr val="tx1"/>
                </a:solidFill>
              </a:rPr>
              <a:t>MaxHR</a:t>
            </a:r>
            <a:r>
              <a:rPr lang="en-US" sz="4000" b="1" dirty="0">
                <a:solidFill>
                  <a:schemeClr val="tx1"/>
                </a:solidFill>
              </a:rPr>
              <a:t>)</a:t>
            </a:r>
            <a:r>
              <a:rPr lang="en-US" sz="4000" dirty="0">
                <a:solidFill>
                  <a:schemeClr val="tx1"/>
                </a:solidFill>
              </a:rPr>
              <a:t>: The highest heart rate achieved during a period of exertion, often measured in beats per minute (bpm).</a:t>
            </a:r>
          </a:p>
          <a:p>
            <a:r>
              <a:rPr lang="en-US" sz="4000" b="1" dirty="0">
                <a:solidFill>
                  <a:schemeClr val="tx1"/>
                </a:solidFill>
              </a:rPr>
              <a:t>Exercise-Induced Angina</a:t>
            </a:r>
            <a:r>
              <a:rPr lang="en-US" sz="4000" dirty="0">
                <a:solidFill>
                  <a:schemeClr val="tx1"/>
                </a:solidFill>
              </a:rPr>
              <a:t>: Whether the individual experiences angina (chest pain or discomfort) during physical exertion.</a:t>
            </a:r>
          </a:p>
          <a:p>
            <a:r>
              <a:rPr lang="en-US" sz="4000" b="1" dirty="0" err="1">
                <a:solidFill>
                  <a:schemeClr val="tx1"/>
                </a:solidFill>
              </a:rPr>
              <a:t>Oldpeak</a:t>
            </a:r>
            <a:r>
              <a:rPr lang="en-US" sz="4000" dirty="0">
                <a:solidFill>
                  <a:schemeClr val="tx1"/>
                </a:solidFill>
              </a:rPr>
              <a:t>: ST depression induced by exercise relative to rest, which is a measure used in assessing cardiovascular health during exercise stress testing.</a:t>
            </a:r>
          </a:p>
          <a:p>
            <a:r>
              <a:rPr lang="en-US" sz="4000" b="1" dirty="0">
                <a:solidFill>
                  <a:schemeClr val="tx1"/>
                </a:solidFill>
              </a:rPr>
              <a:t>ST slope</a:t>
            </a:r>
            <a:r>
              <a:rPr lang="en-US" sz="4000" dirty="0">
                <a:solidFill>
                  <a:schemeClr val="tx1"/>
                </a:solidFill>
              </a:rPr>
              <a:t>: Describes the slope of the ST segment on an electrocardiogram. Changes in the ST segment can indicate heart ischemia or injury.</a:t>
            </a:r>
          </a:p>
          <a:p>
            <a:r>
              <a:rPr lang="en-US" sz="4000" b="1" dirty="0">
                <a:solidFill>
                  <a:schemeClr val="tx1"/>
                </a:solidFill>
              </a:rPr>
              <a:t>Heart disease</a:t>
            </a:r>
            <a:r>
              <a:rPr lang="en-US" sz="4000" dirty="0">
                <a:solidFill>
                  <a:schemeClr val="tx1"/>
                </a:solidFill>
              </a:rPr>
              <a:t>: A general term used to describe various conditions that affect the heart, including coronary artery disease, heart attacks, arrhythmias, and heart failure.</a:t>
            </a:r>
          </a:p>
          <a:p>
            <a:endParaRPr lang="en-US" sz="2000" dirty="0">
              <a:solidFill>
                <a:schemeClr val="tx1"/>
              </a:solidFill>
            </a:endParaRPr>
          </a:p>
        </p:txBody>
      </p:sp>
    </p:spTree>
    <p:extLst>
      <p:ext uri="{BB962C8B-B14F-4D97-AF65-F5344CB8AC3E}">
        <p14:creationId xmlns:p14="http://schemas.microsoft.com/office/powerpoint/2010/main" val="868207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4" y="721537"/>
            <a:ext cx="9601196" cy="896952"/>
          </a:xfrm>
        </p:spPr>
        <p:style>
          <a:lnRef idx="2">
            <a:schemeClr val="dk1"/>
          </a:lnRef>
          <a:fillRef idx="1">
            <a:schemeClr val="lt1"/>
          </a:fillRef>
          <a:effectRef idx="0">
            <a:schemeClr val="dk1"/>
          </a:effectRef>
          <a:fontRef idx="minor">
            <a:schemeClr val="dk1"/>
          </a:fontRef>
        </p:style>
        <p:txBody>
          <a:bodyPr/>
          <a:lstStyle/>
          <a:p>
            <a:pPr algn="ctr"/>
            <a:r>
              <a:rPr lang="en-US" dirty="0" smtClean="0"/>
              <a:t>CHECKING FOR MISSING VALUES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867" y="2025403"/>
            <a:ext cx="10106333" cy="4174229"/>
          </a:xfrm>
        </p:spPr>
      </p:pic>
    </p:spTree>
    <p:extLst>
      <p:ext uri="{BB962C8B-B14F-4D97-AF65-F5344CB8AC3E}">
        <p14:creationId xmlns:p14="http://schemas.microsoft.com/office/powerpoint/2010/main" val="1524171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909" y="722376"/>
            <a:ext cx="10515600" cy="804672"/>
          </a:xfrm>
        </p:spPr>
        <p:style>
          <a:lnRef idx="2">
            <a:schemeClr val="dk1"/>
          </a:lnRef>
          <a:fillRef idx="1">
            <a:schemeClr val="lt1"/>
          </a:fillRef>
          <a:effectRef idx="0">
            <a:schemeClr val="dk1"/>
          </a:effectRef>
          <a:fontRef idx="minor">
            <a:schemeClr val="dk1"/>
          </a:fontRef>
        </p:style>
        <p:txBody>
          <a:bodyPr/>
          <a:lstStyle/>
          <a:p>
            <a:pPr algn="ctr"/>
            <a:r>
              <a:rPr lang="en-US" dirty="0" smtClean="0"/>
              <a:t>VISUALIZING THE DATA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549" y="1618488"/>
            <a:ext cx="8987245" cy="4581144"/>
          </a:xfrm>
        </p:spPr>
      </p:pic>
    </p:spTree>
    <p:extLst>
      <p:ext uri="{BB962C8B-B14F-4D97-AF65-F5344CB8AC3E}">
        <p14:creationId xmlns:p14="http://schemas.microsoft.com/office/powerpoint/2010/main" val="1615934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0367" y="885226"/>
            <a:ext cx="5181600" cy="4818448"/>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21967" y="565186"/>
            <a:ext cx="5939246" cy="5773783"/>
          </a:xfrm>
        </p:spPr>
      </p:pic>
    </p:spTree>
    <p:extLst>
      <p:ext uri="{BB962C8B-B14F-4D97-AF65-F5344CB8AC3E}">
        <p14:creationId xmlns:p14="http://schemas.microsoft.com/office/powerpoint/2010/main" val="193476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896112"/>
            <a:ext cx="7402286" cy="5008300"/>
          </a:xfrm>
          <a:prstGeom prst="rect">
            <a:avLst/>
          </a:prstGeom>
        </p:spPr>
      </p:pic>
    </p:spTree>
    <p:extLst>
      <p:ext uri="{BB962C8B-B14F-4D97-AF65-F5344CB8AC3E}">
        <p14:creationId xmlns:p14="http://schemas.microsoft.com/office/powerpoint/2010/main" val="295784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413</TotalTime>
  <Words>700</Words>
  <Application>Microsoft Office PowerPoint</Application>
  <PresentationFormat>Widescreen</PresentationFormat>
  <Paragraphs>81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Corbel</vt:lpstr>
      <vt:lpstr>Söhne</vt:lpstr>
      <vt:lpstr>Basis</vt:lpstr>
      <vt:lpstr>HEART DISEASE PREDICTION</vt:lpstr>
      <vt:lpstr>Aim and Objective</vt:lpstr>
      <vt:lpstr>IMPORTING THE BASIC LIBRARIES</vt:lpstr>
      <vt:lpstr>READING THE  CSV AS DATAFRAME</vt:lpstr>
      <vt:lpstr>FEATURES DISCRIPTION</vt:lpstr>
      <vt:lpstr>CHECKING FOR MISSING VALUES</vt:lpstr>
      <vt:lpstr>VISUALIZING THE DATA</vt:lpstr>
      <vt:lpstr>PowerPoint Presentation</vt:lpstr>
      <vt:lpstr>PowerPoint Presentation</vt:lpstr>
      <vt:lpstr>INSIGHTS</vt:lpstr>
      <vt:lpstr>INFORMATION ABOUT DATAFRAME</vt:lpstr>
      <vt:lpstr>SEPRATING NUMERICAL &amp; CATEGORIAL COLUMN</vt:lpstr>
      <vt:lpstr>Label Encoding</vt:lpstr>
      <vt:lpstr>CONVERTING ALL COLUMN INTO NUMERICAL</vt:lpstr>
      <vt:lpstr>Droping the column</vt:lpstr>
      <vt:lpstr>PowerPoint Presentation</vt:lpstr>
      <vt:lpstr>Dividing the dataset into X &amp; Y</vt:lpstr>
      <vt:lpstr>Applying different Machine Learning algorithms</vt:lpstr>
      <vt:lpstr>Split the data into training and testing sets</vt:lpstr>
      <vt:lpstr>Model Building &amp; Trainng Data</vt:lpstr>
      <vt:lpstr>Defining a function to different models</vt:lpstr>
      <vt:lpstr> Logistic Regression &amp; Hypertuning LG </vt:lpstr>
      <vt:lpstr> KNeighbors Classifier &amp; Hypertuning KNN </vt:lpstr>
      <vt:lpstr>Support Vector Machines (SVM) &amp; Hypertuning of SVM</vt:lpstr>
      <vt:lpstr>Decision Tree &amp; Hypertuning DT</vt:lpstr>
      <vt:lpstr>Random forest</vt:lpstr>
      <vt:lpstr>Xgboost classifier</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ADMIN</dc:creator>
  <cp:lastModifiedBy>ADMIN</cp:lastModifiedBy>
  <cp:revision>33</cp:revision>
  <dcterms:created xsi:type="dcterms:W3CDTF">2024-02-23T18:22:35Z</dcterms:created>
  <dcterms:modified xsi:type="dcterms:W3CDTF">2024-03-10T12:57:44Z</dcterms:modified>
</cp:coreProperties>
</file>