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6" d="100"/>
          <a:sy n="106" d="100"/>
        </p:scale>
        <p:origin x="127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04/11/2024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A18                                                          Name of Student Presenting: </a:t>
            </a:r>
            <a:r>
              <a:rPr lang="en-US" sz="2000" dirty="0" err="1"/>
              <a:t>Bhupendar</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90" y="274320"/>
            <a:ext cx="10369650" cy="736245"/>
          </a:xfrm>
        </p:spPr>
        <p:txBody>
          <a:bodyPr/>
          <a:lstStyle/>
          <a:p>
            <a:pPr algn="ctr"/>
            <a:r>
              <a:rPr lang="en-GB" dirty="0"/>
              <a:t>7COM1079-2024  Student Group No:A18               		 		Names of Student Attendees: </a:t>
            </a:r>
          </a:p>
          <a:p>
            <a:pPr algn="ctr"/>
            <a:r>
              <a:rPr lang="en-GB" dirty="0"/>
              <a:t>						  Umar Ul Farooq, Kota Sai phani bhavanth, </a:t>
            </a:r>
            <a:r>
              <a:rPr lang="en-GB" dirty="0" err="1"/>
              <a:t>Bhupendar</a:t>
            </a:r>
            <a:r>
              <a:rPr lang="en-GB" dirty="0"/>
              <a:t>,                      </a:t>
            </a:r>
          </a:p>
          <a:p>
            <a:pPr algn="ctr"/>
            <a:r>
              <a:rPr lang="en-GB" dirty="0"/>
              <a:t>                                         Ahsan, Aamir</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1158382" y="4833488"/>
            <a:ext cx="9769418" cy="230832"/>
          </a:xfrm>
        </p:spPr>
        <p:txBody>
          <a:bodyPr/>
          <a:lstStyle/>
          <a:p>
            <a:r>
              <a:rPr lang="en-GB" dirty="0"/>
              <a:t>This dataset contains 10 columns and 101 rows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US"/>
              <a:t>Research Question – Tutorial Presentation for Feedback</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descr="A screenshot of a computer&#10;&#10;Description automatically generated">
            <a:extLst>
              <a:ext uri="{FF2B5EF4-FFF2-40B4-BE49-F238E27FC236}">
                <a16:creationId xmlns:a16="http://schemas.microsoft.com/office/drawing/2014/main" id="{EFB23E9F-DE85-CF26-66C2-36FF34F1B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89" y="1122537"/>
            <a:ext cx="9876376" cy="329212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pPr>
              <a:tabLst>
                <a:tab pos="2336800" algn="l"/>
              </a:tabLst>
            </a:pPr>
            <a:r>
              <a:rPr lang="en-US" dirty="0"/>
              <a:t>Dataset </a:t>
            </a:r>
            <a:r>
              <a:rPr lang="en-US" dirty="0">
                <a:solidFill>
                  <a:srgbClr val="203232"/>
                </a:solidFill>
              </a:rPr>
              <a:t>ID</a:t>
            </a:r>
            <a:r>
              <a:rPr lang="en-US" dirty="0">
                <a:solidFill>
                  <a:schemeClr val="tx1"/>
                </a:solidFill>
              </a:rPr>
              <a:t>:</a:t>
            </a:r>
            <a:r>
              <a:rPr lang="en-US" sz="1600" dirty="0">
                <a:solidFill>
                  <a:srgbClr val="FF0000"/>
                </a:solidFill>
              </a:rPr>
              <a:t> </a:t>
            </a:r>
            <a:r>
              <a:rPr lang="en-US" dirty="0">
                <a:solidFill>
                  <a:srgbClr val="FF0000"/>
                </a:solidFill>
              </a:rPr>
              <a:t>DS181  </a:t>
            </a:r>
            <a:r>
              <a:rPr lang="en-US" dirty="0">
                <a:solidFill>
                  <a:schemeClr val="tx1"/>
                </a:solidFill>
              </a:rPr>
              <a:t>Filename: </a:t>
            </a:r>
            <a:r>
              <a:rPr lang="en-US" dirty="0">
                <a:solidFill>
                  <a:srgbClr val="FF0000"/>
                </a:solidFill>
              </a:rPr>
              <a:t>delhi.csv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433830"/>
            <a:ext cx="9621432" cy="588024"/>
          </a:xfrm>
        </p:spPr>
        <p:txBody>
          <a:bodyPr/>
          <a:lstStyle/>
          <a:p>
            <a:r>
              <a:rPr lang="en-GB" dirty="0"/>
              <a:t>7COM1079-2024  Student Group No: A18                  		        	 Names of Student Group Attendees:  						Umar Ul Farooq, </a:t>
            </a:r>
            <a:r>
              <a:rPr lang="en-GB" dirty="0" err="1"/>
              <a:t>Bhupendar</a:t>
            </a:r>
            <a:r>
              <a:rPr lang="en-GB" dirty="0"/>
              <a:t>, Sai, Ahsan, Aamir</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800" dirty="0">
                <a:latin typeface="Calibri" panose="020F0502020204030204" pitchFamily="34" charset="0"/>
                <a:ea typeface="Calibri" panose="020F0502020204030204" pitchFamily="34" charset="0"/>
                <a:cs typeface="Calibri" panose="020F0502020204030204" pitchFamily="34" charset="0"/>
              </a:rPr>
              <a:t>This dataset is interesting to us because it offers several interesting opportunities for analysis in the areas of tourism, pricing strategies, landmark-based insights, star ratings and reviews. </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800" b="0" dirty="0">
                <a:latin typeface="Calibri"/>
                <a:cs typeface="Calibri"/>
              </a:rPr>
              <a:t>Our  Independent variable is: </a:t>
            </a:r>
            <a:r>
              <a:rPr lang="en-GB" sz="2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
            </a:r>
            <a:r>
              <a:rPr lang="en-US" sz="800" b="0" dirty="0">
                <a:solidFill>
                  <a:srgbClr val="FF0000"/>
                </a:solidFill>
              </a:rPr>
              <a:t> </a:t>
            </a:r>
            <a:r>
              <a:rPr lang="en-US" sz="2800" b="0" dirty="0" err="1">
                <a:solidFill>
                  <a:srgbClr val="FF0000"/>
                </a:solidFill>
                <a:latin typeface="Calibri" panose="020F0502020204030204" pitchFamily="34" charset="0"/>
                <a:ea typeface="Calibri" panose="020F0502020204030204" pitchFamily="34" charset="0"/>
                <a:cs typeface="Calibri" panose="020F0502020204030204" pitchFamily="34" charset="0"/>
              </a:rPr>
              <a:t>istance</a:t>
            </a:r>
            <a:r>
              <a:rPr lang="en-US" sz="2800" b="0" dirty="0">
                <a:solidFill>
                  <a:srgbClr val="FF0000"/>
                </a:solidFill>
                <a:latin typeface="Calibri" panose="020F0502020204030204" pitchFamily="34" charset="0"/>
                <a:ea typeface="Calibri" panose="020F0502020204030204" pitchFamily="34" charset="0"/>
                <a:cs typeface="Calibri" panose="020F0502020204030204" pitchFamily="34" charset="0"/>
              </a:rPr>
              <a:t> to the nearest landmark</a:t>
            </a:r>
            <a:br>
              <a:rPr lang="en-US" sz="2800" b="0" dirty="0">
                <a:latin typeface="Calibri"/>
                <a:cs typeface="Calibri"/>
              </a:rPr>
            </a:br>
            <a:r>
              <a:rPr lang="en-US" sz="2800" b="0" dirty="0">
                <a:latin typeface="Calibri"/>
                <a:cs typeface="Calibri"/>
              </a:rPr>
              <a:t>This  Independent variable datatype is : </a:t>
            </a:r>
            <a:r>
              <a:rPr lang="en-US" sz="2800" b="0" dirty="0">
                <a:solidFill>
                  <a:srgbClr val="FF0000"/>
                </a:solidFill>
                <a:latin typeface="Calibri"/>
                <a:cs typeface="Calibri"/>
              </a:rPr>
              <a:t>Interval/measurement data.</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GB" sz="2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number of reviews </a:t>
            </a:r>
            <a:r>
              <a:rPr lang="en-GB" sz="28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on</a:t>
            </a:r>
            <a:r>
              <a:rPr lang="en-GB" sz="2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MakeMyTrip</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 </a:t>
            </a:r>
            <a:r>
              <a:rPr lang="en-US" sz="28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4524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A18</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504254"/>
            <a:ext cx="10640594" cy="3067745"/>
          </a:xfrm>
        </p:spPr>
        <p:txBody>
          <a:bodyPr>
            <a:noAutofit/>
          </a:bodyPr>
          <a:lstStyle/>
          <a:p>
            <a:pPr>
              <a:lnSpc>
                <a:spcPct val="100000"/>
              </a:lnSpc>
            </a:pPr>
            <a:br>
              <a:rPr lang="en-GB" sz="3600" b="0" dirty="0">
                <a:effectLst/>
                <a:latin typeface="Calibri" panose="020F0502020204030204" pitchFamily="34" charset="0"/>
                <a:ea typeface="Calibri" panose="020F0502020204030204" pitchFamily="34" charset="0"/>
                <a:cs typeface="Calibri" panose="020F0502020204030204" pitchFamily="34" charset="0"/>
              </a:rPr>
            </a:br>
            <a:r>
              <a:rPr lang="en-US" sz="3600" b="0" dirty="0">
                <a:latin typeface="Calibri" panose="020F0502020204030204" pitchFamily="34" charset="0"/>
                <a:ea typeface="Calibri" panose="020F0502020204030204" pitchFamily="34" charset="0"/>
                <a:cs typeface="Calibri" panose="020F0502020204030204" pitchFamily="34" charset="0"/>
              </a:rPr>
              <a:t>Is there a correlation between price of the hotel per day in Delhi and distance to the nearest landmark?</a:t>
            </a:r>
            <a:br>
              <a:rPr lang="en-GB" sz="3600" b="0" dirty="0">
                <a:effectLst/>
                <a:latin typeface="Calibri" panose="020F0502020204030204" pitchFamily="34" charset="0"/>
                <a:ea typeface="Calibri" panose="020F0502020204030204" pitchFamily="34" charset="0"/>
                <a:cs typeface="Calibri" panose="020F0502020204030204" pitchFamily="34" charset="0"/>
              </a:rPr>
            </a:br>
            <a:endParaRPr lang="en-GB" sz="36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1818969"/>
            <a:ext cx="10540071" cy="1902120"/>
          </a:xfrm>
        </p:spPr>
        <p:txBody>
          <a:bodyPr vert="horz" lIns="0" tIns="0" rIns="0" bIns="0" rtlCol="0" anchor="t">
            <a:noAutofit/>
          </a:bodyPr>
          <a:lstStyle/>
          <a:p>
            <a:pPr marL="457200" indent="-457200">
              <a:lnSpc>
                <a:spcPct val="100000"/>
              </a:lnSpc>
              <a:buAutoNum type="arabicPeriod"/>
            </a:pPr>
            <a:r>
              <a:rPr lang="en-GB" sz="3200" b="0" dirty="0">
                <a:latin typeface="Calibri" panose="020F0502020204030204" pitchFamily="34" charset="0"/>
                <a:ea typeface="Calibri" panose="020F0502020204030204" pitchFamily="34" charset="0"/>
                <a:cs typeface="Calibri" panose="020F0502020204030204" pitchFamily="34" charset="0"/>
              </a:rPr>
              <a:t>Null hypothesis (H</a:t>
            </a:r>
            <a:r>
              <a:rPr lang="en-GB" sz="3200" b="0" baseline="-25000" dirty="0">
                <a:latin typeface="Calibri" panose="020F0502020204030204" pitchFamily="34" charset="0"/>
                <a:ea typeface="Calibri" panose="020F0502020204030204" pitchFamily="34" charset="0"/>
                <a:cs typeface="Calibri" panose="020F0502020204030204" pitchFamily="34" charset="0"/>
              </a:rPr>
              <a:t>0</a:t>
            </a:r>
            <a:r>
              <a:rPr lang="en-GB" sz="3200" b="0" dirty="0">
                <a:latin typeface="Calibri" panose="020F0502020204030204" pitchFamily="34" charset="0"/>
                <a:ea typeface="Calibri" panose="020F0502020204030204" pitchFamily="34" charset="0"/>
                <a:cs typeface="Calibri" panose="020F0502020204030204" pitchFamily="34" charset="0"/>
              </a:rPr>
              <a:t>): </a:t>
            </a:r>
            <a:r>
              <a:rPr lang="en-US" sz="3200" b="0" dirty="0">
                <a:latin typeface="Calibri" panose="020F0502020204030204" pitchFamily="34" charset="0"/>
                <a:ea typeface="Calibri" panose="020F0502020204030204" pitchFamily="34" charset="0"/>
                <a:cs typeface="Calibri" panose="020F0502020204030204" pitchFamily="34" charset="0"/>
              </a:rPr>
              <a:t>There is no correlation between the price of a hotel per day in Delhi and the distance to the nearest landmark</a:t>
            </a:r>
            <a:r>
              <a:rPr lang="en-GB" sz="3200" b="0" dirty="0">
                <a:effectLst/>
                <a:latin typeface="Calibri" panose="020F0502020204030204" pitchFamily="34" charset="0"/>
                <a:ea typeface="Calibri" panose="020F0502020204030204" pitchFamily="34" charset="0"/>
                <a:cs typeface="Calibri" panose="020F0502020204030204" pitchFamily="34" charset="0"/>
              </a:rPr>
              <a:t>.</a:t>
            </a:r>
            <a:endParaRPr lang="en-GB" sz="3200" b="0" dirty="0">
              <a:latin typeface="Calibri" panose="020F0502020204030204" pitchFamily="34" charset="0"/>
              <a:ea typeface="Calibri" panose="020F0502020204030204" pitchFamily="34" charset="0"/>
              <a:cs typeface="Calibri" panose="020F0502020204030204" pitchFamily="34" charset="0"/>
            </a:endParaRPr>
          </a:p>
          <a:p>
            <a:pPr marL="447675" indent="-447675">
              <a:lnSpc>
                <a:spcPct val="100000"/>
              </a:lnSpc>
            </a:pPr>
            <a:r>
              <a:rPr lang="en-GB" sz="3200" b="0" dirty="0">
                <a:latin typeface="Calibri" panose="020F0502020204030204" pitchFamily="34" charset="0"/>
                <a:ea typeface="Calibri" panose="020F0502020204030204" pitchFamily="34" charset="0"/>
                <a:cs typeface="Calibri" panose="020F0502020204030204" pitchFamily="34" charset="0"/>
              </a:rPr>
              <a:t>2.  Alternative hypothesis (H</a:t>
            </a:r>
            <a:r>
              <a:rPr lang="en-GB" sz="3200" b="0" baseline="-25000" dirty="0">
                <a:latin typeface="Calibri" panose="020F0502020204030204" pitchFamily="34" charset="0"/>
                <a:ea typeface="Calibri" panose="020F0502020204030204" pitchFamily="34" charset="0"/>
                <a:cs typeface="Calibri" panose="020F0502020204030204" pitchFamily="34" charset="0"/>
              </a:rPr>
              <a:t>1</a:t>
            </a:r>
            <a:r>
              <a:rPr lang="en-GB" sz="3200" b="0" dirty="0">
                <a:latin typeface="Calibri" panose="020F0502020204030204" pitchFamily="34" charset="0"/>
                <a:ea typeface="Calibri" panose="020F0502020204030204" pitchFamily="34" charset="0"/>
                <a:cs typeface="Calibri" panose="020F0502020204030204" pitchFamily="34" charset="0"/>
              </a:rPr>
              <a:t>): </a:t>
            </a:r>
            <a:r>
              <a:rPr lang="en-US" sz="3200" b="0" dirty="0">
                <a:latin typeface="Calibri" panose="020F0502020204030204" pitchFamily="34" charset="0"/>
                <a:ea typeface="Calibri" panose="020F0502020204030204" pitchFamily="34" charset="0"/>
                <a:cs typeface="Calibri" panose="020F0502020204030204" pitchFamily="34" charset="0"/>
              </a:rPr>
              <a:t>There is a significant correlation between the price of the hotel and the distance to the nearest landmark.</a:t>
            </a:r>
            <a:endParaRPr lang="en-GB" sz="32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7" name="Footer Placeholder 6">
            <a:extLst>
              <a:ext uri="{FF2B5EF4-FFF2-40B4-BE49-F238E27FC236}">
                <a16:creationId xmlns:a16="http://schemas.microsoft.com/office/drawing/2014/main" id="{DE55A28F-99CF-8AA4-7D2C-DE863F6DB234}"/>
              </a:ext>
            </a:extLst>
          </p:cNvPr>
          <p:cNvSpPr>
            <a:spLocks noGrp="1"/>
          </p:cNvSpPr>
          <p:nvPr>
            <p:ph type="ftr" sz="quarter" idx="11"/>
          </p:nvPr>
        </p:nvSpPr>
        <p:spPr/>
        <p:txBody>
          <a:bodyPr/>
          <a:lstStyle/>
          <a:p>
            <a:r>
              <a:rPr lang="en-US"/>
              <a:t>PRE 7COM1079-2024  Student Group No:  A18</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10925</TotalTime>
  <Words>476</Words>
  <Application>Microsoft Office PowerPoint</Application>
  <PresentationFormat>Widescreen</PresentationFormat>
  <Paragraphs>26</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04/11/2024 </vt:lpstr>
      <vt:lpstr>PowerPoint Presentation</vt:lpstr>
      <vt:lpstr>This dataset is interesting to us because it offers several interesting opportunities for analysis in the areas of tourism, pricing strategies, landmark-based insights, star ratings and reviews.   Our  Independent variable is: d istance to the nearest landmark This  Independent variable datatype is : Interval/measurement data. Our Dependent variable is: number of reviews on MakeMyTrip  This Dependent variable datatype is : Interval/measurement data</vt:lpstr>
      <vt:lpstr> Is there a correlation between price of the hotel per day in Delhi and distance to the nearest landmark?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sai phani bhavanth</cp:lastModifiedBy>
  <cp:revision>236</cp:revision>
  <dcterms:created xsi:type="dcterms:W3CDTF">2019-10-01T08:37:56Z</dcterms:created>
  <dcterms:modified xsi:type="dcterms:W3CDTF">2024-11-18T00:09:41Z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