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41543-1446-4F92-8196-93D420CF5925}" v="325" dt="2023-11-29T16:20:33.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1" d="100"/>
          <a:sy n="61" d="100"/>
        </p:scale>
        <p:origin x="867"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0232E9-EBA1-492C-A5CB-6F6D34912504}"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1BF722C2-67C9-4C12-AD2F-D5403E3CEEB2}">
      <dgm:prSet/>
      <dgm:spPr/>
      <dgm:t>
        <a:bodyPr/>
        <a:lstStyle/>
        <a:p>
          <a:r>
            <a:rPr lang="en-US" dirty="0">
              <a:latin typeface="Times New Roman" panose="02020603050405020304" pitchFamily="18" charset="0"/>
              <a:cs typeface="Times New Roman" panose="02020603050405020304" pitchFamily="18" charset="0"/>
            </a:rPr>
            <a:t>Uday Kumar Kamasani                          -700738157</a:t>
          </a:r>
        </a:p>
      </dgm:t>
    </dgm:pt>
    <dgm:pt modelId="{A443728B-45CA-4866-AA78-12DE2D22C6FF}" type="parTrans" cxnId="{53974971-3FCC-474B-8688-34F6A5BEEB8F}">
      <dgm:prSet/>
      <dgm:spPr/>
      <dgm:t>
        <a:bodyPr/>
        <a:lstStyle/>
        <a:p>
          <a:endParaRPr lang="en-US"/>
        </a:p>
      </dgm:t>
    </dgm:pt>
    <dgm:pt modelId="{617DC94C-E535-41C0-9354-9BEE5FEA974D}" type="sibTrans" cxnId="{53974971-3FCC-474B-8688-34F6A5BEEB8F}">
      <dgm:prSet/>
      <dgm:spPr/>
      <dgm:t>
        <a:bodyPr/>
        <a:lstStyle/>
        <a:p>
          <a:endParaRPr lang="en-US"/>
        </a:p>
      </dgm:t>
    </dgm:pt>
    <dgm:pt modelId="{CA6DF4AB-C952-4968-A68D-87D06884D31B}">
      <dgm:prSet/>
      <dgm:spPr/>
      <dgm:t>
        <a:bodyPr/>
        <a:lstStyle/>
        <a:p>
          <a:r>
            <a:rPr lang="en-US" dirty="0">
              <a:latin typeface="Times New Roman" panose="02020603050405020304" pitchFamily="18" charset="0"/>
              <a:cs typeface="Times New Roman" panose="02020603050405020304" pitchFamily="18" charset="0"/>
            </a:rPr>
            <a:t>Nikhila Ajju                                             -700742196</a:t>
          </a:r>
        </a:p>
      </dgm:t>
    </dgm:pt>
    <dgm:pt modelId="{2FBC7F3E-0C65-43DC-B8FA-9920368F62B6}" type="parTrans" cxnId="{77CA3DD2-3CF3-4490-98C4-E462E0C2D3E5}">
      <dgm:prSet/>
      <dgm:spPr/>
      <dgm:t>
        <a:bodyPr/>
        <a:lstStyle/>
        <a:p>
          <a:endParaRPr lang="en-US"/>
        </a:p>
      </dgm:t>
    </dgm:pt>
    <dgm:pt modelId="{C9A062B0-2BE7-4C38-8616-CE9A55210335}" type="sibTrans" cxnId="{77CA3DD2-3CF3-4490-98C4-E462E0C2D3E5}">
      <dgm:prSet/>
      <dgm:spPr/>
      <dgm:t>
        <a:bodyPr/>
        <a:lstStyle/>
        <a:p>
          <a:endParaRPr lang="en-US"/>
        </a:p>
      </dgm:t>
    </dgm:pt>
    <dgm:pt modelId="{0955AAD0-DB55-4CBB-BFA9-66460D4741BA}">
      <dgm:prSet/>
      <dgm:spPr/>
      <dgm:t>
        <a:bodyPr/>
        <a:lstStyle/>
        <a:p>
          <a:r>
            <a:rPr lang="en-US" dirty="0">
              <a:latin typeface="Times New Roman" panose="02020603050405020304" pitchFamily="18" charset="0"/>
              <a:cs typeface="Times New Roman" panose="02020603050405020304" pitchFamily="18" charset="0"/>
            </a:rPr>
            <a:t>Mahendra Kumar Reddy </a:t>
          </a:r>
          <a:r>
            <a:rPr lang="en-US" dirty="0" err="1">
              <a:latin typeface="Times New Roman" panose="02020603050405020304" pitchFamily="18" charset="0"/>
              <a:cs typeface="Times New Roman" panose="02020603050405020304" pitchFamily="18" charset="0"/>
            </a:rPr>
            <a:t>Narapureddy</a:t>
          </a:r>
          <a:r>
            <a:rPr lang="en-US" dirty="0">
              <a:latin typeface="Times New Roman" panose="02020603050405020304" pitchFamily="18" charset="0"/>
              <a:cs typeface="Times New Roman" panose="02020603050405020304" pitchFamily="18" charset="0"/>
            </a:rPr>
            <a:t>   -700741313</a:t>
          </a:r>
        </a:p>
      </dgm:t>
    </dgm:pt>
    <dgm:pt modelId="{13278017-3702-46C4-A764-A6C9D329B670}" type="parTrans" cxnId="{1F22343A-72F8-4F71-84C2-EEB28FF5702D}">
      <dgm:prSet/>
      <dgm:spPr/>
      <dgm:t>
        <a:bodyPr/>
        <a:lstStyle/>
        <a:p>
          <a:endParaRPr lang="en-US"/>
        </a:p>
      </dgm:t>
    </dgm:pt>
    <dgm:pt modelId="{D700A228-0EF3-4AE5-B2D1-8DBEAAFE08F5}" type="sibTrans" cxnId="{1F22343A-72F8-4F71-84C2-EEB28FF5702D}">
      <dgm:prSet/>
      <dgm:spPr/>
      <dgm:t>
        <a:bodyPr/>
        <a:lstStyle/>
        <a:p>
          <a:endParaRPr lang="en-US"/>
        </a:p>
      </dgm:t>
    </dgm:pt>
    <dgm:pt modelId="{AFC2F0E1-0D90-4D1E-B262-7345C34D5E62}" type="pres">
      <dgm:prSet presAssocID="{9F0232E9-EBA1-492C-A5CB-6F6D34912504}" presName="linear" presStyleCnt="0">
        <dgm:presLayoutVars>
          <dgm:animLvl val="lvl"/>
          <dgm:resizeHandles val="exact"/>
        </dgm:presLayoutVars>
      </dgm:prSet>
      <dgm:spPr/>
    </dgm:pt>
    <dgm:pt modelId="{E811281C-4E32-408F-A4B8-B6B64C753508}" type="pres">
      <dgm:prSet presAssocID="{1BF722C2-67C9-4C12-AD2F-D5403E3CEEB2}" presName="parentText" presStyleLbl="node1" presStyleIdx="0" presStyleCnt="3" custAng="0" custLinFactNeighborX="87">
        <dgm:presLayoutVars>
          <dgm:chMax val="0"/>
          <dgm:bulletEnabled val="1"/>
        </dgm:presLayoutVars>
      </dgm:prSet>
      <dgm:spPr/>
    </dgm:pt>
    <dgm:pt modelId="{CCAE709C-086C-495D-A15B-FD378BBC7FB8}" type="pres">
      <dgm:prSet presAssocID="{617DC94C-E535-41C0-9354-9BEE5FEA974D}" presName="spacer" presStyleCnt="0"/>
      <dgm:spPr/>
    </dgm:pt>
    <dgm:pt modelId="{2CF8E2E6-6B09-448B-8680-FB67DDCB00A8}" type="pres">
      <dgm:prSet presAssocID="{CA6DF4AB-C952-4968-A68D-87D06884D31B}" presName="parentText" presStyleLbl="node1" presStyleIdx="1" presStyleCnt="3">
        <dgm:presLayoutVars>
          <dgm:chMax val="0"/>
          <dgm:bulletEnabled val="1"/>
        </dgm:presLayoutVars>
      </dgm:prSet>
      <dgm:spPr/>
    </dgm:pt>
    <dgm:pt modelId="{820AE242-F339-4D35-B82A-1F8B346B865E}" type="pres">
      <dgm:prSet presAssocID="{C9A062B0-2BE7-4C38-8616-CE9A55210335}" presName="spacer" presStyleCnt="0"/>
      <dgm:spPr/>
    </dgm:pt>
    <dgm:pt modelId="{491A027F-0B42-4B12-BD56-FCE6AE8A015B}" type="pres">
      <dgm:prSet presAssocID="{0955AAD0-DB55-4CBB-BFA9-66460D4741BA}" presName="parentText" presStyleLbl="node1" presStyleIdx="2" presStyleCnt="3" custLinFactNeighborX="7098" custLinFactNeighborY="40498">
        <dgm:presLayoutVars>
          <dgm:chMax val="0"/>
          <dgm:bulletEnabled val="1"/>
        </dgm:presLayoutVars>
      </dgm:prSet>
      <dgm:spPr/>
    </dgm:pt>
  </dgm:ptLst>
  <dgm:cxnLst>
    <dgm:cxn modelId="{1F22343A-72F8-4F71-84C2-EEB28FF5702D}" srcId="{9F0232E9-EBA1-492C-A5CB-6F6D34912504}" destId="{0955AAD0-DB55-4CBB-BFA9-66460D4741BA}" srcOrd="2" destOrd="0" parTransId="{13278017-3702-46C4-A764-A6C9D329B670}" sibTransId="{D700A228-0EF3-4AE5-B2D1-8DBEAAFE08F5}"/>
    <dgm:cxn modelId="{E7B7FD40-D36E-4087-A5DD-ED0FC6D9249C}" type="presOf" srcId="{CA6DF4AB-C952-4968-A68D-87D06884D31B}" destId="{2CF8E2E6-6B09-448B-8680-FB67DDCB00A8}" srcOrd="0" destOrd="0" presId="urn:microsoft.com/office/officeart/2005/8/layout/vList2"/>
    <dgm:cxn modelId="{3F5C1F47-C18F-4EA6-AEC1-34F272BCDFFC}" type="presOf" srcId="{1BF722C2-67C9-4C12-AD2F-D5403E3CEEB2}" destId="{E811281C-4E32-408F-A4B8-B6B64C753508}" srcOrd="0" destOrd="0" presId="urn:microsoft.com/office/officeart/2005/8/layout/vList2"/>
    <dgm:cxn modelId="{53974971-3FCC-474B-8688-34F6A5BEEB8F}" srcId="{9F0232E9-EBA1-492C-A5CB-6F6D34912504}" destId="{1BF722C2-67C9-4C12-AD2F-D5403E3CEEB2}" srcOrd="0" destOrd="0" parTransId="{A443728B-45CA-4866-AA78-12DE2D22C6FF}" sibTransId="{617DC94C-E535-41C0-9354-9BEE5FEA974D}"/>
    <dgm:cxn modelId="{0398C683-31B0-4577-B58E-20985FE89023}" type="presOf" srcId="{0955AAD0-DB55-4CBB-BFA9-66460D4741BA}" destId="{491A027F-0B42-4B12-BD56-FCE6AE8A015B}" srcOrd="0" destOrd="0" presId="urn:microsoft.com/office/officeart/2005/8/layout/vList2"/>
    <dgm:cxn modelId="{77CA3DD2-3CF3-4490-98C4-E462E0C2D3E5}" srcId="{9F0232E9-EBA1-492C-A5CB-6F6D34912504}" destId="{CA6DF4AB-C952-4968-A68D-87D06884D31B}" srcOrd="1" destOrd="0" parTransId="{2FBC7F3E-0C65-43DC-B8FA-9920368F62B6}" sibTransId="{C9A062B0-2BE7-4C38-8616-CE9A55210335}"/>
    <dgm:cxn modelId="{2DDB2DD6-2FB1-49FB-86DC-40C6BB02938D}" type="presOf" srcId="{9F0232E9-EBA1-492C-A5CB-6F6D34912504}" destId="{AFC2F0E1-0D90-4D1E-B262-7345C34D5E62}" srcOrd="0" destOrd="0" presId="urn:microsoft.com/office/officeart/2005/8/layout/vList2"/>
    <dgm:cxn modelId="{FC85BDD2-4ACC-47E7-8CAB-0316C2C6FE1C}" type="presParOf" srcId="{AFC2F0E1-0D90-4D1E-B262-7345C34D5E62}" destId="{E811281C-4E32-408F-A4B8-B6B64C753508}" srcOrd="0" destOrd="0" presId="urn:microsoft.com/office/officeart/2005/8/layout/vList2"/>
    <dgm:cxn modelId="{0B63D48B-F2DB-4C02-BE33-BF890380499F}" type="presParOf" srcId="{AFC2F0E1-0D90-4D1E-B262-7345C34D5E62}" destId="{CCAE709C-086C-495D-A15B-FD378BBC7FB8}" srcOrd="1" destOrd="0" presId="urn:microsoft.com/office/officeart/2005/8/layout/vList2"/>
    <dgm:cxn modelId="{306C57AA-2F72-4081-9C8E-F31041180587}" type="presParOf" srcId="{AFC2F0E1-0D90-4D1E-B262-7345C34D5E62}" destId="{2CF8E2E6-6B09-448B-8680-FB67DDCB00A8}" srcOrd="2" destOrd="0" presId="urn:microsoft.com/office/officeart/2005/8/layout/vList2"/>
    <dgm:cxn modelId="{9CF26D9A-E439-4A83-9978-F361369E35E1}" type="presParOf" srcId="{AFC2F0E1-0D90-4D1E-B262-7345C34D5E62}" destId="{820AE242-F339-4D35-B82A-1F8B346B865E}" srcOrd="3" destOrd="0" presId="urn:microsoft.com/office/officeart/2005/8/layout/vList2"/>
    <dgm:cxn modelId="{6A4A2037-1499-4299-9369-C56DE12598DB}" type="presParOf" srcId="{AFC2F0E1-0D90-4D1E-B262-7345C34D5E62}" destId="{491A027F-0B42-4B12-BD56-FCE6AE8A015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206D6C-4CE5-41CD-A2C5-9E1554C3C63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B3EA21D-841C-4636-A9CB-B06BEFF532BF}">
      <dgm:prSet custT="1"/>
      <dgm:spPr/>
      <dgm:t>
        <a:bodyPr/>
        <a:lstStyle/>
        <a:p>
          <a:r>
            <a:rPr lang="en-US" sz="2000" b="0" i="0" baseline="0" dirty="0">
              <a:latin typeface="Times New Roman" panose="02020603050405020304" pitchFamily="18" charset="0"/>
              <a:cs typeface="Times New Roman" panose="02020603050405020304" pitchFamily="18" charset="0"/>
            </a:rPr>
            <a:t>Mahendra kumar Reddy worked on identifying the necessary papers, data selection and basic coding for the project implementation.</a:t>
          </a:r>
          <a:endParaRPr lang="en-US" sz="2000" dirty="0">
            <a:latin typeface="Times New Roman" panose="02020603050405020304" pitchFamily="18" charset="0"/>
            <a:cs typeface="Times New Roman" panose="02020603050405020304" pitchFamily="18" charset="0"/>
          </a:endParaRPr>
        </a:p>
      </dgm:t>
    </dgm:pt>
    <dgm:pt modelId="{90E212F7-ACE9-47FF-974D-4A6787901469}" type="parTrans" cxnId="{F1CE55E1-A758-440E-88BE-97F2534A1768}">
      <dgm:prSet/>
      <dgm:spPr/>
      <dgm:t>
        <a:bodyPr/>
        <a:lstStyle/>
        <a:p>
          <a:endParaRPr lang="en-US"/>
        </a:p>
      </dgm:t>
    </dgm:pt>
    <dgm:pt modelId="{74ECAF2D-882D-4650-B17E-D783C33C9EDC}" type="sibTrans" cxnId="{F1CE55E1-A758-440E-88BE-97F2534A1768}">
      <dgm:prSet/>
      <dgm:spPr/>
      <dgm:t>
        <a:bodyPr/>
        <a:lstStyle/>
        <a:p>
          <a:endParaRPr lang="en-US"/>
        </a:p>
      </dgm:t>
    </dgm:pt>
    <dgm:pt modelId="{EE867521-C13E-4659-80D9-3FBDDC673F2F}">
      <dgm:prSet custT="1"/>
      <dgm:spPr/>
      <dgm:t>
        <a:bodyPr/>
        <a:lstStyle/>
        <a:p>
          <a:r>
            <a:rPr lang="en-US" sz="2000" b="0" i="0" baseline="0" dirty="0">
              <a:latin typeface="Times New Roman" panose="02020603050405020304" pitchFamily="18" charset="0"/>
              <a:cs typeface="Times New Roman" panose="02020603050405020304" pitchFamily="18" charset="0"/>
            </a:rPr>
            <a:t>Nikhila worked on dataset collection based on the column names required for the project and tested different epoch values.</a:t>
          </a:r>
          <a:endParaRPr lang="en-US" sz="2000" dirty="0">
            <a:latin typeface="Times New Roman" panose="02020603050405020304" pitchFamily="18" charset="0"/>
            <a:cs typeface="Times New Roman" panose="02020603050405020304" pitchFamily="18" charset="0"/>
          </a:endParaRPr>
        </a:p>
      </dgm:t>
    </dgm:pt>
    <dgm:pt modelId="{2DDD8168-E946-4E69-BAEF-116D824EF509}" type="parTrans" cxnId="{E3728555-874B-4B43-99F6-865FA5B55830}">
      <dgm:prSet/>
      <dgm:spPr/>
      <dgm:t>
        <a:bodyPr/>
        <a:lstStyle/>
        <a:p>
          <a:endParaRPr lang="en-US"/>
        </a:p>
      </dgm:t>
    </dgm:pt>
    <dgm:pt modelId="{D2F9FC74-475D-4D85-8EC4-C535F7B30A05}" type="sibTrans" cxnId="{E3728555-874B-4B43-99F6-865FA5B55830}">
      <dgm:prSet/>
      <dgm:spPr/>
      <dgm:t>
        <a:bodyPr/>
        <a:lstStyle/>
        <a:p>
          <a:endParaRPr lang="en-US"/>
        </a:p>
      </dgm:t>
    </dgm:pt>
    <dgm:pt modelId="{1858EAF2-8C47-4E10-B1E9-868EDDC369E8}">
      <dgm:prSet custT="1"/>
      <dgm:spPr/>
      <dgm:t>
        <a:bodyPr/>
        <a:lstStyle/>
        <a:p>
          <a:r>
            <a:rPr lang="en-US" sz="2000" b="0" i="0" baseline="0" dirty="0">
              <a:latin typeface="Times New Roman" panose="02020603050405020304" pitchFamily="18" charset="0"/>
              <a:cs typeface="Times New Roman" panose="02020603050405020304" pitchFamily="18" charset="0"/>
            </a:rPr>
            <a:t>Uday worked on coding for implementing the dataset by importing, training, and testing values and worked on the code, documentation, and presentation of what we have done. </a:t>
          </a:r>
          <a:endParaRPr lang="en-US" sz="2000" dirty="0">
            <a:latin typeface="Times New Roman" panose="02020603050405020304" pitchFamily="18" charset="0"/>
            <a:cs typeface="Times New Roman" panose="02020603050405020304" pitchFamily="18" charset="0"/>
          </a:endParaRPr>
        </a:p>
      </dgm:t>
    </dgm:pt>
    <dgm:pt modelId="{1F3C9C3B-D38A-43DD-AF7F-9ED0EE065E56}" type="parTrans" cxnId="{5CC8B252-37AC-4E1B-811E-7974A27C5ADF}">
      <dgm:prSet/>
      <dgm:spPr/>
      <dgm:t>
        <a:bodyPr/>
        <a:lstStyle/>
        <a:p>
          <a:endParaRPr lang="en-US"/>
        </a:p>
      </dgm:t>
    </dgm:pt>
    <dgm:pt modelId="{9655060F-5C9A-46E5-98E7-13E649E16D23}" type="sibTrans" cxnId="{5CC8B252-37AC-4E1B-811E-7974A27C5ADF}">
      <dgm:prSet/>
      <dgm:spPr/>
      <dgm:t>
        <a:bodyPr/>
        <a:lstStyle/>
        <a:p>
          <a:endParaRPr lang="en-US"/>
        </a:p>
      </dgm:t>
    </dgm:pt>
    <dgm:pt modelId="{FC839A76-A9AE-4C33-B174-1E16FE848B94}" type="pres">
      <dgm:prSet presAssocID="{91206D6C-4CE5-41CD-A2C5-9E1554C3C634}" presName="linear" presStyleCnt="0">
        <dgm:presLayoutVars>
          <dgm:animLvl val="lvl"/>
          <dgm:resizeHandles val="exact"/>
        </dgm:presLayoutVars>
      </dgm:prSet>
      <dgm:spPr/>
    </dgm:pt>
    <dgm:pt modelId="{FF08EDBF-0509-4F13-B85D-F5A3C7BFD1D1}" type="pres">
      <dgm:prSet presAssocID="{0B3EA21D-841C-4636-A9CB-B06BEFF532BF}" presName="parentText" presStyleLbl="node1" presStyleIdx="0" presStyleCnt="3">
        <dgm:presLayoutVars>
          <dgm:chMax val="0"/>
          <dgm:bulletEnabled val="1"/>
        </dgm:presLayoutVars>
      </dgm:prSet>
      <dgm:spPr/>
    </dgm:pt>
    <dgm:pt modelId="{DEEE5216-FFBC-410F-87B1-1D658E524D4A}" type="pres">
      <dgm:prSet presAssocID="{74ECAF2D-882D-4650-B17E-D783C33C9EDC}" presName="spacer" presStyleCnt="0"/>
      <dgm:spPr/>
    </dgm:pt>
    <dgm:pt modelId="{26A5CA07-B77E-488D-BFC0-2F39F8378834}" type="pres">
      <dgm:prSet presAssocID="{EE867521-C13E-4659-80D9-3FBDDC673F2F}" presName="parentText" presStyleLbl="node1" presStyleIdx="1" presStyleCnt="3">
        <dgm:presLayoutVars>
          <dgm:chMax val="0"/>
          <dgm:bulletEnabled val="1"/>
        </dgm:presLayoutVars>
      </dgm:prSet>
      <dgm:spPr/>
    </dgm:pt>
    <dgm:pt modelId="{FA242DE4-DCC8-4CBB-BA42-FF89959BC9BE}" type="pres">
      <dgm:prSet presAssocID="{D2F9FC74-475D-4D85-8EC4-C535F7B30A05}" presName="spacer" presStyleCnt="0"/>
      <dgm:spPr/>
    </dgm:pt>
    <dgm:pt modelId="{EF348B1E-890E-425F-A8AF-A379388F880F}" type="pres">
      <dgm:prSet presAssocID="{1858EAF2-8C47-4E10-B1E9-868EDDC369E8}" presName="parentText" presStyleLbl="node1" presStyleIdx="2" presStyleCnt="3">
        <dgm:presLayoutVars>
          <dgm:chMax val="0"/>
          <dgm:bulletEnabled val="1"/>
        </dgm:presLayoutVars>
      </dgm:prSet>
      <dgm:spPr/>
    </dgm:pt>
  </dgm:ptLst>
  <dgm:cxnLst>
    <dgm:cxn modelId="{C747D40C-3985-4657-947A-A541805AE513}" type="presOf" srcId="{0B3EA21D-841C-4636-A9CB-B06BEFF532BF}" destId="{FF08EDBF-0509-4F13-B85D-F5A3C7BFD1D1}" srcOrd="0" destOrd="0" presId="urn:microsoft.com/office/officeart/2005/8/layout/vList2"/>
    <dgm:cxn modelId="{5CC8B252-37AC-4E1B-811E-7974A27C5ADF}" srcId="{91206D6C-4CE5-41CD-A2C5-9E1554C3C634}" destId="{1858EAF2-8C47-4E10-B1E9-868EDDC369E8}" srcOrd="2" destOrd="0" parTransId="{1F3C9C3B-D38A-43DD-AF7F-9ED0EE065E56}" sibTransId="{9655060F-5C9A-46E5-98E7-13E649E16D23}"/>
    <dgm:cxn modelId="{E3728555-874B-4B43-99F6-865FA5B55830}" srcId="{91206D6C-4CE5-41CD-A2C5-9E1554C3C634}" destId="{EE867521-C13E-4659-80D9-3FBDDC673F2F}" srcOrd="1" destOrd="0" parTransId="{2DDD8168-E946-4E69-BAEF-116D824EF509}" sibTransId="{D2F9FC74-475D-4D85-8EC4-C535F7B30A05}"/>
    <dgm:cxn modelId="{DEAB137D-8A7D-4B72-BEE2-E642FDBE4F5A}" type="presOf" srcId="{1858EAF2-8C47-4E10-B1E9-868EDDC369E8}" destId="{EF348B1E-890E-425F-A8AF-A379388F880F}" srcOrd="0" destOrd="0" presId="urn:microsoft.com/office/officeart/2005/8/layout/vList2"/>
    <dgm:cxn modelId="{F23895DB-FCD4-4CB6-A46E-69565569C9E9}" type="presOf" srcId="{91206D6C-4CE5-41CD-A2C5-9E1554C3C634}" destId="{FC839A76-A9AE-4C33-B174-1E16FE848B94}" srcOrd="0" destOrd="0" presId="urn:microsoft.com/office/officeart/2005/8/layout/vList2"/>
    <dgm:cxn modelId="{94D3CADB-41CE-434A-8618-E545E021DDAD}" type="presOf" srcId="{EE867521-C13E-4659-80D9-3FBDDC673F2F}" destId="{26A5CA07-B77E-488D-BFC0-2F39F8378834}" srcOrd="0" destOrd="0" presId="urn:microsoft.com/office/officeart/2005/8/layout/vList2"/>
    <dgm:cxn modelId="{F1CE55E1-A758-440E-88BE-97F2534A1768}" srcId="{91206D6C-4CE5-41CD-A2C5-9E1554C3C634}" destId="{0B3EA21D-841C-4636-A9CB-B06BEFF532BF}" srcOrd="0" destOrd="0" parTransId="{90E212F7-ACE9-47FF-974D-4A6787901469}" sibTransId="{74ECAF2D-882D-4650-B17E-D783C33C9EDC}"/>
    <dgm:cxn modelId="{6DB16C49-2F6F-448C-A2EE-CBE141CDCD38}" type="presParOf" srcId="{FC839A76-A9AE-4C33-B174-1E16FE848B94}" destId="{FF08EDBF-0509-4F13-B85D-F5A3C7BFD1D1}" srcOrd="0" destOrd="0" presId="urn:microsoft.com/office/officeart/2005/8/layout/vList2"/>
    <dgm:cxn modelId="{068D4F27-1576-4B64-B8F3-11C0F9434700}" type="presParOf" srcId="{FC839A76-A9AE-4C33-B174-1E16FE848B94}" destId="{DEEE5216-FFBC-410F-87B1-1D658E524D4A}" srcOrd="1" destOrd="0" presId="urn:microsoft.com/office/officeart/2005/8/layout/vList2"/>
    <dgm:cxn modelId="{2995C960-411A-4747-8386-EFA68DD597F6}" type="presParOf" srcId="{FC839A76-A9AE-4C33-B174-1E16FE848B94}" destId="{26A5CA07-B77E-488D-BFC0-2F39F8378834}" srcOrd="2" destOrd="0" presId="urn:microsoft.com/office/officeart/2005/8/layout/vList2"/>
    <dgm:cxn modelId="{0DF0D8C0-8108-401D-B511-037E4500FF14}" type="presParOf" srcId="{FC839A76-A9AE-4C33-B174-1E16FE848B94}" destId="{FA242DE4-DCC8-4CBB-BA42-FF89959BC9BE}" srcOrd="3" destOrd="0" presId="urn:microsoft.com/office/officeart/2005/8/layout/vList2"/>
    <dgm:cxn modelId="{4EF6A1A2-FDDB-4A94-9F8D-EF4104D2CDBD}" type="presParOf" srcId="{FC839A76-A9AE-4C33-B174-1E16FE848B94}" destId="{EF348B1E-890E-425F-A8AF-A379388F880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30D1C5-B2C5-4E48-88AE-3250BC57869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72B817E-4A8A-4E79-A35C-0EAB11E69DA1}">
      <dgm:prSet custT="1"/>
      <dgm:spPr/>
      <dgm:t>
        <a:bodyPr/>
        <a:lstStyle/>
        <a:p>
          <a:r>
            <a:rPr lang="en-US" sz="1800" dirty="0">
              <a:latin typeface="Times New Roman" panose="02020603050405020304" pitchFamily="18" charset="0"/>
              <a:cs typeface="Times New Roman" panose="02020603050405020304" pitchFamily="18" charset="0"/>
            </a:rPr>
            <a:t>One of the papers compared the performance of different ANNs and ensemble methods for customer churn prediction in the telecommunications industry. The authors evaluated various feature selection techniques and model selection strategies to optimize the ANN model's accuracy and generalization performance.</a:t>
          </a:r>
        </a:p>
      </dgm:t>
    </dgm:pt>
    <dgm:pt modelId="{9184B647-3001-4F49-9E39-DD49515B0B06}" type="parTrans" cxnId="{16F6712A-8BCB-4901-A248-40D5D5099F1B}">
      <dgm:prSet/>
      <dgm:spPr/>
      <dgm:t>
        <a:bodyPr/>
        <a:lstStyle/>
        <a:p>
          <a:endParaRPr lang="en-US"/>
        </a:p>
      </dgm:t>
    </dgm:pt>
    <dgm:pt modelId="{C1414647-0DA4-4017-9050-AE468158B77C}" type="sibTrans" cxnId="{16F6712A-8BCB-4901-A248-40D5D5099F1B}">
      <dgm:prSet/>
      <dgm:spPr/>
      <dgm:t>
        <a:bodyPr/>
        <a:lstStyle/>
        <a:p>
          <a:endParaRPr lang="en-US"/>
        </a:p>
      </dgm:t>
    </dgm:pt>
    <dgm:pt modelId="{0608C4AE-A25A-464B-B7F5-C9668D3348DE}">
      <dgm:prSet custT="1"/>
      <dgm:spPr/>
      <dgm:t>
        <a:bodyPr/>
        <a:lstStyle/>
        <a:p>
          <a:r>
            <a:rPr lang="en-US" sz="1800" dirty="0">
              <a:latin typeface="Times New Roman" panose="02020603050405020304" pitchFamily="18" charset="0"/>
              <a:cs typeface="Times New Roman" panose="02020603050405020304" pitchFamily="18" charset="0"/>
            </a:rPr>
            <a:t>Others proposed the use of deep neural networks, specifically stacked autoencoders, for customer churn prediction in the presence of imbalanced data. </a:t>
          </a:r>
        </a:p>
      </dgm:t>
    </dgm:pt>
    <dgm:pt modelId="{2E2104B2-5F7F-43B1-8D78-2A531FF79563}" type="parTrans" cxnId="{955A382D-8BBF-4777-82FE-9A173ADE24F8}">
      <dgm:prSet/>
      <dgm:spPr/>
      <dgm:t>
        <a:bodyPr/>
        <a:lstStyle/>
        <a:p>
          <a:endParaRPr lang="en-US"/>
        </a:p>
      </dgm:t>
    </dgm:pt>
    <dgm:pt modelId="{560DEA09-6BBE-49F7-9790-A7B43BFACE83}" type="sibTrans" cxnId="{955A382D-8BBF-4777-82FE-9A173ADE24F8}">
      <dgm:prSet/>
      <dgm:spPr/>
      <dgm:t>
        <a:bodyPr/>
        <a:lstStyle/>
        <a:p>
          <a:endParaRPr lang="en-US"/>
        </a:p>
      </dgm:t>
    </dgm:pt>
    <dgm:pt modelId="{5D850BC1-7B5B-4789-BD07-81912663C4C6}">
      <dgm:prSet custT="1"/>
      <dgm:spPr/>
      <dgm:t>
        <a:bodyPr/>
        <a:lstStyle/>
        <a:p>
          <a:r>
            <a:rPr lang="en-US" sz="1800" dirty="0">
              <a:latin typeface="Times New Roman" panose="02020603050405020304" pitchFamily="18" charset="0"/>
              <a:cs typeface="Times New Roman" panose="02020603050405020304" pitchFamily="18" charset="0"/>
            </a:rPr>
            <a:t>One research compared the performance of different recurrent neural networks, including Long Short-Term Memory (LSTM) and Gated Recurrent Unit (GRU), for customer churn prediction in subscription services.</a:t>
          </a:r>
        </a:p>
      </dgm:t>
    </dgm:pt>
    <dgm:pt modelId="{1722CE6D-4B72-4CBA-8EB3-445C5E1EDCF4}" type="parTrans" cxnId="{4C3F846E-7734-421A-9831-14028B573D27}">
      <dgm:prSet/>
      <dgm:spPr/>
      <dgm:t>
        <a:bodyPr/>
        <a:lstStyle/>
        <a:p>
          <a:endParaRPr lang="en-US"/>
        </a:p>
      </dgm:t>
    </dgm:pt>
    <dgm:pt modelId="{19A2A012-C61C-4073-ACF3-CD38F75F5570}" type="sibTrans" cxnId="{4C3F846E-7734-421A-9831-14028B573D27}">
      <dgm:prSet/>
      <dgm:spPr/>
      <dgm:t>
        <a:bodyPr/>
        <a:lstStyle/>
        <a:p>
          <a:endParaRPr lang="en-US"/>
        </a:p>
      </dgm:t>
    </dgm:pt>
    <dgm:pt modelId="{99B44925-B1CE-49DE-B20F-E502A2099B73}">
      <dgm:prSet custT="1"/>
      <dgm:spPr/>
      <dgm:t>
        <a:bodyPr/>
        <a:lstStyle/>
        <a:p>
          <a:r>
            <a:rPr lang="en-US" sz="1800" dirty="0">
              <a:latin typeface="Times New Roman" panose="02020603050405020304" pitchFamily="18" charset="0"/>
              <a:cs typeface="Times New Roman" panose="02020603050405020304" pitchFamily="18" charset="0"/>
            </a:rPr>
            <a:t>One of the studies applied convolutional neural networks (CNNs) for customer churn prediction in the e-commerce domain. The authors utilized CNNs to automatically learn features from customer transaction data and achieved competitive prediction accuracy compared to other methods.</a:t>
          </a:r>
        </a:p>
      </dgm:t>
    </dgm:pt>
    <dgm:pt modelId="{54EE2036-D45F-43BC-84D7-C8CD5D4CACFE}" type="parTrans" cxnId="{EEDE9AEE-7B28-4E66-8D37-E346FAC968BD}">
      <dgm:prSet/>
      <dgm:spPr/>
      <dgm:t>
        <a:bodyPr/>
        <a:lstStyle/>
        <a:p>
          <a:endParaRPr lang="en-US"/>
        </a:p>
      </dgm:t>
    </dgm:pt>
    <dgm:pt modelId="{1AEE8093-994A-42F0-B9C8-BC6202E63087}" type="sibTrans" cxnId="{EEDE9AEE-7B28-4E66-8D37-E346FAC968BD}">
      <dgm:prSet/>
      <dgm:spPr/>
      <dgm:t>
        <a:bodyPr/>
        <a:lstStyle/>
        <a:p>
          <a:endParaRPr lang="en-US"/>
        </a:p>
      </dgm:t>
    </dgm:pt>
    <dgm:pt modelId="{5CEEA704-F1F6-47BC-8D57-22AFDE2AF822}" type="pres">
      <dgm:prSet presAssocID="{2230D1C5-B2C5-4E48-88AE-3250BC57869B}" presName="vert0" presStyleCnt="0">
        <dgm:presLayoutVars>
          <dgm:dir/>
          <dgm:animOne val="branch"/>
          <dgm:animLvl val="lvl"/>
        </dgm:presLayoutVars>
      </dgm:prSet>
      <dgm:spPr/>
    </dgm:pt>
    <dgm:pt modelId="{C075DA05-15A4-4A81-86B4-1BB29CFB813A}" type="pres">
      <dgm:prSet presAssocID="{272B817E-4A8A-4E79-A35C-0EAB11E69DA1}" presName="thickLine" presStyleLbl="alignNode1" presStyleIdx="0" presStyleCnt="4"/>
      <dgm:spPr/>
    </dgm:pt>
    <dgm:pt modelId="{594037FC-C168-40D1-9E7D-E8ACAA14C9FD}" type="pres">
      <dgm:prSet presAssocID="{272B817E-4A8A-4E79-A35C-0EAB11E69DA1}" presName="horz1" presStyleCnt="0"/>
      <dgm:spPr/>
    </dgm:pt>
    <dgm:pt modelId="{6208B57C-7559-4E9F-848A-45B79E1632ED}" type="pres">
      <dgm:prSet presAssocID="{272B817E-4A8A-4E79-A35C-0EAB11E69DA1}" presName="tx1" presStyleLbl="revTx" presStyleIdx="0" presStyleCnt="4"/>
      <dgm:spPr/>
    </dgm:pt>
    <dgm:pt modelId="{43494C3D-FDCA-4E4E-A630-701B3A48F517}" type="pres">
      <dgm:prSet presAssocID="{272B817E-4A8A-4E79-A35C-0EAB11E69DA1}" presName="vert1" presStyleCnt="0"/>
      <dgm:spPr/>
    </dgm:pt>
    <dgm:pt modelId="{4F122990-7FAB-469E-B13F-EAF4F1E3CBDD}" type="pres">
      <dgm:prSet presAssocID="{0608C4AE-A25A-464B-B7F5-C9668D3348DE}" presName="thickLine" presStyleLbl="alignNode1" presStyleIdx="1" presStyleCnt="4"/>
      <dgm:spPr/>
    </dgm:pt>
    <dgm:pt modelId="{33CEE1BA-CD7E-447C-BC8C-626F0E52D818}" type="pres">
      <dgm:prSet presAssocID="{0608C4AE-A25A-464B-B7F5-C9668D3348DE}" presName="horz1" presStyleCnt="0"/>
      <dgm:spPr/>
    </dgm:pt>
    <dgm:pt modelId="{62A9AF33-912F-4B90-9F37-FF1420C235A8}" type="pres">
      <dgm:prSet presAssocID="{0608C4AE-A25A-464B-B7F5-C9668D3348DE}" presName="tx1" presStyleLbl="revTx" presStyleIdx="1" presStyleCnt="4"/>
      <dgm:spPr/>
    </dgm:pt>
    <dgm:pt modelId="{01DCD517-9C67-474E-83E7-0E105DD896E5}" type="pres">
      <dgm:prSet presAssocID="{0608C4AE-A25A-464B-B7F5-C9668D3348DE}" presName="vert1" presStyleCnt="0"/>
      <dgm:spPr/>
    </dgm:pt>
    <dgm:pt modelId="{370331BF-9D55-44B2-A1DD-DE06BFFE5E3D}" type="pres">
      <dgm:prSet presAssocID="{5D850BC1-7B5B-4789-BD07-81912663C4C6}" presName="thickLine" presStyleLbl="alignNode1" presStyleIdx="2" presStyleCnt="4"/>
      <dgm:spPr/>
    </dgm:pt>
    <dgm:pt modelId="{4583E671-6AFC-4CC9-9EB9-208AEF4343C1}" type="pres">
      <dgm:prSet presAssocID="{5D850BC1-7B5B-4789-BD07-81912663C4C6}" presName="horz1" presStyleCnt="0"/>
      <dgm:spPr/>
    </dgm:pt>
    <dgm:pt modelId="{C18D3822-FCE2-497B-9F68-26340FED6576}" type="pres">
      <dgm:prSet presAssocID="{5D850BC1-7B5B-4789-BD07-81912663C4C6}" presName="tx1" presStyleLbl="revTx" presStyleIdx="2" presStyleCnt="4"/>
      <dgm:spPr/>
    </dgm:pt>
    <dgm:pt modelId="{BAF5EB1D-D148-4809-BE48-9E40787E4639}" type="pres">
      <dgm:prSet presAssocID="{5D850BC1-7B5B-4789-BD07-81912663C4C6}" presName="vert1" presStyleCnt="0"/>
      <dgm:spPr/>
    </dgm:pt>
    <dgm:pt modelId="{5B1AC90F-B32C-4F11-8C20-5C952BDC982A}" type="pres">
      <dgm:prSet presAssocID="{99B44925-B1CE-49DE-B20F-E502A2099B73}" presName="thickLine" presStyleLbl="alignNode1" presStyleIdx="3" presStyleCnt="4"/>
      <dgm:spPr/>
    </dgm:pt>
    <dgm:pt modelId="{51C9C5F0-DFF8-4E34-90B4-830E7A12B2BD}" type="pres">
      <dgm:prSet presAssocID="{99B44925-B1CE-49DE-B20F-E502A2099B73}" presName="horz1" presStyleCnt="0"/>
      <dgm:spPr/>
    </dgm:pt>
    <dgm:pt modelId="{27215115-E95A-44A7-8F3A-415DD46952D3}" type="pres">
      <dgm:prSet presAssocID="{99B44925-B1CE-49DE-B20F-E502A2099B73}" presName="tx1" presStyleLbl="revTx" presStyleIdx="3" presStyleCnt="4"/>
      <dgm:spPr/>
    </dgm:pt>
    <dgm:pt modelId="{30863724-3ECD-425E-B4C0-5959CADCFACD}" type="pres">
      <dgm:prSet presAssocID="{99B44925-B1CE-49DE-B20F-E502A2099B73}" presName="vert1" presStyleCnt="0"/>
      <dgm:spPr/>
    </dgm:pt>
  </dgm:ptLst>
  <dgm:cxnLst>
    <dgm:cxn modelId="{16F6712A-8BCB-4901-A248-40D5D5099F1B}" srcId="{2230D1C5-B2C5-4E48-88AE-3250BC57869B}" destId="{272B817E-4A8A-4E79-A35C-0EAB11E69DA1}" srcOrd="0" destOrd="0" parTransId="{9184B647-3001-4F49-9E39-DD49515B0B06}" sibTransId="{C1414647-0DA4-4017-9050-AE468158B77C}"/>
    <dgm:cxn modelId="{955A382D-8BBF-4777-82FE-9A173ADE24F8}" srcId="{2230D1C5-B2C5-4E48-88AE-3250BC57869B}" destId="{0608C4AE-A25A-464B-B7F5-C9668D3348DE}" srcOrd="1" destOrd="0" parTransId="{2E2104B2-5F7F-43B1-8D78-2A531FF79563}" sibTransId="{560DEA09-6BBE-49F7-9790-A7B43BFACE83}"/>
    <dgm:cxn modelId="{B6FA4D64-068B-47A3-8BF2-DBE0317FC4E5}" type="presOf" srcId="{272B817E-4A8A-4E79-A35C-0EAB11E69DA1}" destId="{6208B57C-7559-4E9F-848A-45B79E1632ED}" srcOrd="0" destOrd="0" presId="urn:microsoft.com/office/officeart/2008/layout/LinedList"/>
    <dgm:cxn modelId="{4C3F846E-7734-421A-9831-14028B573D27}" srcId="{2230D1C5-B2C5-4E48-88AE-3250BC57869B}" destId="{5D850BC1-7B5B-4789-BD07-81912663C4C6}" srcOrd="2" destOrd="0" parTransId="{1722CE6D-4B72-4CBA-8EB3-445C5E1EDCF4}" sibTransId="{19A2A012-C61C-4073-ACF3-CD38F75F5570}"/>
    <dgm:cxn modelId="{CFE45656-B428-407E-92E9-1C5AA84FD7F2}" type="presOf" srcId="{2230D1C5-B2C5-4E48-88AE-3250BC57869B}" destId="{5CEEA704-F1F6-47BC-8D57-22AFDE2AF822}" srcOrd="0" destOrd="0" presId="urn:microsoft.com/office/officeart/2008/layout/LinedList"/>
    <dgm:cxn modelId="{399B4D77-0CC3-4F53-B52F-73F8EAEFA020}" type="presOf" srcId="{99B44925-B1CE-49DE-B20F-E502A2099B73}" destId="{27215115-E95A-44A7-8F3A-415DD46952D3}" srcOrd="0" destOrd="0" presId="urn:microsoft.com/office/officeart/2008/layout/LinedList"/>
    <dgm:cxn modelId="{9238BEA9-10FB-44F5-A2BD-B0A5D63ABC6A}" type="presOf" srcId="{5D850BC1-7B5B-4789-BD07-81912663C4C6}" destId="{C18D3822-FCE2-497B-9F68-26340FED6576}" srcOrd="0" destOrd="0" presId="urn:microsoft.com/office/officeart/2008/layout/LinedList"/>
    <dgm:cxn modelId="{EEDE9AEE-7B28-4E66-8D37-E346FAC968BD}" srcId="{2230D1C5-B2C5-4E48-88AE-3250BC57869B}" destId="{99B44925-B1CE-49DE-B20F-E502A2099B73}" srcOrd="3" destOrd="0" parTransId="{54EE2036-D45F-43BC-84D7-C8CD5D4CACFE}" sibTransId="{1AEE8093-994A-42F0-B9C8-BC6202E63087}"/>
    <dgm:cxn modelId="{DD9FE7F6-192E-46D1-BB3E-35F2FCC6EF95}" type="presOf" srcId="{0608C4AE-A25A-464B-B7F5-C9668D3348DE}" destId="{62A9AF33-912F-4B90-9F37-FF1420C235A8}" srcOrd="0" destOrd="0" presId="urn:microsoft.com/office/officeart/2008/layout/LinedList"/>
    <dgm:cxn modelId="{A2EF586B-5C2F-426A-A3B5-6BCFE2357F79}" type="presParOf" srcId="{5CEEA704-F1F6-47BC-8D57-22AFDE2AF822}" destId="{C075DA05-15A4-4A81-86B4-1BB29CFB813A}" srcOrd="0" destOrd="0" presId="urn:microsoft.com/office/officeart/2008/layout/LinedList"/>
    <dgm:cxn modelId="{DD6D7C55-4E62-45F3-A407-649D790C7290}" type="presParOf" srcId="{5CEEA704-F1F6-47BC-8D57-22AFDE2AF822}" destId="{594037FC-C168-40D1-9E7D-E8ACAA14C9FD}" srcOrd="1" destOrd="0" presId="urn:microsoft.com/office/officeart/2008/layout/LinedList"/>
    <dgm:cxn modelId="{F30F3575-C961-4DB1-AE19-0A91B6144FE9}" type="presParOf" srcId="{594037FC-C168-40D1-9E7D-E8ACAA14C9FD}" destId="{6208B57C-7559-4E9F-848A-45B79E1632ED}" srcOrd="0" destOrd="0" presId="urn:microsoft.com/office/officeart/2008/layout/LinedList"/>
    <dgm:cxn modelId="{C1EDAC61-56CE-43BB-9251-D106D7049D27}" type="presParOf" srcId="{594037FC-C168-40D1-9E7D-E8ACAA14C9FD}" destId="{43494C3D-FDCA-4E4E-A630-701B3A48F517}" srcOrd="1" destOrd="0" presId="urn:microsoft.com/office/officeart/2008/layout/LinedList"/>
    <dgm:cxn modelId="{760303B2-BF8C-4411-87CA-EF6910D51FF3}" type="presParOf" srcId="{5CEEA704-F1F6-47BC-8D57-22AFDE2AF822}" destId="{4F122990-7FAB-469E-B13F-EAF4F1E3CBDD}" srcOrd="2" destOrd="0" presId="urn:microsoft.com/office/officeart/2008/layout/LinedList"/>
    <dgm:cxn modelId="{1F0A55B3-51D5-439D-BBD5-CAEDFC23814F}" type="presParOf" srcId="{5CEEA704-F1F6-47BC-8D57-22AFDE2AF822}" destId="{33CEE1BA-CD7E-447C-BC8C-626F0E52D818}" srcOrd="3" destOrd="0" presId="urn:microsoft.com/office/officeart/2008/layout/LinedList"/>
    <dgm:cxn modelId="{5A4C28B9-D29D-49F5-AA84-7D9F26431AEA}" type="presParOf" srcId="{33CEE1BA-CD7E-447C-BC8C-626F0E52D818}" destId="{62A9AF33-912F-4B90-9F37-FF1420C235A8}" srcOrd="0" destOrd="0" presId="urn:microsoft.com/office/officeart/2008/layout/LinedList"/>
    <dgm:cxn modelId="{508C30FF-AA76-4B2C-B988-07EDF849D84F}" type="presParOf" srcId="{33CEE1BA-CD7E-447C-BC8C-626F0E52D818}" destId="{01DCD517-9C67-474E-83E7-0E105DD896E5}" srcOrd="1" destOrd="0" presId="urn:microsoft.com/office/officeart/2008/layout/LinedList"/>
    <dgm:cxn modelId="{B4BFAF1A-12A8-427C-9B5E-05769198D848}" type="presParOf" srcId="{5CEEA704-F1F6-47BC-8D57-22AFDE2AF822}" destId="{370331BF-9D55-44B2-A1DD-DE06BFFE5E3D}" srcOrd="4" destOrd="0" presId="urn:microsoft.com/office/officeart/2008/layout/LinedList"/>
    <dgm:cxn modelId="{3BEA8F1A-721A-4345-B8A7-809B63577342}" type="presParOf" srcId="{5CEEA704-F1F6-47BC-8D57-22AFDE2AF822}" destId="{4583E671-6AFC-4CC9-9EB9-208AEF4343C1}" srcOrd="5" destOrd="0" presId="urn:microsoft.com/office/officeart/2008/layout/LinedList"/>
    <dgm:cxn modelId="{BD72581E-A8A9-46A0-9911-2F33B1AD5821}" type="presParOf" srcId="{4583E671-6AFC-4CC9-9EB9-208AEF4343C1}" destId="{C18D3822-FCE2-497B-9F68-26340FED6576}" srcOrd="0" destOrd="0" presId="urn:microsoft.com/office/officeart/2008/layout/LinedList"/>
    <dgm:cxn modelId="{523F738D-4193-4B5D-BB9E-EFE2842CD745}" type="presParOf" srcId="{4583E671-6AFC-4CC9-9EB9-208AEF4343C1}" destId="{BAF5EB1D-D148-4809-BE48-9E40787E4639}" srcOrd="1" destOrd="0" presId="urn:microsoft.com/office/officeart/2008/layout/LinedList"/>
    <dgm:cxn modelId="{CCA5F101-F320-44F8-A70A-53258D76BD1D}" type="presParOf" srcId="{5CEEA704-F1F6-47BC-8D57-22AFDE2AF822}" destId="{5B1AC90F-B32C-4F11-8C20-5C952BDC982A}" srcOrd="6" destOrd="0" presId="urn:microsoft.com/office/officeart/2008/layout/LinedList"/>
    <dgm:cxn modelId="{6A404462-A029-4696-9280-7E50769F1080}" type="presParOf" srcId="{5CEEA704-F1F6-47BC-8D57-22AFDE2AF822}" destId="{51C9C5F0-DFF8-4E34-90B4-830E7A12B2BD}" srcOrd="7" destOrd="0" presId="urn:microsoft.com/office/officeart/2008/layout/LinedList"/>
    <dgm:cxn modelId="{B33131F7-6CD6-4F89-A30F-03F65E68CD84}" type="presParOf" srcId="{51C9C5F0-DFF8-4E34-90B4-830E7A12B2BD}" destId="{27215115-E95A-44A7-8F3A-415DD46952D3}" srcOrd="0" destOrd="0" presId="urn:microsoft.com/office/officeart/2008/layout/LinedList"/>
    <dgm:cxn modelId="{6A452E04-FE76-4730-B429-FD2EA2CBF8E6}" type="presParOf" srcId="{51C9C5F0-DFF8-4E34-90B4-830E7A12B2BD}" destId="{30863724-3ECD-425E-B4C0-5959CADCFAC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28AF0D-637E-4276-B3BA-5624382C9F2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7523237-8750-4343-8192-FB5005303363}">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Customer churn, or customer attrition, is critical for businesses, especially those in highly competitive industries. </a:t>
          </a:r>
        </a:p>
      </dgm:t>
    </dgm:pt>
    <dgm:pt modelId="{2A37CA62-056D-493F-82F6-69A1867B195D}" type="parTrans" cxnId="{8FE0A72E-1E70-465C-9C51-845D56080B1C}">
      <dgm:prSet/>
      <dgm:spPr/>
      <dgm:t>
        <a:bodyPr/>
        <a:lstStyle/>
        <a:p>
          <a:endParaRPr lang="en-US"/>
        </a:p>
      </dgm:t>
    </dgm:pt>
    <dgm:pt modelId="{C91146D9-B9AE-4BA9-B740-EF1EE786622A}" type="sibTrans" cxnId="{8FE0A72E-1E70-465C-9C51-845D56080B1C}">
      <dgm:prSet/>
      <dgm:spPr/>
      <dgm:t>
        <a:bodyPr/>
        <a:lstStyle/>
        <a:p>
          <a:endParaRPr lang="en-US"/>
        </a:p>
      </dgm:t>
    </dgm:pt>
    <dgm:pt modelId="{92617EB0-A94B-48A9-BA99-10BB38B032BC}">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Predicting customer churn can help businesses proactively identify customers who are likely to stop using their products or services, allowing them to take timely action to retain those customers and minimize revenue loss. </a:t>
          </a:r>
        </a:p>
      </dgm:t>
    </dgm:pt>
    <dgm:pt modelId="{DED54383-2010-4281-BA5B-F725B76F71DB}" type="parTrans" cxnId="{EA91D31F-F92D-4BD6-AC42-C5ACFA9C8DF4}">
      <dgm:prSet/>
      <dgm:spPr/>
      <dgm:t>
        <a:bodyPr/>
        <a:lstStyle/>
        <a:p>
          <a:endParaRPr lang="en-US"/>
        </a:p>
      </dgm:t>
    </dgm:pt>
    <dgm:pt modelId="{7D67B608-5EB3-4018-BE75-B443CA4C7FBC}" type="sibTrans" cxnId="{EA91D31F-F92D-4BD6-AC42-C5ACFA9C8DF4}">
      <dgm:prSet/>
      <dgm:spPr/>
      <dgm:t>
        <a:bodyPr/>
        <a:lstStyle/>
        <a:p>
          <a:endParaRPr lang="en-US"/>
        </a:p>
      </dgm:t>
    </dgm:pt>
    <dgm:pt modelId="{BEAC42C1-106A-45D1-8CC9-2D57566D386F}">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Artificial Neural Networks (ANN) is a popular machine learning technique that can be used for customer churn prediction due to their ability to model complex relationships in data.</a:t>
          </a:r>
        </a:p>
      </dgm:t>
    </dgm:pt>
    <dgm:pt modelId="{42CF295B-D1DE-4FE5-B85B-1F2B98A42C2A}" type="parTrans" cxnId="{401A3959-3CB1-4309-BF29-68A6F40A0F81}">
      <dgm:prSet/>
      <dgm:spPr/>
      <dgm:t>
        <a:bodyPr/>
        <a:lstStyle/>
        <a:p>
          <a:endParaRPr lang="en-US"/>
        </a:p>
      </dgm:t>
    </dgm:pt>
    <dgm:pt modelId="{A5E05AA8-C60E-4D9D-92F3-E99A896E815F}" type="sibTrans" cxnId="{401A3959-3CB1-4309-BF29-68A6F40A0F81}">
      <dgm:prSet/>
      <dgm:spPr/>
      <dgm:t>
        <a:bodyPr/>
        <a:lstStyle/>
        <a:p>
          <a:endParaRPr lang="en-US"/>
        </a:p>
      </dgm:t>
    </dgm:pt>
    <dgm:pt modelId="{A5F80314-0559-4D8A-8E6E-EFE471CDD88A}">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The problem statement for customer churn prediction using ANN would involve addressing these challenges to build an accurate and interpretable model that can effectively predict customer churn in real-time, enabling businesses. </a:t>
          </a:r>
        </a:p>
      </dgm:t>
    </dgm:pt>
    <dgm:pt modelId="{41CA8758-6AA2-4017-907B-112B914D2714}" type="parTrans" cxnId="{865F4E7C-8E42-4571-B622-DCD4FF15F438}">
      <dgm:prSet/>
      <dgm:spPr/>
      <dgm:t>
        <a:bodyPr/>
        <a:lstStyle/>
        <a:p>
          <a:endParaRPr lang="en-US"/>
        </a:p>
      </dgm:t>
    </dgm:pt>
    <dgm:pt modelId="{C4E5A8C4-87A8-4155-88D4-CED04C18B94C}" type="sibTrans" cxnId="{865F4E7C-8E42-4571-B622-DCD4FF15F438}">
      <dgm:prSet/>
      <dgm:spPr/>
      <dgm:t>
        <a:bodyPr/>
        <a:lstStyle/>
        <a:p>
          <a:endParaRPr lang="en-US"/>
        </a:p>
      </dgm:t>
    </dgm:pt>
    <dgm:pt modelId="{25E49C53-B285-48AD-857B-DA0A9FABE1D0}" type="pres">
      <dgm:prSet presAssocID="{6C28AF0D-637E-4276-B3BA-5624382C9F2E}" presName="root" presStyleCnt="0">
        <dgm:presLayoutVars>
          <dgm:dir/>
          <dgm:resizeHandles val="exact"/>
        </dgm:presLayoutVars>
      </dgm:prSet>
      <dgm:spPr/>
    </dgm:pt>
    <dgm:pt modelId="{530ED19A-8895-47CD-927B-9C15E019FA8D}" type="pres">
      <dgm:prSet presAssocID="{C7523237-8750-4343-8192-FB5005303363}" presName="compNode" presStyleCnt="0"/>
      <dgm:spPr/>
    </dgm:pt>
    <dgm:pt modelId="{804E9C08-0DBF-48B3-8D53-C183C0872002}" type="pres">
      <dgm:prSet presAssocID="{C7523237-8750-4343-8192-FB5005303363}" presName="bgRect" presStyleLbl="bgShp" presStyleIdx="0" presStyleCnt="4"/>
      <dgm:spPr/>
    </dgm:pt>
    <dgm:pt modelId="{229F22ED-6157-4A7A-874B-F9177520E8F6}" type="pres">
      <dgm:prSet presAssocID="{C7523237-8750-4343-8192-FB500530336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ffice Worker"/>
        </a:ext>
      </dgm:extLst>
    </dgm:pt>
    <dgm:pt modelId="{AD07DF53-29EB-4F9A-94EE-12AEA0927762}" type="pres">
      <dgm:prSet presAssocID="{C7523237-8750-4343-8192-FB5005303363}" presName="spaceRect" presStyleCnt="0"/>
      <dgm:spPr/>
    </dgm:pt>
    <dgm:pt modelId="{5EDE943E-A406-4124-9C09-BBB24F56712A}" type="pres">
      <dgm:prSet presAssocID="{C7523237-8750-4343-8192-FB5005303363}" presName="parTx" presStyleLbl="revTx" presStyleIdx="0" presStyleCnt="4">
        <dgm:presLayoutVars>
          <dgm:chMax val="0"/>
          <dgm:chPref val="0"/>
        </dgm:presLayoutVars>
      </dgm:prSet>
      <dgm:spPr/>
    </dgm:pt>
    <dgm:pt modelId="{9A8AE501-FB9A-48A8-BDB8-E2AA99F4D77C}" type="pres">
      <dgm:prSet presAssocID="{C91146D9-B9AE-4BA9-B740-EF1EE786622A}" presName="sibTrans" presStyleCnt="0"/>
      <dgm:spPr/>
    </dgm:pt>
    <dgm:pt modelId="{43ECCDFB-C764-43CD-8466-F57248CF66AB}" type="pres">
      <dgm:prSet presAssocID="{92617EB0-A94B-48A9-BA99-10BB38B032BC}" presName="compNode" presStyleCnt="0"/>
      <dgm:spPr/>
    </dgm:pt>
    <dgm:pt modelId="{954A1844-C8CB-49A8-B8DE-69E45494C451}" type="pres">
      <dgm:prSet presAssocID="{92617EB0-A94B-48A9-BA99-10BB38B032BC}" presName="bgRect" presStyleLbl="bgShp" presStyleIdx="1" presStyleCnt="4"/>
      <dgm:spPr/>
    </dgm:pt>
    <dgm:pt modelId="{A3E2FD97-960F-43C0-A3BE-77620F580BE2}" type="pres">
      <dgm:prSet presAssocID="{92617EB0-A94B-48A9-BA99-10BB38B032B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A96074A9-479D-4976-956B-57729A1B00CC}" type="pres">
      <dgm:prSet presAssocID="{92617EB0-A94B-48A9-BA99-10BB38B032BC}" presName="spaceRect" presStyleCnt="0"/>
      <dgm:spPr/>
    </dgm:pt>
    <dgm:pt modelId="{A4557F28-28CE-45A9-B498-1B157F3CED43}" type="pres">
      <dgm:prSet presAssocID="{92617EB0-A94B-48A9-BA99-10BB38B032BC}" presName="parTx" presStyleLbl="revTx" presStyleIdx="1" presStyleCnt="4">
        <dgm:presLayoutVars>
          <dgm:chMax val="0"/>
          <dgm:chPref val="0"/>
        </dgm:presLayoutVars>
      </dgm:prSet>
      <dgm:spPr/>
    </dgm:pt>
    <dgm:pt modelId="{7981B788-0DD8-4C39-86FC-A768574F5467}" type="pres">
      <dgm:prSet presAssocID="{7D67B608-5EB3-4018-BE75-B443CA4C7FBC}" presName="sibTrans" presStyleCnt="0"/>
      <dgm:spPr/>
    </dgm:pt>
    <dgm:pt modelId="{435C4F12-DE2D-4FCE-82A7-4AF0CC5CF896}" type="pres">
      <dgm:prSet presAssocID="{BEAC42C1-106A-45D1-8CC9-2D57566D386F}" presName="compNode" presStyleCnt="0"/>
      <dgm:spPr/>
    </dgm:pt>
    <dgm:pt modelId="{4E68C6F6-F8C8-4A3A-ACD4-41E5C258B846}" type="pres">
      <dgm:prSet presAssocID="{BEAC42C1-106A-45D1-8CC9-2D57566D386F}" presName="bgRect" presStyleLbl="bgShp" presStyleIdx="2" presStyleCnt="4"/>
      <dgm:spPr/>
    </dgm:pt>
    <dgm:pt modelId="{C93B15F6-BC89-4675-8F19-275595365E8B}" type="pres">
      <dgm:prSet presAssocID="{BEAC42C1-106A-45D1-8CC9-2D57566D386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B46A16CC-8931-464F-A854-A6AED1B0880C}" type="pres">
      <dgm:prSet presAssocID="{BEAC42C1-106A-45D1-8CC9-2D57566D386F}" presName="spaceRect" presStyleCnt="0"/>
      <dgm:spPr/>
    </dgm:pt>
    <dgm:pt modelId="{9783D14F-4CA2-448E-93D2-3258FB588DE8}" type="pres">
      <dgm:prSet presAssocID="{BEAC42C1-106A-45D1-8CC9-2D57566D386F}" presName="parTx" presStyleLbl="revTx" presStyleIdx="2" presStyleCnt="4">
        <dgm:presLayoutVars>
          <dgm:chMax val="0"/>
          <dgm:chPref val="0"/>
        </dgm:presLayoutVars>
      </dgm:prSet>
      <dgm:spPr/>
    </dgm:pt>
    <dgm:pt modelId="{BA3038B8-8D91-469E-8E81-CAA2E1F27D29}" type="pres">
      <dgm:prSet presAssocID="{A5E05AA8-C60E-4D9D-92F3-E99A896E815F}" presName="sibTrans" presStyleCnt="0"/>
      <dgm:spPr/>
    </dgm:pt>
    <dgm:pt modelId="{93808F77-DAE3-4BA4-AE39-1495B299D123}" type="pres">
      <dgm:prSet presAssocID="{A5F80314-0559-4D8A-8E6E-EFE471CDD88A}" presName="compNode" presStyleCnt="0"/>
      <dgm:spPr/>
    </dgm:pt>
    <dgm:pt modelId="{3A0499D8-BA04-4E74-A82B-6886B520232B}" type="pres">
      <dgm:prSet presAssocID="{A5F80314-0559-4D8A-8E6E-EFE471CDD88A}" presName="bgRect" presStyleLbl="bgShp" presStyleIdx="3" presStyleCnt="4"/>
      <dgm:spPr/>
    </dgm:pt>
    <dgm:pt modelId="{C840CDDE-C50F-40C1-9BA0-1B3C2832AE42}" type="pres">
      <dgm:prSet presAssocID="{A5F80314-0559-4D8A-8E6E-EFE471CDD88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seye"/>
        </a:ext>
      </dgm:extLst>
    </dgm:pt>
    <dgm:pt modelId="{C323316A-B562-4CF7-AA0E-0115C51C619D}" type="pres">
      <dgm:prSet presAssocID="{A5F80314-0559-4D8A-8E6E-EFE471CDD88A}" presName="spaceRect" presStyleCnt="0"/>
      <dgm:spPr/>
    </dgm:pt>
    <dgm:pt modelId="{4F74B9FB-579F-43F0-825F-D8AE0E776647}" type="pres">
      <dgm:prSet presAssocID="{A5F80314-0559-4D8A-8E6E-EFE471CDD88A}" presName="parTx" presStyleLbl="revTx" presStyleIdx="3" presStyleCnt="4">
        <dgm:presLayoutVars>
          <dgm:chMax val="0"/>
          <dgm:chPref val="0"/>
        </dgm:presLayoutVars>
      </dgm:prSet>
      <dgm:spPr/>
    </dgm:pt>
  </dgm:ptLst>
  <dgm:cxnLst>
    <dgm:cxn modelId="{EA91D31F-F92D-4BD6-AC42-C5ACFA9C8DF4}" srcId="{6C28AF0D-637E-4276-B3BA-5624382C9F2E}" destId="{92617EB0-A94B-48A9-BA99-10BB38B032BC}" srcOrd="1" destOrd="0" parTransId="{DED54383-2010-4281-BA5B-F725B76F71DB}" sibTransId="{7D67B608-5EB3-4018-BE75-B443CA4C7FBC}"/>
    <dgm:cxn modelId="{8FE0A72E-1E70-465C-9C51-845D56080B1C}" srcId="{6C28AF0D-637E-4276-B3BA-5624382C9F2E}" destId="{C7523237-8750-4343-8192-FB5005303363}" srcOrd="0" destOrd="0" parTransId="{2A37CA62-056D-493F-82F6-69A1867B195D}" sibTransId="{C91146D9-B9AE-4BA9-B740-EF1EE786622A}"/>
    <dgm:cxn modelId="{401A3959-3CB1-4309-BF29-68A6F40A0F81}" srcId="{6C28AF0D-637E-4276-B3BA-5624382C9F2E}" destId="{BEAC42C1-106A-45D1-8CC9-2D57566D386F}" srcOrd="2" destOrd="0" parTransId="{42CF295B-D1DE-4FE5-B85B-1F2B98A42C2A}" sibTransId="{A5E05AA8-C60E-4D9D-92F3-E99A896E815F}"/>
    <dgm:cxn modelId="{865F4E7C-8E42-4571-B622-DCD4FF15F438}" srcId="{6C28AF0D-637E-4276-B3BA-5624382C9F2E}" destId="{A5F80314-0559-4D8A-8E6E-EFE471CDD88A}" srcOrd="3" destOrd="0" parTransId="{41CA8758-6AA2-4017-907B-112B914D2714}" sibTransId="{C4E5A8C4-87A8-4155-88D4-CED04C18B94C}"/>
    <dgm:cxn modelId="{1FB719B8-A231-482F-BBDB-C0D61D08C2D2}" type="presOf" srcId="{C7523237-8750-4343-8192-FB5005303363}" destId="{5EDE943E-A406-4124-9C09-BBB24F56712A}" srcOrd="0" destOrd="0" presId="urn:microsoft.com/office/officeart/2018/2/layout/IconVerticalSolidList"/>
    <dgm:cxn modelId="{B0F1D1D1-B886-40FC-BBB3-8C399296A07F}" type="presOf" srcId="{A5F80314-0559-4D8A-8E6E-EFE471CDD88A}" destId="{4F74B9FB-579F-43F0-825F-D8AE0E776647}" srcOrd="0" destOrd="0" presId="urn:microsoft.com/office/officeart/2018/2/layout/IconVerticalSolidList"/>
    <dgm:cxn modelId="{44120AD8-C7FE-41CA-8E32-AFB2CB026453}" type="presOf" srcId="{BEAC42C1-106A-45D1-8CC9-2D57566D386F}" destId="{9783D14F-4CA2-448E-93D2-3258FB588DE8}" srcOrd="0" destOrd="0" presId="urn:microsoft.com/office/officeart/2018/2/layout/IconVerticalSolidList"/>
    <dgm:cxn modelId="{47C3CFE7-F231-482D-9280-F6212FB66415}" type="presOf" srcId="{6C28AF0D-637E-4276-B3BA-5624382C9F2E}" destId="{25E49C53-B285-48AD-857B-DA0A9FABE1D0}" srcOrd="0" destOrd="0" presId="urn:microsoft.com/office/officeart/2018/2/layout/IconVerticalSolidList"/>
    <dgm:cxn modelId="{F7CE96F4-1BDD-4746-A0A2-EC84E58C83F5}" type="presOf" srcId="{92617EB0-A94B-48A9-BA99-10BB38B032BC}" destId="{A4557F28-28CE-45A9-B498-1B157F3CED43}" srcOrd="0" destOrd="0" presId="urn:microsoft.com/office/officeart/2018/2/layout/IconVerticalSolidList"/>
    <dgm:cxn modelId="{14A1DE1F-3CDA-48AF-B4CF-4DF786970651}" type="presParOf" srcId="{25E49C53-B285-48AD-857B-DA0A9FABE1D0}" destId="{530ED19A-8895-47CD-927B-9C15E019FA8D}" srcOrd="0" destOrd="0" presId="urn:microsoft.com/office/officeart/2018/2/layout/IconVerticalSolidList"/>
    <dgm:cxn modelId="{FCDA19BF-13EB-4EBE-B083-8862BA5CA993}" type="presParOf" srcId="{530ED19A-8895-47CD-927B-9C15E019FA8D}" destId="{804E9C08-0DBF-48B3-8D53-C183C0872002}" srcOrd="0" destOrd="0" presId="urn:microsoft.com/office/officeart/2018/2/layout/IconVerticalSolidList"/>
    <dgm:cxn modelId="{9EA875F0-9490-4E81-825D-80C5A7EDC9FD}" type="presParOf" srcId="{530ED19A-8895-47CD-927B-9C15E019FA8D}" destId="{229F22ED-6157-4A7A-874B-F9177520E8F6}" srcOrd="1" destOrd="0" presId="urn:microsoft.com/office/officeart/2018/2/layout/IconVerticalSolidList"/>
    <dgm:cxn modelId="{EC3420F3-3D80-44AA-82CF-6D43BEBD4B52}" type="presParOf" srcId="{530ED19A-8895-47CD-927B-9C15E019FA8D}" destId="{AD07DF53-29EB-4F9A-94EE-12AEA0927762}" srcOrd="2" destOrd="0" presId="urn:microsoft.com/office/officeart/2018/2/layout/IconVerticalSolidList"/>
    <dgm:cxn modelId="{36A31A5F-D635-4E8E-9F78-A1622745E8FE}" type="presParOf" srcId="{530ED19A-8895-47CD-927B-9C15E019FA8D}" destId="{5EDE943E-A406-4124-9C09-BBB24F56712A}" srcOrd="3" destOrd="0" presId="urn:microsoft.com/office/officeart/2018/2/layout/IconVerticalSolidList"/>
    <dgm:cxn modelId="{406AB8F2-5D24-446D-AC56-F978387232A5}" type="presParOf" srcId="{25E49C53-B285-48AD-857B-DA0A9FABE1D0}" destId="{9A8AE501-FB9A-48A8-BDB8-E2AA99F4D77C}" srcOrd="1" destOrd="0" presId="urn:microsoft.com/office/officeart/2018/2/layout/IconVerticalSolidList"/>
    <dgm:cxn modelId="{B86DF615-9113-42E6-8183-4732C186EA55}" type="presParOf" srcId="{25E49C53-B285-48AD-857B-DA0A9FABE1D0}" destId="{43ECCDFB-C764-43CD-8466-F57248CF66AB}" srcOrd="2" destOrd="0" presId="urn:microsoft.com/office/officeart/2018/2/layout/IconVerticalSolidList"/>
    <dgm:cxn modelId="{2946FD65-FFBA-47D2-843E-2E9AD7D55ACE}" type="presParOf" srcId="{43ECCDFB-C764-43CD-8466-F57248CF66AB}" destId="{954A1844-C8CB-49A8-B8DE-69E45494C451}" srcOrd="0" destOrd="0" presId="urn:microsoft.com/office/officeart/2018/2/layout/IconVerticalSolidList"/>
    <dgm:cxn modelId="{FB451A76-DCD2-4BA5-9954-E80BC2D9D9BD}" type="presParOf" srcId="{43ECCDFB-C764-43CD-8466-F57248CF66AB}" destId="{A3E2FD97-960F-43C0-A3BE-77620F580BE2}" srcOrd="1" destOrd="0" presId="urn:microsoft.com/office/officeart/2018/2/layout/IconVerticalSolidList"/>
    <dgm:cxn modelId="{04A69613-639A-4E7E-B46A-6346527CF7ED}" type="presParOf" srcId="{43ECCDFB-C764-43CD-8466-F57248CF66AB}" destId="{A96074A9-479D-4976-956B-57729A1B00CC}" srcOrd="2" destOrd="0" presId="urn:microsoft.com/office/officeart/2018/2/layout/IconVerticalSolidList"/>
    <dgm:cxn modelId="{8344473F-243A-4267-AE7C-E26F9CCE5E8C}" type="presParOf" srcId="{43ECCDFB-C764-43CD-8466-F57248CF66AB}" destId="{A4557F28-28CE-45A9-B498-1B157F3CED43}" srcOrd="3" destOrd="0" presId="urn:microsoft.com/office/officeart/2018/2/layout/IconVerticalSolidList"/>
    <dgm:cxn modelId="{D0972F52-9C89-41D2-B315-623F665BCB80}" type="presParOf" srcId="{25E49C53-B285-48AD-857B-DA0A9FABE1D0}" destId="{7981B788-0DD8-4C39-86FC-A768574F5467}" srcOrd="3" destOrd="0" presId="urn:microsoft.com/office/officeart/2018/2/layout/IconVerticalSolidList"/>
    <dgm:cxn modelId="{206EA764-56EE-4006-B5B3-83603762A004}" type="presParOf" srcId="{25E49C53-B285-48AD-857B-DA0A9FABE1D0}" destId="{435C4F12-DE2D-4FCE-82A7-4AF0CC5CF896}" srcOrd="4" destOrd="0" presId="urn:microsoft.com/office/officeart/2018/2/layout/IconVerticalSolidList"/>
    <dgm:cxn modelId="{413FB820-4750-46C2-8A46-B8C0E099C84C}" type="presParOf" srcId="{435C4F12-DE2D-4FCE-82A7-4AF0CC5CF896}" destId="{4E68C6F6-F8C8-4A3A-ACD4-41E5C258B846}" srcOrd="0" destOrd="0" presId="urn:microsoft.com/office/officeart/2018/2/layout/IconVerticalSolidList"/>
    <dgm:cxn modelId="{F62A041F-E1B8-4840-938A-9EF565DA0498}" type="presParOf" srcId="{435C4F12-DE2D-4FCE-82A7-4AF0CC5CF896}" destId="{C93B15F6-BC89-4675-8F19-275595365E8B}" srcOrd="1" destOrd="0" presId="urn:microsoft.com/office/officeart/2018/2/layout/IconVerticalSolidList"/>
    <dgm:cxn modelId="{0C850973-3CE3-4645-B98C-C63E76825600}" type="presParOf" srcId="{435C4F12-DE2D-4FCE-82A7-4AF0CC5CF896}" destId="{B46A16CC-8931-464F-A854-A6AED1B0880C}" srcOrd="2" destOrd="0" presId="urn:microsoft.com/office/officeart/2018/2/layout/IconVerticalSolidList"/>
    <dgm:cxn modelId="{A719701A-105D-4297-97D4-52899BA74DF4}" type="presParOf" srcId="{435C4F12-DE2D-4FCE-82A7-4AF0CC5CF896}" destId="{9783D14F-4CA2-448E-93D2-3258FB588DE8}" srcOrd="3" destOrd="0" presId="urn:microsoft.com/office/officeart/2018/2/layout/IconVerticalSolidList"/>
    <dgm:cxn modelId="{E9AA43C7-977C-4285-BF68-80CD3EACA6B1}" type="presParOf" srcId="{25E49C53-B285-48AD-857B-DA0A9FABE1D0}" destId="{BA3038B8-8D91-469E-8E81-CAA2E1F27D29}" srcOrd="5" destOrd="0" presId="urn:microsoft.com/office/officeart/2018/2/layout/IconVerticalSolidList"/>
    <dgm:cxn modelId="{4FA3091E-F726-49F5-83EF-002B82728085}" type="presParOf" srcId="{25E49C53-B285-48AD-857B-DA0A9FABE1D0}" destId="{93808F77-DAE3-4BA4-AE39-1495B299D123}" srcOrd="6" destOrd="0" presId="urn:microsoft.com/office/officeart/2018/2/layout/IconVerticalSolidList"/>
    <dgm:cxn modelId="{0FFF6397-C90E-4184-8BE5-6A0FD021A398}" type="presParOf" srcId="{93808F77-DAE3-4BA4-AE39-1495B299D123}" destId="{3A0499D8-BA04-4E74-A82B-6886B520232B}" srcOrd="0" destOrd="0" presId="urn:microsoft.com/office/officeart/2018/2/layout/IconVerticalSolidList"/>
    <dgm:cxn modelId="{7AE421CF-DE69-4839-AB6E-E0AD26154715}" type="presParOf" srcId="{93808F77-DAE3-4BA4-AE39-1495B299D123}" destId="{C840CDDE-C50F-40C1-9BA0-1B3C2832AE42}" srcOrd="1" destOrd="0" presId="urn:microsoft.com/office/officeart/2018/2/layout/IconVerticalSolidList"/>
    <dgm:cxn modelId="{DDCCA1CF-C24C-4178-BBF9-B2F36584DA22}" type="presParOf" srcId="{93808F77-DAE3-4BA4-AE39-1495B299D123}" destId="{C323316A-B562-4CF7-AA0E-0115C51C619D}" srcOrd="2" destOrd="0" presId="urn:microsoft.com/office/officeart/2018/2/layout/IconVerticalSolidList"/>
    <dgm:cxn modelId="{677CE3C5-F181-40DF-A31A-0744EFA919A1}" type="presParOf" srcId="{93808F77-DAE3-4BA4-AE39-1495B299D123}" destId="{4F74B9FB-579F-43F0-825F-D8AE0E77664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1281C-4E32-408F-A4B8-B6B64C753508}">
      <dsp:nvSpPr>
        <dsp:cNvPr id="0" name=""/>
        <dsp:cNvSpPr/>
      </dsp:nvSpPr>
      <dsp:spPr>
        <a:xfrm>
          <a:off x="0" y="691833"/>
          <a:ext cx="9681919" cy="7956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latin typeface="Times New Roman" panose="02020603050405020304" pitchFamily="18" charset="0"/>
              <a:cs typeface="Times New Roman" panose="02020603050405020304" pitchFamily="18" charset="0"/>
            </a:rPr>
            <a:t>Uday Kumar Kamasani                          -700738157</a:t>
          </a:r>
        </a:p>
      </dsp:txBody>
      <dsp:txXfrm>
        <a:off x="38838" y="730671"/>
        <a:ext cx="9604243" cy="717924"/>
      </dsp:txXfrm>
    </dsp:sp>
    <dsp:sp modelId="{2CF8E2E6-6B09-448B-8680-FB67DDCB00A8}">
      <dsp:nvSpPr>
        <dsp:cNvPr id="0" name=""/>
        <dsp:cNvSpPr/>
      </dsp:nvSpPr>
      <dsp:spPr>
        <a:xfrm>
          <a:off x="0" y="1585353"/>
          <a:ext cx="9681919" cy="7956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latin typeface="Times New Roman" panose="02020603050405020304" pitchFamily="18" charset="0"/>
              <a:cs typeface="Times New Roman" panose="02020603050405020304" pitchFamily="18" charset="0"/>
            </a:rPr>
            <a:t>Nikhila Ajju                                             -700742196</a:t>
          </a:r>
        </a:p>
      </dsp:txBody>
      <dsp:txXfrm>
        <a:off x="38838" y="1624191"/>
        <a:ext cx="9604243" cy="717924"/>
      </dsp:txXfrm>
    </dsp:sp>
    <dsp:sp modelId="{491A027F-0B42-4B12-BD56-FCE6AE8A015B}">
      <dsp:nvSpPr>
        <dsp:cNvPr id="0" name=""/>
        <dsp:cNvSpPr/>
      </dsp:nvSpPr>
      <dsp:spPr>
        <a:xfrm>
          <a:off x="0" y="2518529"/>
          <a:ext cx="9681919" cy="7956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latin typeface="Times New Roman" panose="02020603050405020304" pitchFamily="18" charset="0"/>
              <a:cs typeface="Times New Roman" panose="02020603050405020304" pitchFamily="18" charset="0"/>
            </a:rPr>
            <a:t>Mahendra Kumar Reddy </a:t>
          </a:r>
          <a:r>
            <a:rPr lang="en-US" sz="3400" kern="1200" dirty="0" err="1">
              <a:latin typeface="Times New Roman" panose="02020603050405020304" pitchFamily="18" charset="0"/>
              <a:cs typeface="Times New Roman" panose="02020603050405020304" pitchFamily="18" charset="0"/>
            </a:rPr>
            <a:t>Narapureddy</a:t>
          </a:r>
          <a:r>
            <a:rPr lang="en-US" sz="3400" kern="1200" dirty="0">
              <a:latin typeface="Times New Roman" panose="02020603050405020304" pitchFamily="18" charset="0"/>
              <a:cs typeface="Times New Roman" panose="02020603050405020304" pitchFamily="18" charset="0"/>
            </a:rPr>
            <a:t>   -700741313</a:t>
          </a:r>
        </a:p>
      </dsp:txBody>
      <dsp:txXfrm>
        <a:off x="38838" y="2557367"/>
        <a:ext cx="9604243" cy="7179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8EDBF-0509-4F13-B85D-F5A3C7BFD1D1}">
      <dsp:nvSpPr>
        <dsp:cNvPr id="0" name=""/>
        <dsp:cNvSpPr/>
      </dsp:nvSpPr>
      <dsp:spPr>
        <a:xfrm>
          <a:off x="0" y="554123"/>
          <a:ext cx="6245265" cy="13689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latin typeface="Times New Roman" panose="02020603050405020304" pitchFamily="18" charset="0"/>
              <a:cs typeface="Times New Roman" panose="02020603050405020304" pitchFamily="18" charset="0"/>
            </a:rPr>
            <a:t>Mahendra kumar Reddy worked on identifying the necessary papers, data selection and basic coding for the project implementation.</a:t>
          </a:r>
          <a:endParaRPr lang="en-US" sz="2000" kern="1200" dirty="0">
            <a:latin typeface="Times New Roman" panose="02020603050405020304" pitchFamily="18" charset="0"/>
            <a:cs typeface="Times New Roman" panose="02020603050405020304" pitchFamily="18" charset="0"/>
          </a:endParaRPr>
        </a:p>
      </dsp:txBody>
      <dsp:txXfrm>
        <a:off x="66824" y="620947"/>
        <a:ext cx="6111617" cy="1235252"/>
      </dsp:txXfrm>
    </dsp:sp>
    <dsp:sp modelId="{26A5CA07-B77E-488D-BFC0-2F39F8378834}">
      <dsp:nvSpPr>
        <dsp:cNvPr id="0" name=""/>
        <dsp:cNvSpPr/>
      </dsp:nvSpPr>
      <dsp:spPr>
        <a:xfrm>
          <a:off x="0" y="2110223"/>
          <a:ext cx="6245265" cy="1368900"/>
        </a:xfrm>
        <a:prstGeom prst="roundRect">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latin typeface="Times New Roman" panose="02020603050405020304" pitchFamily="18" charset="0"/>
              <a:cs typeface="Times New Roman" panose="02020603050405020304" pitchFamily="18" charset="0"/>
            </a:rPr>
            <a:t>Nikhila worked on dataset collection based on the column names required for the project and tested different epoch values.</a:t>
          </a:r>
          <a:endParaRPr lang="en-US" sz="2000" kern="1200" dirty="0">
            <a:latin typeface="Times New Roman" panose="02020603050405020304" pitchFamily="18" charset="0"/>
            <a:cs typeface="Times New Roman" panose="02020603050405020304" pitchFamily="18" charset="0"/>
          </a:endParaRPr>
        </a:p>
      </dsp:txBody>
      <dsp:txXfrm>
        <a:off x="66824" y="2177047"/>
        <a:ext cx="6111617" cy="1235252"/>
      </dsp:txXfrm>
    </dsp:sp>
    <dsp:sp modelId="{EF348B1E-890E-425F-A8AF-A379388F880F}">
      <dsp:nvSpPr>
        <dsp:cNvPr id="0" name=""/>
        <dsp:cNvSpPr/>
      </dsp:nvSpPr>
      <dsp:spPr>
        <a:xfrm>
          <a:off x="0" y="3666323"/>
          <a:ext cx="6245265" cy="136890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latin typeface="Times New Roman" panose="02020603050405020304" pitchFamily="18" charset="0"/>
              <a:cs typeface="Times New Roman" panose="02020603050405020304" pitchFamily="18" charset="0"/>
            </a:rPr>
            <a:t>Uday worked on coding for implementing the dataset by importing, training, and testing values and worked on the code, documentation, and presentation of what we have done. </a:t>
          </a:r>
          <a:endParaRPr lang="en-US" sz="2000" kern="1200" dirty="0">
            <a:latin typeface="Times New Roman" panose="02020603050405020304" pitchFamily="18" charset="0"/>
            <a:cs typeface="Times New Roman" panose="02020603050405020304" pitchFamily="18" charset="0"/>
          </a:endParaRPr>
        </a:p>
      </dsp:txBody>
      <dsp:txXfrm>
        <a:off x="66824" y="3733147"/>
        <a:ext cx="6111617" cy="12352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5DA05-15A4-4A81-86B4-1BB29CFB813A}">
      <dsp:nvSpPr>
        <dsp:cNvPr id="0" name=""/>
        <dsp:cNvSpPr/>
      </dsp:nvSpPr>
      <dsp:spPr>
        <a:xfrm>
          <a:off x="0" y="0"/>
          <a:ext cx="8596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08B57C-7559-4E9F-848A-45B79E1632ED}">
      <dsp:nvSpPr>
        <dsp:cNvPr id="0" name=""/>
        <dsp:cNvSpPr/>
      </dsp:nvSpPr>
      <dsp:spPr>
        <a:xfrm>
          <a:off x="0" y="0"/>
          <a:ext cx="8596312"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One of the papers compared the performance of different ANNs and ensemble methods for customer churn prediction in the telecommunications industry. The authors evaluated various feature selection techniques and model selection strategies to optimize the ANN model's accuracy and generalization performance.</a:t>
          </a:r>
        </a:p>
      </dsp:txBody>
      <dsp:txXfrm>
        <a:off x="0" y="0"/>
        <a:ext cx="8596312" cy="970359"/>
      </dsp:txXfrm>
    </dsp:sp>
    <dsp:sp modelId="{4F122990-7FAB-469E-B13F-EAF4F1E3CBDD}">
      <dsp:nvSpPr>
        <dsp:cNvPr id="0" name=""/>
        <dsp:cNvSpPr/>
      </dsp:nvSpPr>
      <dsp:spPr>
        <a:xfrm>
          <a:off x="0" y="970359"/>
          <a:ext cx="8596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9AF33-912F-4B90-9F37-FF1420C235A8}">
      <dsp:nvSpPr>
        <dsp:cNvPr id="0" name=""/>
        <dsp:cNvSpPr/>
      </dsp:nvSpPr>
      <dsp:spPr>
        <a:xfrm>
          <a:off x="0" y="970359"/>
          <a:ext cx="8596312"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Others proposed the use of deep neural networks, specifically stacked autoencoders, for customer churn prediction in the presence of imbalanced data. </a:t>
          </a:r>
        </a:p>
      </dsp:txBody>
      <dsp:txXfrm>
        <a:off x="0" y="970359"/>
        <a:ext cx="8596312" cy="970359"/>
      </dsp:txXfrm>
    </dsp:sp>
    <dsp:sp modelId="{370331BF-9D55-44B2-A1DD-DE06BFFE5E3D}">
      <dsp:nvSpPr>
        <dsp:cNvPr id="0" name=""/>
        <dsp:cNvSpPr/>
      </dsp:nvSpPr>
      <dsp:spPr>
        <a:xfrm>
          <a:off x="0" y="1940718"/>
          <a:ext cx="8596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8D3822-FCE2-497B-9F68-26340FED6576}">
      <dsp:nvSpPr>
        <dsp:cNvPr id="0" name=""/>
        <dsp:cNvSpPr/>
      </dsp:nvSpPr>
      <dsp:spPr>
        <a:xfrm>
          <a:off x="0" y="1940718"/>
          <a:ext cx="8596312"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One research compared the performance of different recurrent neural networks, including Long Short-Term Memory (LSTM) and Gated Recurrent Unit (GRU), for customer churn prediction in subscription services.</a:t>
          </a:r>
        </a:p>
      </dsp:txBody>
      <dsp:txXfrm>
        <a:off x="0" y="1940718"/>
        <a:ext cx="8596312" cy="970359"/>
      </dsp:txXfrm>
    </dsp:sp>
    <dsp:sp modelId="{5B1AC90F-B32C-4F11-8C20-5C952BDC982A}">
      <dsp:nvSpPr>
        <dsp:cNvPr id="0" name=""/>
        <dsp:cNvSpPr/>
      </dsp:nvSpPr>
      <dsp:spPr>
        <a:xfrm>
          <a:off x="0" y="2911077"/>
          <a:ext cx="8596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215115-E95A-44A7-8F3A-415DD46952D3}">
      <dsp:nvSpPr>
        <dsp:cNvPr id="0" name=""/>
        <dsp:cNvSpPr/>
      </dsp:nvSpPr>
      <dsp:spPr>
        <a:xfrm>
          <a:off x="0" y="2911077"/>
          <a:ext cx="8596312"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One of the studies applied convolutional neural networks (CNNs) for customer churn prediction in the e-commerce domain. The authors utilized CNNs to automatically learn features from customer transaction data and achieved competitive prediction accuracy compared to other methods.</a:t>
          </a:r>
        </a:p>
      </dsp:txBody>
      <dsp:txXfrm>
        <a:off x="0" y="2911077"/>
        <a:ext cx="8596312" cy="9703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E9C08-0DBF-48B3-8D53-C183C0872002}">
      <dsp:nvSpPr>
        <dsp:cNvPr id="0" name=""/>
        <dsp:cNvSpPr/>
      </dsp:nvSpPr>
      <dsp:spPr>
        <a:xfrm>
          <a:off x="0" y="2013"/>
          <a:ext cx="8596312" cy="8332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9F22ED-6157-4A7A-874B-F9177520E8F6}">
      <dsp:nvSpPr>
        <dsp:cNvPr id="0" name=""/>
        <dsp:cNvSpPr/>
      </dsp:nvSpPr>
      <dsp:spPr>
        <a:xfrm>
          <a:off x="252067" y="189501"/>
          <a:ext cx="458751" cy="458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DE943E-A406-4124-9C09-BBB24F56712A}">
      <dsp:nvSpPr>
        <dsp:cNvPr id="0" name=""/>
        <dsp:cNvSpPr/>
      </dsp:nvSpPr>
      <dsp:spPr>
        <a:xfrm>
          <a:off x="962885" y="2013"/>
          <a:ext cx="7350686" cy="83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75" tIns="88275" rIns="88275" bIns="88275"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Customer churn, or customer attrition, is critical for businesses, especially those in highly competitive industries. </a:t>
          </a:r>
        </a:p>
      </dsp:txBody>
      <dsp:txXfrm>
        <a:off x="962885" y="2013"/>
        <a:ext cx="7350686" cy="834093"/>
      </dsp:txXfrm>
    </dsp:sp>
    <dsp:sp modelId="{954A1844-C8CB-49A8-B8DE-69E45494C451}">
      <dsp:nvSpPr>
        <dsp:cNvPr id="0" name=""/>
        <dsp:cNvSpPr/>
      </dsp:nvSpPr>
      <dsp:spPr>
        <a:xfrm>
          <a:off x="0" y="1016452"/>
          <a:ext cx="8596312" cy="8332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E2FD97-960F-43C0-A3BE-77620F580BE2}">
      <dsp:nvSpPr>
        <dsp:cNvPr id="0" name=""/>
        <dsp:cNvSpPr/>
      </dsp:nvSpPr>
      <dsp:spPr>
        <a:xfrm>
          <a:off x="252067" y="1203940"/>
          <a:ext cx="458751" cy="458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557F28-28CE-45A9-B498-1B157F3CED43}">
      <dsp:nvSpPr>
        <dsp:cNvPr id="0" name=""/>
        <dsp:cNvSpPr/>
      </dsp:nvSpPr>
      <dsp:spPr>
        <a:xfrm>
          <a:off x="962885" y="1016452"/>
          <a:ext cx="7350686" cy="83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75" tIns="88275" rIns="88275" bIns="88275"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Predicting customer churn can help businesses proactively identify customers who are likely to stop using their products or services, allowing them to take timely action to retain those customers and minimize revenue loss. </a:t>
          </a:r>
        </a:p>
      </dsp:txBody>
      <dsp:txXfrm>
        <a:off x="962885" y="1016452"/>
        <a:ext cx="7350686" cy="834093"/>
      </dsp:txXfrm>
    </dsp:sp>
    <dsp:sp modelId="{4E68C6F6-F8C8-4A3A-ACD4-41E5C258B846}">
      <dsp:nvSpPr>
        <dsp:cNvPr id="0" name=""/>
        <dsp:cNvSpPr/>
      </dsp:nvSpPr>
      <dsp:spPr>
        <a:xfrm>
          <a:off x="0" y="2030890"/>
          <a:ext cx="8596312" cy="8332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B15F6-BC89-4675-8F19-275595365E8B}">
      <dsp:nvSpPr>
        <dsp:cNvPr id="0" name=""/>
        <dsp:cNvSpPr/>
      </dsp:nvSpPr>
      <dsp:spPr>
        <a:xfrm>
          <a:off x="252067" y="2218378"/>
          <a:ext cx="458751" cy="4583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83D14F-4CA2-448E-93D2-3258FB588DE8}">
      <dsp:nvSpPr>
        <dsp:cNvPr id="0" name=""/>
        <dsp:cNvSpPr/>
      </dsp:nvSpPr>
      <dsp:spPr>
        <a:xfrm>
          <a:off x="962885" y="2030890"/>
          <a:ext cx="7350686" cy="83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75" tIns="88275" rIns="88275" bIns="88275"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Artificial Neural Networks (ANN) is a popular machine learning technique that can be used for customer churn prediction due to their ability to model complex relationships in data.</a:t>
          </a:r>
        </a:p>
      </dsp:txBody>
      <dsp:txXfrm>
        <a:off x="962885" y="2030890"/>
        <a:ext cx="7350686" cy="834093"/>
      </dsp:txXfrm>
    </dsp:sp>
    <dsp:sp modelId="{3A0499D8-BA04-4E74-A82B-6886B520232B}">
      <dsp:nvSpPr>
        <dsp:cNvPr id="0" name=""/>
        <dsp:cNvSpPr/>
      </dsp:nvSpPr>
      <dsp:spPr>
        <a:xfrm>
          <a:off x="0" y="3045329"/>
          <a:ext cx="8596312" cy="8332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40CDDE-C50F-40C1-9BA0-1B3C2832AE42}">
      <dsp:nvSpPr>
        <dsp:cNvPr id="0" name=""/>
        <dsp:cNvSpPr/>
      </dsp:nvSpPr>
      <dsp:spPr>
        <a:xfrm>
          <a:off x="252067" y="3232817"/>
          <a:ext cx="458751" cy="4583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74B9FB-579F-43F0-825F-D8AE0E776647}">
      <dsp:nvSpPr>
        <dsp:cNvPr id="0" name=""/>
        <dsp:cNvSpPr/>
      </dsp:nvSpPr>
      <dsp:spPr>
        <a:xfrm>
          <a:off x="962885" y="3045329"/>
          <a:ext cx="7350686" cy="83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75" tIns="88275" rIns="88275" bIns="88275"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problem statement for customer churn prediction using ANN would involve addressing these challenges to build an accurate and interpretable model that can effectively predict customer churn in real-time, enabling businesses. </a:t>
          </a:r>
        </a:p>
      </dsp:txBody>
      <dsp:txXfrm>
        <a:off x="962885" y="3045329"/>
        <a:ext cx="7350686" cy="83409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529071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11/29/2023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92139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11/29/2023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23218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11/29/2023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1816654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11/29/2023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2291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11/29/2023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898829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289552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23338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520131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24100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67414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27261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628959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576362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117266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06835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4B53A7-3209-46A6-9454-F38EAC8F11E7}" type="datetimeFigureOut">
              <a:rPr lang="en-US" smtClean="0"/>
              <a:pPr/>
              <a:t>11/29/2023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447360660"/>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 id="2147483928" r:id="rId13"/>
    <p:sldLayoutId id="2147483929" r:id="rId14"/>
    <p:sldLayoutId id="2147483930" r:id="rId15"/>
    <p:sldLayoutId id="214748393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id="{F95B7586-A26F-493B-5794-8923C76A13FB}"/>
              </a:ext>
            </a:extLst>
          </p:cNvPr>
          <p:cNvPicPr>
            <a:picLocks noChangeAspect="1"/>
          </p:cNvPicPr>
          <p:nvPr/>
        </p:nvPicPr>
        <p:blipFill rotWithShape="1">
          <a:blip r:embed="rId2">
            <a:duotone>
              <a:schemeClr val="accent1">
                <a:shade val="45000"/>
                <a:satMod val="135000"/>
              </a:schemeClr>
              <a:prstClr val="white"/>
            </a:duotone>
            <a:alphaModFix amt="35000"/>
          </a:blip>
          <a:srcRect l="19699" r="746"/>
          <a:stretch/>
        </p:blipFill>
        <p:spPr>
          <a:xfrm>
            <a:off x="20" y="-8877"/>
            <a:ext cx="12191980" cy="6858000"/>
          </a:xfrm>
          <a:prstGeom prst="rect">
            <a:avLst/>
          </a:prstGeom>
        </p:spPr>
      </p:pic>
      <p:sp>
        <p:nvSpPr>
          <p:cNvPr id="2" name="Title 1">
            <a:extLst>
              <a:ext uri="{FF2B5EF4-FFF2-40B4-BE49-F238E27FC236}">
                <a16:creationId xmlns:a16="http://schemas.microsoft.com/office/drawing/2014/main" id="{E7C9902A-D654-25F9-F8F6-400E3D0B8F62}"/>
              </a:ext>
            </a:extLst>
          </p:cNvPr>
          <p:cNvSpPr>
            <a:spLocks noGrp="1"/>
          </p:cNvSpPr>
          <p:nvPr>
            <p:ph type="ctrTitle"/>
          </p:nvPr>
        </p:nvSpPr>
        <p:spPr>
          <a:xfrm>
            <a:off x="838200" y="698643"/>
            <a:ext cx="5243394" cy="5189746"/>
          </a:xfrm>
        </p:spPr>
        <p:txBody>
          <a:bodyPr vert="horz" lIns="91440" tIns="45720" rIns="91440" bIns="45720" rtlCol="0" anchor="t">
            <a:normAutofit/>
          </a:bodyPr>
          <a:lstStyle/>
          <a:p>
            <a:r>
              <a:rPr lang="en-US" sz="6100" kern="1200" dirty="0">
                <a:solidFill>
                  <a:srgbClr val="FFFFFF"/>
                </a:solidFill>
                <a:latin typeface="Times New Roman" panose="02020603050405020304" pitchFamily="18" charset="0"/>
                <a:cs typeface="Times New Roman" panose="02020603050405020304" pitchFamily="18" charset="0"/>
              </a:rPr>
              <a:t>Customer </a:t>
            </a:r>
            <a:r>
              <a:rPr lang="en-US" sz="3600" b="1" dirty="0" err="1">
                <a:effectLst/>
                <a:latin typeface="Times New Roman" panose="02020603050405020304" pitchFamily="18" charset="0"/>
                <a:ea typeface="Times New Roman" panose="02020603050405020304" pitchFamily="18" charset="0"/>
              </a:rPr>
              <a:t>Customer</a:t>
            </a:r>
            <a:r>
              <a:rPr lang="en-US" sz="3600" b="1" spc="-1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Churn</a:t>
            </a:r>
            <a:r>
              <a:rPr lang="en-US" sz="3600" b="1" spc="-4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Prediction</a:t>
            </a:r>
            <a:r>
              <a:rPr lang="en-US" sz="3600" b="1" spc="-1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Using</a:t>
            </a:r>
            <a:r>
              <a:rPr lang="en-US" sz="3600" b="1" spc="-1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ANN</a:t>
            </a:r>
            <a:br>
              <a:rPr lang="en-US" sz="3600" b="1" dirty="0">
                <a:effectLst/>
                <a:latin typeface="Times New Roman" panose="02020603050405020304" pitchFamily="18" charset="0"/>
                <a:ea typeface="Times New Roman" panose="02020603050405020304" pitchFamily="18" charset="0"/>
              </a:rPr>
            </a:br>
            <a:r>
              <a:rPr lang="en-US" sz="3600" kern="1200" dirty="0">
                <a:solidFill>
                  <a:srgbClr val="FFFFFF"/>
                </a:solidFill>
                <a:latin typeface="Times New Roman" panose="02020603050405020304" pitchFamily="18" charset="0"/>
                <a:cs typeface="Times New Roman" panose="02020603050405020304" pitchFamily="18" charset="0"/>
              </a:rPr>
              <a:t>Churn </a:t>
            </a:r>
            <a:r>
              <a:rPr lang="en-US" sz="6100" kern="1200" dirty="0">
                <a:solidFill>
                  <a:srgbClr val="FFFFFF"/>
                </a:solidFill>
                <a:latin typeface="Times New Roman" panose="02020603050405020304" pitchFamily="18" charset="0"/>
                <a:cs typeface="Times New Roman" panose="02020603050405020304" pitchFamily="18" charset="0"/>
              </a:rPr>
              <a:t>Prediction </a:t>
            </a:r>
            <a:r>
              <a:rPr lang="en-US" sz="6100" dirty="0">
                <a:solidFill>
                  <a:srgbClr val="FFFFFF"/>
                </a:solidFill>
                <a:latin typeface="Times New Roman" panose="02020603050405020304" pitchFamily="18" charset="0"/>
                <a:cs typeface="Times New Roman" panose="02020603050405020304" pitchFamily="18" charset="0"/>
              </a:rPr>
              <a:t> - </a:t>
            </a:r>
            <a:r>
              <a:rPr lang="en-US" sz="6100" kern="1200" dirty="0">
                <a:solidFill>
                  <a:srgbClr val="FFFFFF"/>
                </a:solidFill>
                <a:latin typeface="Times New Roman" panose="02020603050405020304" pitchFamily="18" charset="0"/>
                <a:cs typeface="Times New Roman" panose="02020603050405020304" pitchFamily="18" charset="0"/>
              </a:rPr>
              <a:t>using ANN</a:t>
            </a:r>
          </a:p>
        </p:txBody>
      </p:sp>
    </p:spTree>
    <p:extLst>
      <p:ext uri="{BB962C8B-B14F-4D97-AF65-F5344CB8AC3E}">
        <p14:creationId xmlns:p14="http://schemas.microsoft.com/office/powerpoint/2010/main" val="2007377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383D-F5ED-8809-F037-90BD17B37CB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F0478D49-E1F4-5958-D181-0A2D42101C3E}"/>
              </a:ext>
            </a:extLst>
          </p:cNvPr>
          <p:cNvSpPr>
            <a:spLocks noGrp="1"/>
          </p:cNvSpPr>
          <p:nvPr>
            <p:ph idx="1"/>
          </p:nvPr>
        </p:nvSpPr>
        <p:spPr/>
        <p:txBody>
          <a:bodyPr/>
          <a:lstStyle/>
          <a:p>
            <a:r>
              <a:rPr lang="en-US"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Depending on the dataset and model complexity, an ANN can achieve an accuracy ranging from 80% to 95% or higher. </a:t>
            </a:r>
          </a:p>
          <a:p>
            <a:r>
              <a:rPr lang="en-US"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We altered the dropout rate and found that the accuracy of our Ann model with 0.1 loss and 100 epochs is 85.3 % whereas  0.6 dropout rate is 84.3% .</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spcBef>
                <a:spcPts val="1500"/>
              </a:spcBef>
            </a:pPr>
            <a:r>
              <a:rPr lang="en-US"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Most of the customers are from France but most customers who churned are from Germany</a:t>
            </a:r>
          </a:p>
          <a:p>
            <a:pPr algn="just">
              <a:lnSpc>
                <a:spcPct val="150000"/>
              </a:lnSpc>
              <a:spcBef>
                <a:spcPts val="1500"/>
              </a:spcBef>
            </a:pPr>
            <a:r>
              <a:rPr lang="en-US"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proportion of male customers churning is also greater than that of female customers. </a:t>
            </a:r>
          </a:p>
          <a:p>
            <a:endParaRPr lang="en-US" dirty="0"/>
          </a:p>
        </p:txBody>
      </p:sp>
    </p:spTree>
    <p:extLst>
      <p:ext uri="{BB962C8B-B14F-4D97-AF65-F5344CB8AC3E}">
        <p14:creationId xmlns:p14="http://schemas.microsoft.com/office/powerpoint/2010/main" val="2303111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15;p23">
            <a:extLst>
              <a:ext uri="{FF2B5EF4-FFF2-40B4-BE49-F238E27FC236}">
                <a16:creationId xmlns:a16="http://schemas.microsoft.com/office/drawing/2014/main" id="{E6552F85-2F6B-076A-10E6-0F02DD8C29B4}"/>
              </a:ext>
            </a:extLst>
          </p:cNvPr>
          <p:cNvPicPr preferRelativeResize="0">
            <a:picLocks noGrp="1"/>
          </p:cNvPicPr>
          <p:nvPr>
            <p:ph idx="1"/>
          </p:nvPr>
        </p:nvPicPr>
        <p:blipFill>
          <a:blip r:embed="rId2">
            <a:alphaModFix/>
          </a:blip>
          <a:stretch>
            <a:fillRect/>
          </a:stretch>
        </p:blipFill>
        <p:spPr>
          <a:xfrm>
            <a:off x="1039001" y="1938338"/>
            <a:ext cx="4242125" cy="2484372"/>
          </a:xfrm>
          <a:prstGeom prst="rect">
            <a:avLst/>
          </a:prstGeom>
          <a:noFill/>
          <a:ln>
            <a:noFill/>
          </a:ln>
        </p:spPr>
      </p:pic>
      <p:pic>
        <p:nvPicPr>
          <p:cNvPr id="5" name="Google Shape;116;p23">
            <a:extLst>
              <a:ext uri="{FF2B5EF4-FFF2-40B4-BE49-F238E27FC236}">
                <a16:creationId xmlns:a16="http://schemas.microsoft.com/office/drawing/2014/main" id="{1D44B901-64B6-1966-7EF0-5AF05750CFFC}"/>
              </a:ext>
            </a:extLst>
          </p:cNvPr>
          <p:cNvPicPr preferRelativeResize="0"/>
          <p:nvPr/>
        </p:nvPicPr>
        <p:blipFill>
          <a:blip r:embed="rId3">
            <a:alphaModFix/>
          </a:blip>
          <a:stretch>
            <a:fillRect/>
          </a:stretch>
        </p:blipFill>
        <p:spPr>
          <a:xfrm>
            <a:off x="6447219" y="2592775"/>
            <a:ext cx="4906581" cy="3249325"/>
          </a:xfrm>
          <a:prstGeom prst="rect">
            <a:avLst/>
          </a:prstGeom>
          <a:noFill/>
          <a:ln>
            <a:noFill/>
          </a:ln>
        </p:spPr>
      </p:pic>
    </p:spTree>
    <p:extLst>
      <p:ext uri="{BB962C8B-B14F-4D97-AF65-F5344CB8AC3E}">
        <p14:creationId xmlns:p14="http://schemas.microsoft.com/office/powerpoint/2010/main" val="3024183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121;p24">
            <a:extLst>
              <a:ext uri="{FF2B5EF4-FFF2-40B4-BE49-F238E27FC236}">
                <a16:creationId xmlns:a16="http://schemas.microsoft.com/office/drawing/2014/main" id="{B67C23D5-D15D-8745-A2CD-DFD753E98328}"/>
              </a:ext>
            </a:extLst>
          </p:cNvPr>
          <p:cNvPicPr preferRelativeResize="0"/>
          <p:nvPr/>
        </p:nvPicPr>
        <p:blipFill>
          <a:blip r:embed="rId2">
            <a:alphaModFix/>
          </a:blip>
          <a:stretch>
            <a:fillRect/>
          </a:stretch>
        </p:blipFill>
        <p:spPr>
          <a:xfrm>
            <a:off x="1791614" y="1856792"/>
            <a:ext cx="4385251" cy="2751140"/>
          </a:xfrm>
          <a:prstGeom prst="rect">
            <a:avLst/>
          </a:prstGeom>
          <a:noFill/>
          <a:ln>
            <a:noFill/>
          </a:ln>
        </p:spPr>
      </p:pic>
      <p:pic>
        <p:nvPicPr>
          <p:cNvPr id="8" name="Google Shape;122;p24">
            <a:extLst>
              <a:ext uri="{FF2B5EF4-FFF2-40B4-BE49-F238E27FC236}">
                <a16:creationId xmlns:a16="http://schemas.microsoft.com/office/drawing/2014/main" id="{B186A120-2FC2-6371-83E7-210ACFC61459}"/>
              </a:ext>
            </a:extLst>
          </p:cNvPr>
          <p:cNvPicPr preferRelativeResize="0">
            <a:picLocks noGrp="1"/>
          </p:cNvPicPr>
          <p:nvPr>
            <p:ph idx="1"/>
          </p:nvPr>
        </p:nvPicPr>
        <p:blipFill>
          <a:blip r:embed="rId3">
            <a:alphaModFix/>
          </a:blip>
          <a:stretch>
            <a:fillRect/>
          </a:stretch>
        </p:blipFill>
        <p:spPr>
          <a:xfrm>
            <a:off x="982734" y="2160588"/>
            <a:ext cx="7986570" cy="3881437"/>
          </a:xfrm>
          <a:prstGeom prst="rect">
            <a:avLst/>
          </a:prstGeom>
          <a:noFill/>
          <a:ln>
            <a:noFill/>
          </a:ln>
        </p:spPr>
      </p:pic>
      <p:sp>
        <p:nvSpPr>
          <p:cNvPr id="10" name="TextBox 9">
            <a:extLst>
              <a:ext uri="{FF2B5EF4-FFF2-40B4-BE49-F238E27FC236}">
                <a16:creationId xmlns:a16="http://schemas.microsoft.com/office/drawing/2014/main" id="{454D8CBB-45A0-B8D4-BC08-FF1A755BC901}"/>
              </a:ext>
            </a:extLst>
          </p:cNvPr>
          <p:cNvSpPr txBox="1"/>
          <p:nvPr/>
        </p:nvSpPr>
        <p:spPr>
          <a:xfrm>
            <a:off x="6134880" y="5927678"/>
            <a:ext cx="6097554" cy="457754"/>
          </a:xfrm>
          <a:prstGeom prst="rect">
            <a:avLst/>
          </a:prstGeom>
          <a:noFill/>
        </p:spPr>
        <p:txBody>
          <a:bodyPr wrap="square">
            <a:spAutoFit/>
          </a:bodyPr>
          <a:lstStyle/>
          <a:p>
            <a:pPr marL="0" marR="0" algn="ctr">
              <a:lnSpc>
                <a:spcPct val="150000"/>
              </a:lnSpc>
              <a:spcBef>
                <a:spcPts val="1200"/>
              </a:spcBef>
              <a:spcAft>
                <a:spcPts val="1500"/>
              </a:spcAft>
            </a:pPr>
            <a:r>
              <a:rPr lang="en-US" sz="1800" b="1" dirty="0">
                <a:effectLst/>
                <a:highlight>
                  <a:srgbClr val="FFFFFF"/>
                </a:highlight>
                <a:latin typeface="Times New Roman" panose="02020603050405020304" pitchFamily="18" charset="0"/>
                <a:ea typeface="Times New Roman" panose="02020603050405020304" pitchFamily="18" charset="0"/>
              </a:rPr>
              <a:t>(ii)Training and validation Accuracy</a:t>
            </a:r>
            <a:endParaRPr lang="en-US" sz="1600" dirty="0">
              <a:effectLst/>
              <a:latin typeface="Arial" panose="020B0604020202020204" pitchFamily="34" charset="0"/>
              <a:ea typeface="Arial" panose="020B0604020202020204" pitchFamily="34" charset="0"/>
            </a:endParaRPr>
          </a:p>
        </p:txBody>
      </p:sp>
      <p:sp>
        <p:nvSpPr>
          <p:cNvPr id="12" name="TextBox 11">
            <a:extLst>
              <a:ext uri="{FF2B5EF4-FFF2-40B4-BE49-F238E27FC236}">
                <a16:creationId xmlns:a16="http://schemas.microsoft.com/office/drawing/2014/main" id="{C05182EB-8119-CDB6-6771-0B10F927F092}"/>
              </a:ext>
            </a:extLst>
          </p:cNvPr>
          <p:cNvSpPr txBox="1"/>
          <p:nvPr/>
        </p:nvSpPr>
        <p:spPr>
          <a:xfrm>
            <a:off x="1014704" y="4810051"/>
            <a:ext cx="6116216" cy="457754"/>
          </a:xfrm>
          <a:prstGeom prst="rect">
            <a:avLst/>
          </a:prstGeom>
          <a:noFill/>
        </p:spPr>
        <p:txBody>
          <a:bodyPr wrap="square">
            <a:spAutoFit/>
          </a:bodyPr>
          <a:lstStyle/>
          <a:p>
            <a:pPr marL="0" marR="0" algn="ctr">
              <a:lnSpc>
                <a:spcPct val="150000"/>
              </a:lnSpc>
              <a:spcBef>
                <a:spcPts val="1200"/>
              </a:spcBef>
              <a:spcAft>
                <a:spcPts val="1500"/>
              </a:spcAft>
            </a:pPr>
            <a:r>
              <a:rPr lang="en-US" sz="1800" b="1" dirty="0">
                <a:effectLst/>
                <a:highlight>
                  <a:srgbClr val="FFFFFF"/>
                </a:highlight>
                <a:latin typeface="Times New Roman" panose="02020603050405020304" pitchFamily="18" charset="0"/>
                <a:ea typeface="Times New Roman" panose="02020603050405020304" pitchFamily="18" charset="0"/>
              </a:rPr>
              <a:t>(iii)Training and Validation Loss</a:t>
            </a:r>
            <a:endParaRPr lang="en-US"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136356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CD948-97C4-CE4D-82A9-172A3A58F92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r>
              <a:rPr lang="en-US" dirty="0"/>
              <a:t>:</a:t>
            </a:r>
          </a:p>
        </p:txBody>
      </p:sp>
      <p:sp>
        <p:nvSpPr>
          <p:cNvPr id="3" name="Content Placeholder 2">
            <a:extLst>
              <a:ext uri="{FF2B5EF4-FFF2-40B4-BE49-F238E27FC236}">
                <a16:creationId xmlns:a16="http://schemas.microsoft.com/office/drawing/2014/main" id="{0214BCF4-DABC-2ED8-76E1-3B3E8C66720E}"/>
              </a:ext>
            </a:extLst>
          </p:cNvPr>
          <p:cNvSpPr>
            <a:spLocks noGrp="1"/>
          </p:cNvSpPr>
          <p:nvPr>
            <p:ph idx="1"/>
          </p:nvPr>
        </p:nvSpPr>
        <p:spPr/>
        <p:txBody>
          <a:bodyPr>
            <a:normAutofit fontScale="62500" lnSpcReduction="20000"/>
          </a:bodyPr>
          <a:lstStyle/>
          <a:p>
            <a:pPr marL="0" lvl="0" indent="0" algn="just" rtl="0">
              <a:lnSpc>
                <a:spcPct val="150000"/>
              </a:lnSpc>
              <a:spcBef>
                <a:spcPts val="1200"/>
              </a:spcBef>
              <a:spcAft>
                <a:spcPts val="0"/>
              </a:spcAft>
              <a:buNone/>
            </a:pPr>
            <a:r>
              <a:rPr lang="en-US" sz="2800" dirty="0">
                <a:solidFill>
                  <a:schemeClr val="dk1"/>
                </a:solidFill>
                <a:highlight>
                  <a:srgbClr val="FFFFFF"/>
                </a:highlight>
                <a:latin typeface="Times New Roman"/>
                <a:ea typeface="Times New Roman"/>
                <a:cs typeface="Times New Roman"/>
                <a:sym typeface="Times New Roman"/>
              </a:rPr>
              <a:t>Nguyen, T. H., Nguyen, C. D., Ho, B. Q., &amp; Nguyen, L. M. (2019). Churn prediction in telecom industry using deep learning with the help of big data. Journal of Big Data, 6(1), 34.</a:t>
            </a:r>
          </a:p>
          <a:p>
            <a:pPr marL="0" lvl="0" indent="0" algn="just" rtl="0">
              <a:lnSpc>
                <a:spcPct val="150000"/>
              </a:lnSpc>
              <a:spcBef>
                <a:spcPts val="1500"/>
              </a:spcBef>
              <a:spcAft>
                <a:spcPts val="0"/>
              </a:spcAft>
              <a:buNone/>
            </a:pPr>
            <a:r>
              <a:rPr lang="en-US" sz="2800" dirty="0" err="1">
                <a:solidFill>
                  <a:schemeClr val="dk1"/>
                </a:solidFill>
                <a:highlight>
                  <a:srgbClr val="FFFFFF"/>
                </a:highlight>
                <a:latin typeface="Times New Roman"/>
                <a:ea typeface="Times New Roman"/>
                <a:cs typeface="Times New Roman"/>
                <a:sym typeface="Times New Roman"/>
              </a:rPr>
              <a:t>Ruokolainen</a:t>
            </a:r>
            <a:r>
              <a:rPr lang="en-US" sz="2800" dirty="0">
                <a:solidFill>
                  <a:schemeClr val="dk1"/>
                </a:solidFill>
                <a:highlight>
                  <a:srgbClr val="FFFFFF"/>
                </a:highlight>
                <a:latin typeface="Times New Roman"/>
                <a:ea typeface="Times New Roman"/>
                <a:cs typeface="Times New Roman"/>
                <a:sym typeface="Times New Roman"/>
              </a:rPr>
              <a:t>, L., </a:t>
            </a:r>
            <a:r>
              <a:rPr lang="en-US" sz="2800" dirty="0" err="1">
                <a:solidFill>
                  <a:schemeClr val="dk1"/>
                </a:solidFill>
                <a:highlight>
                  <a:srgbClr val="FFFFFF"/>
                </a:highlight>
                <a:latin typeface="Times New Roman"/>
                <a:ea typeface="Times New Roman"/>
                <a:cs typeface="Times New Roman"/>
                <a:sym typeface="Times New Roman"/>
              </a:rPr>
              <a:t>Rinta-Tepponen</a:t>
            </a:r>
            <a:r>
              <a:rPr lang="en-US" sz="2800" dirty="0">
                <a:solidFill>
                  <a:schemeClr val="dk1"/>
                </a:solidFill>
                <a:highlight>
                  <a:srgbClr val="FFFFFF"/>
                </a:highlight>
                <a:latin typeface="Times New Roman"/>
                <a:ea typeface="Times New Roman"/>
                <a:cs typeface="Times New Roman"/>
                <a:sym typeface="Times New Roman"/>
              </a:rPr>
              <a:t>, J., &amp; </a:t>
            </a:r>
            <a:r>
              <a:rPr lang="en-US" sz="2800" dirty="0" err="1">
                <a:solidFill>
                  <a:schemeClr val="dk1"/>
                </a:solidFill>
                <a:highlight>
                  <a:srgbClr val="FFFFFF"/>
                </a:highlight>
                <a:latin typeface="Times New Roman"/>
                <a:ea typeface="Times New Roman"/>
                <a:cs typeface="Times New Roman"/>
                <a:sym typeface="Times New Roman"/>
              </a:rPr>
              <a:t>Kukkonen</a:t>
            </a:r>
            <a:r>
              <a:rPr lang="en-US" sz="2800" dirty="0">
                <a:solidFill>
                  <a:schemeClr val="dk1"/>
                </a:solidFill>
                <a:highlight>
                  <a:srgbClr val="FFFFFF"/>
                </a:highlight>
                <a:latin typeface="Times New Roman"/>
                <a:ea typeface="Times New Roman"/>
                <a:cs typeface="Times New Roman"/>
                <a:sym typeface="Times New Roman"/>
              </a:rPr>
              <a:t>, S. (2019). Deep learning for customer churn prediction in the telecom industry: A comparative study. Expert Systems with Applications, 135, 262-274.</a:t>
            </a:r>
          </a:p>
          <a:p>
            <a:pPr marL="0" lvl="0" indent="0" algn="just" rtl="0">
              <a:lnSpc>
                <a:spcPct val="150000"/>
              </a:lnSpc>
              <a:spcBef>
                <a:spcPts val="1500"/>
              </a:spcBef>
              <a:spcAft>
                <a:spcPts val="0"/>
              </a:spcAft>
              <a:buNone/>
            </a:pPr>
            <a:r>
              <a:rPr lang="en-US" sz="2800" dirty="0">
                <a:solidFill>
                  <a:schemeClr val="dk1"/>
                </a:solidFill>
                <a:highlight>
                  <a:srgbClr val="FFFFFF"/>
                </a:highlight>
                <a:latin typeface="Times New Roman"/>
                <a:ea typeface="Times New Roman"/>
                <a:cs typeface="Times New Roman"/>
                <a:sym typeface="Times New Roman"/>
              </a:rPr>
              <a:t>Karim, A., &amp; Hossain, M. S. (2020). Customer churn prediction in telecom industry using deep learning techniques. International Journal of Computer Science and Network Security, 20(1), 10-16.</a:t>
            </a:r>
          </a:p>
          <a:p>
            <a:endParaRPr lang="en-US" dirty="0"/>
          </a:p>
        </p:txBody>
      </p:sp>
    </p:spTree>
    <p:extLst>
      <p:ext uri="{BB962C8B-B14F-4D97-AF65-F5344CB8AC3E}">
        <p14:creationId xmlns:p14="http://schemas.microsoft.com/office/powerpoint/2010/main" val="2130168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0DAA-3CD7-643B-415D-D8A83D3CE9F3}"/>
              </a:ext>
            </a:extLst>
          </p:cNvPr>
          <p:cNvSpPr>
            <a:spLocks noGrp="1"/>
          </p:cNvSpPr>
          <p:nvPr>
            <p:ph type="title"/>
          </p:nvPr>
        </p:nvSpPr>
        <p:spPr>
          <a:xfrm>
            <a:off x="3506755" y="365125"/>
            <a:ext cx="7161245" cy="1325563"/>
          </a:xfrm>
        </p:spPr>
        <p:txBody>
          <a:bodyPr>
            <a:normAutofit/>
          </a:bodyPr>
          <a:lstStyle/>
          <a:p>
            <a:r>
              <a:rPr lang="en-US" b="1" dirty="0">
                <a:latin typeface="Times New Roman" panose="02020603050405020304" pitchFamily="18" charset="0"/>
                <a:cs typeface="Times New Roman" panose="02020603050405020304" pitchFamily="18" charset="0"/>
              </a:rPr>
              <a:t>Team Members:</a:t>
            </a:r>
          </a:p>
        </p:txBody>
      </p:sp>
      <p:graphicFrame>
        <p:nvGraphicFramePr>
          <p:cNvPr id="5" name="Content Placeholder 2">
            <a:extLst>
              <a:ext uri="{FF2B5EF4-FFF2-40B4-BE49-F238E27FC236}">
                <a16:creationId xmlns:a16="http://schemas.microsoft.com/office/drawing/2014/main" id="{5D2AA88D-A593-A6DD-D9E8-0BF378417F4F}"/>
              </a:ext>
            </a:extLst>
          </p:cNvPr>
          <p:cNvGraphicFramePr>
            <a:graphicFrameLocks noGrp="1"/>
          </p:cNvGraphicFramePr>
          <p:nvPr>
            <p:ph idx="1"/>
            <p:extLst>
              <p:ext uri="{D42A27DB-BD31-4B8C-83A1-F6EECF244321}">
                <p14:modId xmlns:p14="http://schemas.microsoft.com/office/powerpoint/2010/main" val="2766394804"/>
              </p:ext>
            </p:extLst>
          </p:nvPr>
        </p:nvGraphicFramePr>
        <p:xfrm>
          <a:off x="1103312" y="2282092"/>
          <a:ext cx="9681919" cy="39663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79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E713-FFFA-D86E-9AC5-E082B9918543}"/>
              </a:ext>
            </a:extLst>
          </p:cNvPr>
          <p:cNvSpPr>
            <a:spLocks noGrp="1"/>
          </p:cNvSpPr>
          <p:nvPr>
            <p:ph type="title"/>
          </p:nvPr>
        </p:nvSpPr>
        <p:spPr>
          <a:xfrm>
            <a:off x="479394" y="1070800"/>
            <a:ext cx="3939688" cy="5583126"/>
          </a:xfrm>
        </p:spPr>
        <p:txBody>
          <a:bodyPr>
            <a:normAutofit/>
          </a:bodyPr>
          <a:lstStyle/>
          <a:p>
            <a:pPr algn="r"/>
            <a:r>
              <a:rPr lang="en-US" sz="4000" b="1" dirty="0">
                <a:latin typeface="Times New Roman" panose="02020603050405020304" pitchFamily="18" charset="0"/>
                <a:cs typeface="Times New Roman" panose="02020603050405020304" pitchFamily="18" charset="0"/>
              </a:rPr>
              <a:t>Roles and Responsibilities:</a:t>
            </a:r>
          </a:p>
        </p:txBody>
      </p:sp>
      <p:graphicFrame>
        <p:nvGraphicFramePr>
          <p:cNvPr id="5" name="Content Placeholder 2">
            <a:extLst>
              <a:ext uri="{FF2B5EF4-FFF2-40B4-BE49-F238E27FC236}">
                <a16:creationId xmlns:a16="http://schemas.microsoft.com/office/drawing/2014/main" id="{608AB1F4-02C6-0E76-C909-A01D2782A29A}"/>
              </a:ext>
            </a:extLst>
          </p:cNvPr>
          <p:cNvGraphicFramePr>
            <a:graphicFrameLocks noGrp="1"/>
          </p:cNvGraphicFramePr>
          <p:nvPr>
            <p:ph idx="1"/>
            <p:extLst>
              <p:ext uri="{D42A27DB-BD31-4B8C-83A1-F6EECF244321}">
                <p14:modId xmlns:p14="http://schemas.microsoft.com/office/powerpoint/2010/main" val="160142096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285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6CB47-DCF5-9861-9AD7-0C8CB6221DCA}"/>
              </a:ext>
            </a:extLst>
          </p:cNvPr>
          <p:cNvSpPr>
            <a:spLocks noGrp="1"/>
          </p:cNvSpPr>
          <p:nvPr>
            <p:ph type="title"/>
          </p:nvPr>
        </p:nvSpPr>
        <p:spPr>
          <a:xfrm>
            <a:off x="838200" y="1336390"/>
            <a:ext cx="6155988" cy="1182927"/>
          </a:xfrm>
        </p:spPr>
        <p:txBody>
          <a:bodyPr anchor="b">
            <a:normAutofit/>
          </a:bodyPr>
          <a:lstStyle/>
          <a:p>
            <a:r>
              <a:rPr lang="en-US" b="1" dirty="0">
                <a:latin typeface="Times New Roman" panose="02020603050405020304" pitchFamily="18" charset="0"/>
                <a:cs typeface="Times New Roman" panose="02020603050405020304" pitchFamily="18" charset="0"/>
              </a:rPr>
              <a:t>Motivation:</a:t>
            </a:r>
          </a:p>
        </p:txBody>
      </p:sp>
      <p:sp>
        <p:nvSpPr>
          <p:cNvPr id="52" name="Content Placeholder 2">
            <a:extLst>
              <a:ext uri="{FF2B5EF4-FFF2-40B4-BE49-F238E27FC236}">
                <a16:creationId xmlns:a16="http://schemas.microsoft.com/office/drawing/2014/main" id="{B55C1100-BDFF-667E-70D7-5CC9A972B078}"/>
              </a:ext>
            </a:extLst>
          </p:cNvPr>
          <p:cNvSpPr>
            <a:spLocks noGrp="1"/>
          </p:cNvSpPr>
          <p:nvPr>
            <p:ph idx="1"/>
          </p:nvPr>
        </p:nvSpPr>
        <p:spPr>
          <a:xfrm>
            <a:off x="803775" y="2829330"/>
            <a:ext cx="7593775" cy="3344459"/>
          </a:xfrm>
        </p:spPr>
        <p:txBody>
          <a:bodyPr anchor="t">
            <a:normAutofit lnSpcReduction="10000"/>
          </a:bodyPr>
          <a:lstStyle/>
          <a:p>
            <a:pPr marL="342900" marR="0" lvl="0" indent="-342900">
              <a:spcBef>
                <a:spcPts val="0"/>
              </a:spcBef>
              <a:spcAft>
                <a:spcPts val="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main motivation of Churn prediction is to detect which customers are likely to leave a service or cancel a subscription to a service.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This provides businesses with a proactive approach to identify customers who are at a high risk of churning. So, that allows them to take timely actions to retain customer churn.</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Resource optimization is used to predict the user by prioritizing churn prediction by allocating market budgets, customer service efforts and product improvements.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Gaining competitive advantage by allowing them to proactively address customer churn. By outperforming their competitors.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800"/>
              </a:spcAft>
              <a:buNone/>
            </a:pP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p>
        </p:txBody>
      </p:sp>
      <p:pic>
        <p:nvPicPr>
          <p:cNvPr id="6" name="Picture 5" descr="A sign on a pole&#10;&#10;Description automatically generated with low confidence">
            <a:extLst>
              <a:ext uri="{FF2B5EF4-FFF2-40B4-BE49-F238E27FC236}">
                <a16:creationId xmlns:a16="http://schemas.microsoft.com/office/drawing/2014/main" id="{26DD00AD-E16A-D138-B3B1-F5260B2A7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313" y="2659517"/>
            <a:ext cx="2510743" cy="2191139"/>
          </a:xfrm>
          <a:prstGeom prst="rect">
            <a:avLst/>
          </a:prstGeom>
        </p:spPr>
      </p:pic>
    </p:spTree>
    <p:extLst>
      <p:ext uri="{BB962C8B-B14F-4D97-AF65-F5344CB8AC3E}">
        <p14:creationId xmlns:p14="http://schemas.microsoft.com/office/powerpoint/2010/main" val="3422640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7D1A-4BD4-6810-841C-1339E4024C15}"/>
              </a:ext>
            </a:extLst>
          </p:cNvPr>
          <p:cNvSpPr>
            <a:spLocks noGrp="1"/>
          </p:cNvSpPr>
          <p:nvPr>
            <p:ph type="title"/>
          </p:nvPr>
        </p:nvSpPr>
        <p:spPr>
          <a:xfrm>
            <a:off x="803776" y="1336390"/>
            <a:ext cx="6190412" cy="1182927"/>
          </a:xfrm>
        </p:spPr>
        <p:txBody>
          <a:bodyPr anchor="b">
            <a:normAutofit/>
          </a:bodyPr>
          <a:lstStyle/>
          <a:p>
            <a:r>
              <a:rPr lang="en-US"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21EBBB16-7D75-E433-9618-2C8318A1749F}"/>
              </a:ext>
            </a:extLst>
          </p:cNvPr>
          <p:cNvSpPr>
            <a:spLocks noGrp="1"/>
          </p:cNvSpPr>
          <p:nvPr>
            <p:ph idx="1"/>
          </p:nvPr>
        </p:nvSpPr>
        <p:spPr>
          <a:xfrm>
            <a:off x="803775" y="2829330"/>
            <a:ext cx="7416493" cy="3344459"/>
          </a:xfrm>
        </p:spPr>
        <p:txBody>
          <a:bodyPr anchor="t">
            <a:normAutofit lnSpcReduction="10000"/>
          </a:bodyPr>
          <a:lstStyle/>
          <a:p>
            <a:pPr marL="342900" marR="0" lvl="0" indent="-342900" algn="just">
              <a:spcBef>
                <a:spcPts val="0"/>
              </a:spcBef>
              <a:spcAft>
                <a:spcPts val="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Primary objective of the customer churn predictive model is to retain customers at the highest risk of churn by proactively engaging with them.</a:t>
            </a:r>
          </a:p>
          <a:p>
            <a:pPr marL="0" marR="0" lvl="0" indent="0" algn="just">
              <a:spcBef>
                <a:spcPts val="0"/>
              </a:spcBef>
              <a:spcAft>
                <a:spcPts val="0"/>
              </a:spcAft>
              <a:buNone/>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Early Identification of churn this allows businesses to take proactive measures to retain these customers, by offering personalised offers, target promotions or by improving customer service.</a:t>
            </a:r>
          </a:p>
          <a:p>
            <a:pPr marL="0" marR="0" lvl="0" indent="0" algn="just">
              <a:spcBef>
                <a:spcPts val="0"/>
              </a:spcBef>
              <a:spcAft>
                <a:spcPts val="0"/>
              </a:spcAft>
              <a:buNone/>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80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And also finding target columns, extracting the right feature extraction.</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p>
        </p:txBody>
      </p:sp>
      <p:pic>
        <p:nvPicPr>
          <p:cNvPr id="7" name="Graphic 6" descr="Upward trend">
            <a:extLst>
              <a:ext uri="{FF2B5EF4-FFF2-40B4-BE49-F238E27FC236}">
                <a16:creationId xmlns:a16="http://schemas.microsoft.com/office/drawing/2014/main" id="{881464A5-E8AF-792A-5662-098088FCCA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5247" y="1256900"/>
            <a:ext cx="2524834" cy="2524834"/>
          </a:xfrm>
          <a:prstGeom prst="rect">
            <a:avLst/>
          </a:prstGeom>
        </p:spPr>
      </p:pic>
      <p:pic>
        <p:nvPicPr>
          <p:cNvPr id="5" name="Picture 4" descr="Icon&#10;&#10;Description automatically generated">
            <a:extLst>
              <a:ext uri="{FF2B5EF4-FFF2-40B4-BE49-F238E27FC236}">
                <a16:creationId xmlns:a16="http://schemas.microsoft.com/office/drawing/2014/main" id="{2FF9028A-5D2F-DC01-4A25-003CB5F38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8180" y="4127251"/>
            <a:ext cx="2444260" cy="1930399"/>
          </a:xfrm>
          <a:prstGeom prst="rect">
            <a:avLst/>
          </a:prstGeom>
        </p:spPr>
      </p:pic>
    </p:spTree>
    <p:extLst>
      <p:ext uri="{BB962C8B-B14F-4D97-AF65-F5344CB8AC3E}">
        <p14:creationId xmlns:p14="http://schemas.microsoft.com/office/powerpoint/2010/main" val="244941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7BB5-B963-29D9-0081-6066B5A3988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Related work:</a:t>
            </a:r>
          </a:p>
        </p:txBody>
      </p:sp>
      <p:graphicFrame>
        <p:nvGraphicFramePr>
          <p:cNvPr id="5" name="Content Placeholder 2">
            <a:extLst>
              <a:ext uri="{FF2B5EF4-FFF2-40B4-BE49-F238E27FC236}">
                <a16:creationId xmlns:a16="http://schemas.microsoft.com/office/drawing/2014/main" id="{CBF88DD0-28FD-A045-3982-007BAA931265}"/>
              </a:ext>
            </a:extLst>
          </p:cNvPr>
          <p:cNvGraphicFramePr>
            <a:graphicFrameLocks noGrp="1"/>
          </p:cNvGraphicFramePr>
          <p:nvPr>
            <p:ph idx="1"/>
            <p:extLst>
              <p:ext uri="{D42A27DB-BD31-4B8C-83A1-F6EECF244321}">
                <p14:modId xmlns:p14="http://schemas.microsoft.com/office/powerpoint/2010/main" val="717988824"/>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9450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9B85B-5F23-C9A3-250F-2FC7B226F0D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p>
        </p:txBody>
      </p:sp>
      <p:graphicFrame>
        <p:nvGraphicFramePr>
          <p:cNvPr id="13" name="Content Placeholder 2">
            <a:extLst>
              <a:ext uri="{FF2B5EF4-FFF2-40B4-BE49-F238E27FC236}">
                <a16:creationId xmlns:a16="http://schemas.microsoft.com/office/drawing/2014/main" id="{312F65E9-3DAD-3BCB-905B-06DDDE39AD78}"/>
              </a:ext>
            </a:extLst>
          </p:cNvPr>
          <p:cNvGraphicFramePr>
            <a:graphicFrameLocks noGrp="1"/>
          </p:cNvGraphicFramePr>
          <p:nvPr>
            <p:ph idx="1"/>
            <p:extLst>
              <p:ext uri="{D42A27DB-BD31-4B8C-83A1-F6EECF244321}">
                <p14:modId xmlns:p14="http://schemas.microsoft.com/office/powerpoint/2010/main" val="511567073"/>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8780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7ED0-ED92-62E1-9088-7A6547235850}"/>
              </a:ext>
            </a:extLst>
          </p:cNvPr>
          <p:cNvSpPr>
            <a:spLocks noGrp="1"/>
          </p:cNvSpPr>
          <p:nvPr>
            <p:ph type="title"/>
          </p:nvPr>
        </p:nvSpPr>
        <p:spPr>
          <a:xfrm>
            <a:off x="803776" y="855396"/>
            <a:ext cx="6155988" cy="1182927"/>
          </a:xfrm>
        </p:spPr>
        <p:txBody>
          <a:bodyPr anchor="b">
            <a:normAutofit/>
          </a:bodyPr>
          <a:lstStyle/>
          <a:p>
            <a:r>
              <a:rPr lang="en-US" b="1"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963F85DC-E3EE-A94E-D7D3-0C26DEA1F0F8}"/>
              </a:ext>
            </a:extLst>
          </p:cNvPr>
          <p:cNvSpPr>
            <a:spLocks noGrp="1"/>
          </p:cNvSpPr>
          <p:nvPr>
            <p:ph idx="1"/>
          </p:nvPr>
        </p:nvSpPr>
        <p:spPr>
          <a:xfrm>
            <a:off x="803776" y="2453956"/>
            <a:ext cx="8274910" cy="3719834"/>
          </a:xfrm>
        </p:spPr>
        <p:txBody>
          <a:bodyPr anchor="t">
            <a:normAutofit/>
          </a:bodyPr>
          <a:lstStyle/>
          <a:p>
            <a:pPr>
              <a:spcBef>
                <a:spcPts val="0"/>
              </a:spcBef>
              <a:spcAft>
                <a:spcPts val="600"/>
              </a:spcAft>
            </a:pPr>
            <a:r>
              <a:rPr lang="en-US" sz="2000" dirty="0">
                <a:highlight>
                  <a:srgbClr val="FFFFFF"/>
                </a:highlight>
                <a:latin typeface="Times New Roman"/>
                <a:ea typeface="Times New Roman"/>
                <a:cs typeface="Times New Roman"/>
                <a:sym typeface="Times New Roman"/>
              </a:rPr>
              <a:t>ANNs are a type of deep learning model that can be used to make predictions based on patterns learned from large datasets.</a:t>
            </a:r>
          </a:p>
          <a:p>
            <a:pPr>
              <a:spcBef>
                <a:spcPts val="0"/>
              </a:spcBef>
              <a:spcAft>
                <a:spcPts val="600"/>
              </a:spcAft>
            </a:pPr>
            <a:r>
              <a:rPr lang="en-US" sz="2000" dirty="0">
                <a:highlight>
                  <a:srgbClr val="FFFFFF"/>
                </a:highlight>
                <a:latin typeface="Times New Roman"/>
                <a:ea typeface="Times New Roman"/>
                <a:cs typeface="Times New Roman"/>
                <a:sym typeface="Times New Roman"/>
              </a:rPr>
              <a:t>Retrieve data from online sources such as Kaggle. Gather a labelled dataset that includes features and corresponding churn labels.</a:t>
            </a:r>
            <a:r>
              <a:rPr lang="en-US" sz="2000" dirty="0">
                <a:effectLst/>
                <a:highlight>
                  <a:srgbClr val="FFFFFF"/>
                </a:highlight>
                <a:latin typeface="Times New Roman" panose="02020603050405020304" pitchFamily="18" charset="0"/>
                <a:ea typeface="Times New Roman" panose="02020603050405020304" pitchFamily="18" charset="0"/>
              </a:rPr>
              <a:t> </a:t>
            </a:r>
            <a:endParaRPr lang="en-US" sz="2000" dirty="0">
              <a:highlight>
                <a:srgbClr val="FFFFFF"/>
              </a:highlight>
              <a:latin typeface="Times New Roman"/>
              <a:ea typeface="Times New Roman"/>
              <a:cs typeface="Times New Roman"/>
              <a:sym typeface="Times New Roman"/>
            </a:endParaRPr>
          </a:p>
          <a:p>
            <a:pPr>
              <a:spcBef>
                <a:spcPts val="0"/>
              </a:spcBef>
              <a:spcAft>
                <a:spcPts val="600"/>
              </a:spcAft>
            </a:pPr>
            <a:r>
              <a:rPr lang="en-US" sz="2000" dirty="0">
                <a:highlight>
                  <a:srgbClr val="FFFFFF"/>
                </a:highlight>
                <a:latin typeface="Times New Roman"/>
                <a:ea typeface="Times New Roman"/>
                <a:cs typeface="Times New Roman"/>
                <a:sym typeface="Times New Roman"/>
              </a:rPr>
              <a:t>Define the architecture of your ANN. In this, we define the number of layers and epochs. This includes specifying the number of layers, the type of activation functions, and the number of neurons in each layer. </a:t>
            </a:r>
          </a:p>
          <a:p>
            <a:pPr>
              <a:spcBef>
                <a:spcPts val="0"/>
              </a:spcBef>
              <a:spcAft>
                <a:spcPts val="600"/>
              </a:spcAft>
            </a:pPr>
            <a:r>
              <a:rPr lang="en-US" sz="2000" dirty="0">
                <a:highlight>
                  <a:srgbClr val="FFFFFF"/>
                </a:highlight>
                <a:latin typeface="Times New Roman"/>
                <a:ea typeface="Times New Roman"/>
                <a:cs typeface="Times New Roman"/>
                <a:sym typeface="Times New Roman"/>
              </a:rPr>
              <a:t>Experiment with different architectures to find the one that performs best for your specific dataset.</a:t>
            </a:r>
          </a:p>
        </p:txBody>
      </p:sp>
      <p:pic>
        <p:nvPicPr>
          <p:cNvPr id="7" name="Graphic 6" descr="Database">
            <a:extLst>
              <a:ext uri="{FF2B5EF4-FFF2-40B4-BE49-F238E27FC236}">
                <a16:creationId xmlns:a16="http://schemas.microsoft.com/office/drawing/2014/main" id="{61F44973-4E6E-749D-4D04-222A1CFF02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29649" y="1899284"/>
            <a:ext cx="3548404" cy="3548404"/>
          </a:xfrm>
          <a:prstGeom prst="rect">
            <a:avLst/>
          </a:prstGeom>
        </p:spPr>
      </p:pic>
    </p:spTree>
    <p:extLst>
      <p:ext uri="{BB962C8B-B14F-4D97-AF65-F5344CB8AC3E}">
        <p14:creationId xmlns:p14="http://schemas.microsoft.com/office/powerpoint/2010/main" val="2666149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71B7-989E-E4BA-5C50-E8AAC69DC81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3A402B7C-8BD9-FD51-3FBA-5BCDE3C0EAB6}"/>
              </a:ext>
            </a:extLst>
          </p:cNvPr>
          <p:cNvSpPr>
            <a:spLocks noGrp="1"/>
          </p:cNvSpPr>
          <p:nvPr>
            <p:ph idx="1"/>
          </p:nvPr>
        </p:nvSpPr>
        <p:spPr/>
        <p:txBody>
          <a:bodyPr>
            <a:normAutofit fontScale="62500" lnSpcReduction="20000"/>
          </a:bodyPr>
          <a:lstStyle/>
          <a:p>
            <a:pPr algn="just">
              <a:lnSpc>
                <a:spcPct val="150000"/>
              </a:lnSpc>
              <a:spcBef>
                <a:spcPts val="0"/>
              </a:spcBef>
            </a:pPr>
            <a:r>
              <a:rPr lang="en-US" sz="2800" dirty="0">
                <a:solidFill>
                  <a:schemeClr val="dk1"/>
                </a:solidFill>
                <a:highlight>
                  <a:srgbClr val="FFFFFF"/>
                </a:highlight>
                <a:latin typeface="Times New Roman"/>
                <a:ea typeface="Times New Roman"/>
                <a:cs typeface="Times New Roman"/>
                <a:sym typeface="Times New Roman"/>
              </a:rPr>
              <a:t>Compile your ANN by specifying the optimizer, loss function, and evaluation metrics. The optimizer is used to optimize the model weights during training, and common choices include stochastic gradient descent (SGD), Adam, and RMSprop.</a:t>
            </a:r>
          </a:p>
          <a:p>
            <a:pPr algn="just">
              <a:lnSpc>
                <a:spcPct val="150000"/>
              </a:lnSpc>
              <a:spcBef>
                <a:spcPts val="0"/>
              </a:spcBef>
            </a:pPr>
            <a:r>
              <a:rPr lang="en-US" sz="2800" dirty="0">
                <a:solidFill>
                  <a:schemeClr val="dk1"/>
                </a:solidFill>
                <a:highlight>
                  <a:srgbClr val="FFFFFF"/>
                </a:highlight>
                <a:latin typeface="Times New Roman"/>
                <a:ea typeface="Times New Roman"/>
                <a:cs typeface="Times New Roman"/>
                <a:sym typeface="Times New Roman"/>
              </a:rPr>
              <a:t>Train your ANN using the training dataset which we divided earlier as per the ratio. During training, the model adjusts its weights iteratively to minimize the loss function.</a:t>
            </a:r>
          </a:p>
          <a:p>
            <a:pPr algn="just">
              <a:lnSpc>
                <a:spcPct val="150000"/>
              </a:lnSpc>
              <a:spcBef>
                <a:spcPts val="0"/>
              </a:spcBef>
            </a:pPr>
            <a:r>
              <a:rPr lang="en-US" sz="2800" dirty="0">
                <a:solidFill>
                  <a:schemeClr val="dk1"/>
                </a:solidFill>
                <a:highlight>
                  <a:srgbClr val="FFFFFF"/>
                </a:highlight>
                <a:latin typeface="Times New Roman"/>
                <a:ea typeface="Times New Roman"/>
                <a:cs typeface="Times New Roman"/>
                <a:sym typeface="Times New Roman"/>
              </a:rPr>
              <a:t>Evaluate your trained ANN on the testing set to assess its generalization performance. Calculate various evaluation metrics to determine how well the model is performing in terms of churn prediction accuracy.</a:t>
            </a:r>
          </a:p>
          <a:p>
            <a:pPr algn="just">
              <a:lnSpc>
                <a:spcPct val="150000"/>
              </a:lnSpc>
              <a:spcBef>
                <a:spcPts val="0"/>
              </a:spcBef>
            </a:pPr>
            <a:r>
              <a:rPr lang="en-US" sz="2800" dirty="0">
                <a:solidFill>
                  <a:schemeClr val="dk1"/>
                </a:solidFill>
                <a:highlight>
                  <a:srgbClr val="FFFFFF"/>
                </a:highlight>
                <a:latin typeface="Times New Roman"/>
                <a:ea typeface="Times New Roman"/>
                <a:cs typeface="Times New Roman"/>
                <a:sym typeface="Times New Roman"/>
              </a:rPr>
              <a:t>Continuously monitor the performance of your churn prediction model in production to detect any potential degradation in performance.</a:t>
            </a:r>
          </a:p>
          <a:p>
            <a:endParaRPr lang="en-US" dirty="0"/>
          </a:p>
        </p:txBody>
      </p:sp>
    </p:spTree>
    <p:extLst>
      <p:ext uri="{BB962C8B-B14F-4D97-AF65-F5344CB8AC3E}">
        <p14:creationId xmlns:p14="http://schemas.microsoft.com/office/powerpoint/2010/main" val="38450725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239</TotalTime>
  <Words>1006</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Symbol</vt:lpstr>
      <vt:lpstr>Times New Roman</vt:lpstr>
      <vt:lpstr>Trebuchet MS</vt:lpstr>
      <vt:lpstr>Wingdings 3</vt:lpstr>
      <vt:lpstr>Facet</vt:lpstr>
      <vt:lpstr>Customer Customer Churn Prediction Using ANN Churn Prediction  - using ANN</vt:lpstr>
      <vt:lpstr>Team Members:</vt:lpstr>
      <vt:lpstr>Roles and Responsibilities:</vt:lpstr>
      <vt:lpstr>Motivation:</vt:lpstr>
      <vt:lpstr>Objective:</vt:lpstr>
      <vt:lpstr>Related work:</vt:lpstr>
      <vt:lpstr>Problem Statement:</vt:lpstr>
      <vt:lpstr>Proposed Solution:</vt:lpstr>
      <vt:lpstr>Proposed Solution:</vt:lpstr>
      <vt:lpstr>Results:</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 using ANN</dc:title>
  <dc:creator>Uday Kumar Kamasani</dc:creator>
  <cp:lastModifiedBy>Uday kumar Kamasani</cp:lastModifiedBy>
  <cp:revision>2</cp:revision>
  <dcterms:created xsi:type="dcterms:W3CDTF">2023-04-25T23:41:39Z</dcterms:created>
  <dcterms:modified xsi:type="dcterms:W3CDTF">2023-11-29T16:21:07Z</dcterms:modified>
</cp:coreProperties>
</file>