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5bf897b4f_0_2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5bf897b4f_0_2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5bf897b4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5bf897b4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5bf897b4f_0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5bf897b4f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5bf897b4f_0_1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5bf897b4f_0_1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5bf897b4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5bf897b4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5bf897b4f_0_1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5bf897b4f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757577e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757577e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5bf897b4f_0_1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5bf897b4f_0_1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5bf897b4f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5bf897b4f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3"/>
          <p:cNvSpPr txBox="1"/>
          <p:nvPr>
            <p:ph idx="4294967295" type="ctrTitle"/>
          </p:nvPr>
        </p:nvSpPr>
        <p:spPr>
          <a:xfrm>
            <a:off x="519625" y="134422"/>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Prediction of Remaining Useful Life of an Aircraft</a:t>
            </a:r>
            <a:endParaRPr>
              <a:solidFill>
                <a:srgbClr val="FF0000"/>
              </a:solidFill>
            </a:endParaRPr>
          </a:p>
        </p:txBody>
      </p:sp>
      <p:sp>
        <p:nvSpPr>
          <p:cNvPr id="129" name="Google Shape;129;p13"/>
          <p:cNvSpPr txBox="1"/>
          <p:nvPr>
            <p:ph idx="4294967295" type="subTitle"/>
          </p:nvPr>
        </p:nvSpPr>
        <p:spPr>
          <a:xfrm>
            <a:off x="519625" y="3308050"/>
            <a:ext cx="8469300" cy="17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300">
                <a:solidFill>
                  <a:srgbClr val="FF0000"/>
                </a:solidFill>
              </a:rPr>
              <a:t>S Uday Bhaskar</a:t>
            </a:r>
            <a:endParaRPr i="1" sz="2300">
              <a:solidFill>
                <a:srgbClr val="FF0000"/>
              </a:solidFill>
            </a:endParaRPr>
          </a:p>
          <a:p>
            <a:pPr indent="0" lvl="0" marL="0" rtl="0" algn="l">
              <a:spcBef>
                <a:spcPts val="1600"/>
              </a:spcBef>
              <a:spcAft>
                <a:spcPts val="0"/>
              </a:spcAft>
              <a:buNone/>
            </a:pPr>
            <a:r>
              <a:rPr i="1" lang="en" sz="2300">
                <a:solidFill>
                  <a:srgbClr val="FF0000"/>
                </a:solidFill>
              </a:rPr>
              <a:t>16ME10058 </a:t>
            </a:r>
            <a:endParaRPr i="1" sz="2300">
              <a:solidFill>
                <a:srgbClr val="FF0000"/>
              </a:solidFill>
            </a:endParaRPr>
          </a:p>
          <a:p>
            <a:pPr indent="0" lvl="0" marL="0" rtl="0" algn="l">
              <a:spcBef>
                <a:spcPts val="1600"/>
              </a:spcBef>
              <a:spcAft>
                <a:spcPts val="0"/>
              </a:spcAft>
              <a:buNone/>
            </a:pPr>
            <a:r>
              <a:t/>
            </a:r>
            <a:endParaRPr b="1" sz="2300">
              <a:solidFill>
                <a:srgbClr val="FFFFFF"/>
              </a:solidFill>
            </a:endParaRPr>
          </a:p>
          <a:p>
            <a:pPr indent="0" lvl="0" marL="0" rtl="0" algn="l">
              <a:spcBef>
                <a:spcPts val="1600"/>
              </a:spcBef>
              <a:spcAft>
                <a:spcPts val="0"/>
              </a:spcAft>
              <a:buNone/>
            </a:pPr>
            <a:r>
              <a:t/>
            </a:r>
            <a:endParaRPr b="1" sz="2300">
              <a:solidFill>
                <a:srgbClr val="FFFFFF"/>
              </a:solidFill>
            </a:endParaRPr>
          </a:p>
          <a:p>
            <a:pPr indent="0" lvl="0" marL="0" rtl="0" algn="r">
              <a:spcBef>
                <a:spcPts val="1600"/>
              </a:spcBef>
              <a:spcAft>
                <a:spcPts val="1600"/>
              </a:spcAft>
              <a:buNone/>
            </a:pPr>
            <a:r>
              <a:t/>
            </a:r>
            <a:endParaRPr b="1"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 was fun working with u sir !!</a:t>
            </a:r>
            <a:endParaRPr/>
          </a:p>
        </p:txBody>
      </p:sp>
      <p:sp>
        <p:nvSpPr>
          <p:cNvPr id="186" name="Google Shape;186;p22"/>
          <p:cNvSpPr txBox="1"/>
          <p:nvPr>
            <p:ph idx="1" type="body"/>
          </p:nvPr>
        </p:nvSpPr>
        <p:spPr>
          <a:xfrm>
            <a:off x="819150" y="1719250"/>
            <a:ext cx="7505700" cy="27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endParaRPr sz="1800"/>
          </a:p>
          <a:p>
            <a:pPr indent="0" lvl="0" marL="0" rtl="0" algn="ctr">
              <a:spcBef>
                <a:spcPts val="1600"/>
              </a:spcBef>
              <a:spcAft>
                <a:spcPts val="1600"/>
              </a:spcAft>
              <a:buNone/>
            </a:pPr>
            <a:r>
              <a:t/>
            </a:r>
            <a:endParaRPr sz="1800"/>
          </a:p>
        </p:txBody>
      </p:sp>
      <p:pic>
        <p:nvPicPr>
          <p:cNvPr id="187" name="Google Shape;187;p22"/>
          <p:cNvPicPr preferRelativeResize="0"/>
          <p:nvPr/>
        </p:nvPicPr>
        <p:blipFill>
          <a:blip r:embed="rId3">
            <a:alphaModFix/>
          </a:blip>
          <a:stretch>
            <a:fillRect/>
          </a:stretch>
        </p:blipFill>
        <p:spPr>
          <a:xfrm>
            <a:off x="2555350" y="1668425"/>
            <a:ext cx="3689875" cy="240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103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Index</a:t>
            </a:r>
            <a:endParaRPr/>
          </a:p>
        </p:txBody>
      </p:sp>
      <p:sp>
        <p:nvSpPr>
          <p:cNvPr id="135" name="Google Shape;135;p14"/>
          <p:cNvSpPr txBox="1"/>
          <p:nvPr>
            <p:ph idx="1" type="body"/>
          </p:nvPr>
        </p:nvSpPr>
        <p:spPr>
          <a:xfrm>
            <a:off x="819150" y="140575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Indicates the probability of given state to be healthy(HI=1)</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9 sensors which are showing trend are selecte</a:t>
            </a:r>
            <a:r>
              <a:rPr lang="en" sz="1400">
                <a:latin typeface="Arial"/>
                <a:ea typeface="Arial"/>
                <a:cs typeface="Arial"/>
                <a:sym typeface="Arial"/>
              </a:rPr>
              <a:t>d for building Random Forest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First 30 cycles are assumed as healthy (HI=1) while the last cycle as faulty state (HI=0)</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Trained a random forest for each Operational setting with 10 decision trees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Restricted the maximum depth of a tree to be 5 to reduce overfitting</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Enabled BootStrapping to deal with low amount of data per operational setting</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Predicted HI of a given state is the ratio of no. of trees predicting the state to be healthy to the total no. of trees in the random forest</a:t>
            </a:r>
            <a:endParaRPr sz="1400">
              <a:latin typeface="Arial"/>
              <a:ea typeface="Arial"/>
              <a:cs typeface="Arial"/>
              <a:sym typeface="Arial"/>
            </a:endParaRPr>
          </a:p>
          <a:p>
            <a:pPr indent="0" lvl="0" marL="914400" rtl="0" algn="l">
              <a:spcBef>
                <a:spcPts val="1600"/>
              </a:spcBef>
              <a:spcAft>
                <a:spcPts val="1600"/>
              </a:spcAft>
              <a:buNone/>
            </a:pPr>
            <a:r>
              <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idx="4294967295" type="title"/>
          </p:nvPr>
        </p:nvSpPr>
        <p:spPr>
          <a:xfrm>
            <a:off x="311700" y="2245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of a Decision tree of a Random Forest</a:t>
            </a:r>
            <a:endParaRPr/>
          </a:p>
        </p:txBody>
      </p:sp>
      <p:sp>
        <p:nvSpPr>
          <p:cNvPr id="141" name="Google Shape;141;p15"/>
          <p:cNvSpPr txBox="1"/>
          <p:nvPr>
            <p:ph idx="4294967295" type="body"/>
          </p:nvPr>
        </p:nvSpPr>
        <p:spPr>
          <a:xfrm>
            <a:off x="0" y="972675"/>
            <a:ext cx="9144000" cy="417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42" name="Google Shape;142;p15"/>
          <p:cNvPicPr preferRelativeResize="0"/>
          <p:nvPr/>
        </p:nvPicPr>
        <p:blipFill>
          <a:blip r:embed="rId3">
            <a:alphaModFix/>
          </a:blip>
          <a:stretch>
            <a:fillRect/>
          </a:stretch>
        </p:blipFill>
        <p:spPr>
          <a:xfrm>
            <a:off x="1447800" y="933775"/>
            <a:ext cx="6668625" cy="3945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1303800" y="522375"/>
            <a:ext cx="7030500" cy="68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 vs Time cycles of an aircraft</a:t>
            </a:r>
            <a:endParaRPr/>
          </a:p>
        </p:txBody>
      </p:sp>
      <p:pic>
        <p:nvPicPr>
          <p:cNvPr id="148" name="Google Shape;148;p16"/>
          <p:cNvPicPr preferRelativeResize="0"/>
          <p:nvPr/>
        </p:nvPicPr>
        <p:blipFill>
          <a:blip r:embed="rId3">
            <a:alphaModFix/>
          </a:blip>
          <a:stretch>
            <a:fillRect/>
          </a:stretch>
        </p:blipFill>
        <p:spPr>
          <a:xfrm>
            <a:off x="2438400" y="1481138"/>
            <a:ext cx="4572000" cy="3095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348475" y="234575"/>
            <a:ext cx="8325000" cy="11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BiDirectional-LSTM Neural Network</a:t>
            </a:r>
            <a:endParaRPr/>
          </a:p>
        </p:txBody>
      </p:sp>
      <p:sp>
        <p:nvSpPr>
          <p:cNvPr id="154" name="Google Shape;154;p17"/>
          <p:cNvSpPr txBox="1"/>
          <p:nvPr>
            <p:ph idx="1" type="body"/>
          </p:nvPr>
        </p:nvSpPr>
        <p:spPr>
          <a:xfrm>
            <a:off x="819150" y="799075"/>
            <a:ext cx="7505700" cy="392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Train and Test sets are normalized operational setting wise using MIN-MAX normalization</a:t>
            </a:r>
            <a:endParaRPr sz="1400"/>
          </a:p>
          <a:p>
            <a:pPr indent="-317500" lvl="0" marL="457200" rtl="0" algn="l">
              <a:spcBef>
                <a:spcPts val="0"/>
              </a:spcBef>
              <a:spcAft>
                <a:spcPts val="0"/>
              </a:spcAft>
              <a:buSzPts val="1400"/>
              <a:buChar char="●"/>
            </a:pPr>
            <a:r>
              <a:rPr lang="en" sz="1400"/>
              <a:t>9 sensors showing trend,calculated HI,Time cycle, Operational Setting are selected as features</a:t>
            </a:r>
            <a:endParaRPr sz="1400"/>
          </a:p>
          <a:p>
            <a:pPr indent="-317500" lvl="0" marL="457200" rtl="0" algn="l">
              <a:lnSpc>
                <a:spcPct val="115000"/>
              </a:lnSpc>
              <a:spcBef>
                <a:spcPts val="0"/>
              </a:spcBef>
              <a:spcAft>
                <a:spcPts val="0"/>
              </a:spcAft>
              <a:buSzPts val="1400"/>
              <a:buChar char="●"/>
            </a:pPr>
            <a:r>
              <a:rPr lang="en" sz="1400"/>
              <a:t>50 consecutive time steps are fed to training to predict the 50th time cycle’s RUL</a:t>
            </a:r>
            <a:endParaRPr sz="1400"/>
          </a:p>
          <a:p>
            <a:pPr indent="0" lvl="0" marL="0" rtl="0" algn="l">
              <a:lnSpc>
                <a:spcPct val="50000"/>
              </a:lnSpc>
              <a:spcBef>
                <a:spcPts val="1600"/>
              </a:spcBef>
              <a:spcAft>
                <a:spcPts val="0"/>
              </a:spcAft>
              <a:buNone/>
            </a:pPr>
            <a:r>
              <a:rPr b="1" lang="en" sz="1400"/>
              <a:t>Example:</a:t>
            </a:r>
            <a:endParaRPr b="1" sz="1400"/>
          </a:p>
          <a:p>
            <a:pPr indent="0" lvl="0" marL="0" rtl="0" algn="l">
              <a:lnSpc>
                <a:spcPct val="50000"/>
              </a:lnSpc>
              <a:spcBef>
                <a:spcPts val="0"/>
              </a:spcBef>
              <a:spcAft>
                <a:spcPts val="0"/>
              </a:spcAft>
              <a:buNone/>
            </a:pPr>
            <a:r>
              <a:t/>
            </a:r>
            <a:endParaRPr b="1" sz="1400"/>
          </a:p>
          <a:p>
            <a:pPr indent="0" lvl="0" marL="0" rtl="0" algn="l">
              <a:lnSpc>
                <a:spcPct val="100000"/>
              </a:lnSpc>
              <a:spcBef>
                <a:spcPts val="0"/>
              </a:spcBef>
              <a:spcAft>
                <a:spcPts val="0"/>
              </a:spcAft>
              <a:buNone/>
            </a:pPr>
            <a:r>
              <a:rPr b="1" lang="en" sz="1400"/>
              <a:t>if an aircraft in training data has 200 cycles then 1st to 50th,2nd to 51st,…….151st to              200th time cycle’s  data are fed to training to predict 50th,51st,......200th time cycle’s RUL. Like this 151 samples are created from this aircraft.This is done for every aircraft in the training data to create more samples.</a:t>
            </a:r>
            <a:endParaRPr b="1" sz="1400"/>
          </a:p>
          <a:p>
            <a:pPr indent="0" lvl="0" marL="0" rtl="0" algn="l">
              <a:lnSpc>
                <a:spcPct val="100000"/>
              </a:lnSpc>
              <a:spcBef>
                <a:spcPts val="0"/>
              </a:spcBef>
              <a:spcAft>
                <a:spcPts val="0"/>
              </a:spcAft>
              <a:buNone/>
            </a:pPr>
            <a:r>
              <a:t/>
            </a:r>
            <a:endParaRPr b="1" sz="1400"/>
          </a:p>
          <a:p>
            <a:pPr indent="-317500" lvl="0" marL="457200" rtl="0" algn="l">
              <a:lnSpc>
                <a:spcPct val="115000"/>
              </a:lnSpc>
              <a:spcBef>
                <a:spcPts val="0"/>
              </a:spcBef>
              <a:spcAft>
                <a:spcPts val="0"/>
              </a:spcAft>
              <a:buSzPts val="1400"/>
              <a:buChar char="●"/>
            </a:pPr>
            <a:r>
              <a:rPr lang="en" sz="1400"/>
              <a:t>Tuning was done to obtain correct set of hyperparameters like no.of layers,nodes,batch size etc</a:t>
            </a:r>
            <a:endParaRPr sz="1400"/>
          </a:p>
          <a:p>
            <a:pPr indent="-317500" lvl="0" marL="457200" rtl="0" algn="l">
              <a:lnSpc>
                <a:spcPct val="115000"/>
              </a:lnSpc>
              <a:spcBef>
                <a:spcPts val="0"/>
              </a:spcBef>
              <a:spcAft>
                <a:spcPts val="0"/>
              </a:spcAft>
              <a:buSzPts val="1400"/>
              <a:buChar char="●"/>
            </a:pPr>
            <a:r>
              <a:rPr lang="en" sz="1400"/>
              <a:t>Our Architecture contains 2 LSTM layers with 24,10 nodes each and a dense layer at the output</a:t>
            </a:r>
            <a:endParaRPr sz="1400"/>
          </a:p>
          <a:p>
            <a:pPr indent="-317500" lvl="0" marL="457200" rtl="0" algn="l">
              <a:lnSpc>
                <a:spcPct val="115000"/>
              </a:lnSpc>
              <a:spcBef>
                <a:spcPts val="0"/>
              </a:spcBef>
              <a:spcAft>
                <a:spcPts val="0"/>
              </a:spcAft>
              <a:buSzPts val="1400"/>
              <a:buChar char="●"/>
            </a:pPr>
            <a:r>
              <a:rPr lang="en" sz="1400"/>
              <a:t>2 Dropout layers are inserted between the above layers to reduce overfitting </a:t>
            </a:r>
            <a:endParaRPr sz="1400"/>
          </a:p>
          <a:p>
            <a:pPr indent="0" lvl="0" marL="457200" rtl="0" algn="l">
              <a:lnSpc>
                <a:spcPct val="115000"/>
              </a:lnSpc>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538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160" name="Google Shape;160;p18"/>
          <p:cNvSpPr txBox="1"/>
          <p:nvPr>
            <p:ph idx="1" type="body"/>
          </p:nvPr>
        </p:nvSpPr>
        <p:spPr>
          <a:xfrm>
            <a:off x="216150" y="1329150"/>
            <a:ext cx="8108700" cy="34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  Input Shape  -  (None,50,12)                     Output shape  -  (None,1)</a:t>
            </a:r>
            <a:endParaRPr/>
          </a:p>
        </p:txBody>
      </p:sp>
      <p:pic>
        <p:nvPicPr>
          <p:cNvPr id="161" name="Google Shape;161;p18"/>
          <p:cNvPicPr preferRelativeResize="0"/>
          <p:nvPr/>
        </p:nvPicPr>
        <p:blipFill rotWithShape="1">
          <a:blip r:embed="rId3">
            <a:alphaModFix/>
          </a:blip>
          <a:srcRect b="0" l="0" r="0" t="9428"/>
          <a:stretch/>
        </p:blipFill>
        <p:spPr>
          <a:xfrm>
            <a:off x="2211775" y="1898624"/>
            <a:ext cx="3895725" cy="256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 and Prediction</a:t>
            </a:r>
            <a:endParaRPr/>
          </a:p>
        </p:txBody>
      </p:sp>
      <p:sp>
        <p:nvSpPr>
          <p:cNvPr id="167" name="Google Shape;167;p19"/>
          <p:cNvSpPr txBox="1"/>
          <p:nvPr>
            <p:ph idx="1" type="body"/>
          </p:nvPr>
        </p:nvSpPr>
        <p:spPr>
          <a:xfrm>
            <a:off x="819150" y="1678925"/>
            <a:ext cx="7505700" cy="2448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5% of training data is set to validation set and call backs like early stopping,model checkpoints to capture the weights having least validation loss</a:t>
            </a:r>
            <a:endParaRPr sz="1400"/>
          </a:p>
          <a:p>
            <a:pPr indent="-317500" lvl="0" marL="457200" rtl="0" algn="l">
              <a:lnSpc>
                <a:spcPct val="100000"/>
              </a:lnSpc>
              <a:spcBef>
                <a:spcPts val="0"/>
              </a:spcBef>
              <a:spcAft>
                <a:spcPts val="0"/>
              </a:spcAft>
              <a:buSzPts val="1400"/>
              <a:buChar char="●"/>
            </a:pPr>
            <a:r>
              <a:rPr lang="en" sz="1400"/>
              <a:t>In the test set, last 50 cycles are considered as input for predicting the RUL of each aircraft</a:t>
            </a:r>
            <a:endParaRPr sz="1400"/>
          </a:p>
          <a:p>
            <a:pPr indent="0" lvl="0" marL="0" rtl="0" algn="l">
              <a:lnSpc>
                <a:spcPct val="50000"/>
              </a:lnSpc>
              <a:spcBef>
                <a:spcPts val="1600"/>
              </a:spcBef>
              <a:spcAft>
                <a:spcPts val="0"/>
              </a:spcAft>
              <a:buNone/>
            </a:pPr>
            <a:r>
              <a:rPr b="1" lang="en" sz="1400"/>
              <a:t>Example: </a:t>
            </a:r>
            <a:endParaRPr b="1" sz="1400"/>
          </a:p>
          <a:p>
            <a:pPr indent="0" lvl="0" marL="0" rtl="0" algn="l">
              <a:lnSpc>
                <a:spcPct val="100000"/>
              </a:lnSpc>
              <a:spcBef>
                <a:spcPts val="1600"/>
              </a:spcBef>
              <a:spcAft>
                <a:spcPts val="0"/>
              </a:spcAft>
              <a:buNone/>
            </a:pPr>
            <a:r>
              <a:rPr b="1" lang="en" sz="1400"/>
              <a:t>If an aircraft of test data has 150 cycles then 101th to 150th time cycle’s data is fed as input sample to predict the 150th time cycle’s RUL which is our result.</a:t>
            </a:r>
            <a:endParaRPr b="1" sz="1400"/>
          </a:p>
          <a:p>
            <a:pPr indent="-317500" lvl="0" marL="457200" rtl="0" algn="l">
              <a:spcBef>
                <a:spcPts val="1600"/>
              </a:spcBef>
              <a:spcAft>
                <a:spcPts val="0"/>
              </a:spcAft>
              <a:buSzPts val="1400"/>
              <a:buChar char="●"/>
            </a:pPr>
            <a:r>
              <a:rPr lang="en" sz="1400"/>
              <a:t>For aircrafts having less than 50 cycles in the test set, an RUL of 125 is assumed</a:t>
            </a:r>
            <a:endParaRPr sz="1400"/>
          </a:p>
          <a:p>
            <a:pPr indent="0" lvl="0" marL="9144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1327150" y="131700"/>
            <a:ext cx="7030500" cy="6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MSE vs Epochs of train &amp; validation set</a:t>
            </a:r>
            <a:endParaRPr/>
          </a:p>
        </p:txBody>
      </p:sp>
      <p:pic>
        <p:nvPicPr>
          <p:cNvPr id="173" name="Google Shape;173;p20"/>
          <p:cNvPicPr preferRelativeResize="0"/>
          <p:nvPr/>
        </p:nvPicPr>
        <p:blipFill rotWithShape="1">
          <a:blip r:embed="rId3">
            <a:alphaModFix/>
          </a:blip>
          <a:srcRect b="6599" l="4753" r="6397" t="8025"/>
          <a:stretch/>
        </p:blipFill>
        <p:spPr>
          <a:xfrm>
            <a:off x="1566525" y="661300"/>
            <a:ext cx="5749700" cy="427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642050"/>
            <a:ext cx="7505700" cy="11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Scoring Function and Results</a:t>
            </a:r>
            <a:endParaRPr/>
          </a:p>
        </p:txBody>
      </p:sp>
      <p:sp>
        <p:nvSpPr>
          <p:cNvPr id="179" name="Google Shape;179;p21"/>
          <p:cNvSpPr txBox="1"/>
          <p:nvPr>
            <p:ph idx="1" type="body"/>
          </p:nvPr>
        </p:nvSpPr>
        <p:spPr>
          <a:xfrm>
            <a:off x="429450" y="1252800"/>
            <a:ext cx="7873800" cy="30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lang="en" sz="1800"/>
              <a:t>The Score Obtained through above mentioned approach is </a:t>
            </a:r>
            <a:r>
              <a:rPr b="1" lang="en" sz="2200"/>
              <a:t>1131</a:t>
            </a:r>
            <a:endParaRPr b="1" sz="2200"/>
          </a:p>
        </p:txBody>
      </p:sp>
      <p:pic>
        <p:nvPicPr>
          <p:cNvPr id="180" name="Google Shape;180;p21"/>
          <p:cNvPicPr preferRelativeResize="0"/>
          <p:nvPr/>
        </p:nvPicPr>
        <p:blipFill rotWithShape="1">
          <a:blip r:embed="rId3">
            <a:alphaModFix/>
          </a:blip>
          <a:srcRect b="0" l="0" r="4798" t="0"/>
          <a:stretch/>
        </p:blipFill>
        <p:spPr>
          <a:xfrm>
            <a:off x="862925" y="1388350"/>
            <a:ext cx="4322150" cy="197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