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3"/>
  </p:notesMasterIdLst>
  <p:sldIdLst>
    <p:sldId id="357" r:id="rId2"/>
    <p:sldId id="358" r:id="rId3"/>
    <p:sldId id="282" r:id="rId4"/>
    <p:sldId id="285" r:id="rId5"/>
    <p:sldId id="312" r:id="rId6"/>
    <p:sldId id="284" r:id="rId7"/>
    <p:sldId id="313" r:id="rId8"/>
    <p:sldId id="286" r:id="rId9"/>
    <p:sldId id="316" r:id="rId10"/>
    <p:sldId id="299" r:id="rId11"/>
    <p:sldId id="314" r:id="rId12"/>
    <p:sldId id="315" r:id="rId13"/>
    <p:sldId id="317" r:id="rId14"/>
    <p:sldId id="318" r:id="rId15"/>
    <p:sldId id="319" r:id="rId16"/>
    <p:sldId id="320" r:id="rId17"/>
    <p:sldId id="323" r:id="rId18"/>
    <p:sldId id="322" r:id="rId19"/>
    <p:sldId id="321" r:id="rId20"/>
    <p:sldId id="324" r:id="rId21"/>
    <p:sldId id="325" r:id="rId22"/>
    <p:sldId id="326" r:id="rId23"/>
    <p:sldId id="328" r:id="rId24"/>
    <p:sldId id="327" r:id="rId25"/>
    <p:sldId id="329" r:id="rId26"/>
    <p:sldId id="330" r:id="rId27"/>
    <p:sldId id="331" r:id="rId28"/>
    <p:sldId id="332" r:id="rId29"/>
    <p:sldId id="333" r:id="rId30"/>
    <p:sldId id="334" r:id="rId31"/>
    <p:sldId id="336" r:id="rId32"/>
    <p:sldId id="335" r:id="rId33"/>
    <p:sldId id="337" r:id="rId34"/>
    <p:sldId id="338" r:id="rId35"/>
    <p:sldId id="339" r:id="rId36"/>
    <p:sldId id="340" r:id="rId37"/>
    <p:sldId id="342" r:id="rId38"/>
    <p:sldId id="344" r:id="rId39"/>
    <p:sldId id="343" r:id="rId40"/>
    <p:sldId id="345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355" r:id="rId50"/>
    <p:sldId id="356" r:id="rId51"/>
    <p:sldId id="354" r:id="rId52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D802"/>
    <a:srgbClr val="66E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8" autoAdjust="0"/>
    <p:restoredTop sz="92059" autoAdjust="0"/>
  </p:normalViewPr>
  <p:slideViewPr>
    <p:cSldViewPr>
      <p:cViewPr>
        <p:scale>
          <a:sx n="80" d="100"/>
          <a:sy n="80" d="100"/>
        </p:scale>
        <p:origin x="195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88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="1" dirty="0" smtClean="0"/>
              <a:t>yum list installed |grep http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46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Courier New" panose="02070309020205020404" pitchFamily="49" charset="0"/>
              <a:buNone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* If you want to run a playbook without certain tasks</a:t>
            </a:r>
          </a:p>
          <a:p>
            <a:pPr marL="0" indent="0">
              <a:buFont typeface="Courier New" panose="02070309020205020404" pitchFamily="49" charset="0"/>
              <a:buNone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$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-playbook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--skip-tags "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secondname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60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wait until a string is in the file add</a:t>
            </a:r>
            <a:r>
              <a:rPr lang="en-US" baseline="0" dirty="0" smtClean="0"/>
              <a:t> this to the </a:t>
            </a:r>
            <a:r>
              <a:rPr lang="en-US" b="1" baseline="0" dirty="0" err="1" smtClean="0"/>
              <a:t>wait_for</a:t>
            </a:r>
            <a:r>
              <a:rPr lang="en-US" b="1" baseline="0" dirty="0" smtClean="0"/>
              <a:t>:</a:t>
            </a:r>
          </a:p>
          <a:p>
            <a:r>
              <a:rPr lang="en-US" dirty="0" smtClean="0"/>
              <a:t>                                                                              </a:t>
            </a:r>
            <a:r>
              <a:rPr lang="en-US" b="1" dirty="0" err="1" smtClean="0"/>
              <a:t>search_regex</a:t>
            </a:r>
            <a:r>
              <a:rPr lang="en-US" b="1" dirty="0" smtClean="0"/>
              <a:t>: completed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51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4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7117"/>
            <a:ext cx="77724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9020"/>
            <a:ext cx="64008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8"/>
            <a:ext cx="82296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961996"/>
            <a:ext cx="9036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/>
              <a:t>SSH</a:t>
            </a:r>
            <a:r>
              <a:rPr lang="en-US" dirty="0"/>
              <a:t>, which is an acronym for Secure </a:t>
            </a:r>
            <a:r>
              <a:rPr lang="en-US" dirty="0" smtClean="0"/>
              <a:t>Shell</a:t>
            </a:r>
            <a:r>
              <a:rPr lang="en-US" dirty="0"/>
              <a:t>, was designed and created to provide the best security when accessing another computer remotely</a:t>
            </a:r>
          </a:p>
          <a:p>
            <a:r>
              <a:rPr lang="en-US" b="1" dirty="0" smtClean="0"/>
              <a:t>	Syntax</a:t>
            </a:r>
            <a:r>
              <a:rPr lang="en-US" b="1" dirty="0"/>
              <a:t>: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ssh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username@machinename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&lt;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cmd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When we connect to a machine through SSH, the following happens: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dirty="0" smtClean="0"/>
              <a:t>Environment(Shell) is assigned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dirty="0" smtClean="0"/>
              <a:t>Login script is executed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dirty="0" smtClean="0"/>
              <a:t>Default location will be home-directory</a:t>
            </a:r>
            <a:endParaRPr lang="en-US" dirty="0" smtClean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457200" y="274642"/>
            <a:ext cx="8229600" cy="711081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Connecting </a:t>
            </a:r>
            <a:r>
              <a:rPr lang="en-US" b="1" dirty="0" smtClean="0"/>
              <a:t>to a Linux </a:t>
            </a:r>
            <a:r>
              <a:rPr lang="en-US" b="1" dirty="0"/>
              <a:t>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0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252536" y="1556792"/>
            <a:ext cx="9396536" cy="4987739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</a:t>
            </a:r>
            <a:r>
              <a:rPr lang="en-US" sz="2400" b="1" dirty="0"/>
              <a:t> yum install </a:t>
            </a:r>
            <a:r>
              <a:rPr lang="en-US" sz="2400" b="1" dirty="0" err="1" smtClean="0"/>
              <a:t>epel</a:t>
            </a:r>
            <a:r>
              <a:rPr lang="en-US" sz="2400" b="1" dirty="0" smtClean="0"/>
              <a:t>-release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</a:t>
            </a:r>
            <a:r>
              <a:rPr lang="en-US" sz="2400" b="1" dirty="0"/>
              <a:t> yum </a:t>
            </a:r>
            <a:r>
              <a:rPr lang="en-US" sz="2400" b="1" dirty="0" smtClean="0"/>
              <a:t>update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</a:t>
            </a:r>
            <a:r>
              <a:rPr lang="en-US" sz="2400" b="1" dirty="0"/>
              <a:t> yum install </a:t>
            </a:r>
            <a:r>
              <a:rPr lang="en-US" sz="2400" b="1" dirty="0" err="1"/>
              <a:t>git</a:t>
            </a:r>
            <a:r>
              <a:rPr lang="en-US" sz="2400" b="1" dirty="0"/>
              <a:t> python python-</a:t>
            </a:r>
            <a:r>
              <a:rPr lang="en-US" sz="2400" b="1" dirty="0" err="1"/>
              <a:t>devel</a:t>
            </a:r>
            <a:r>
              <a:rPr lang="en-US" sz="2400" b="1" dirty="0"/>
              <a:t> python-pip </a:t>
            </a:r>
            <a:r>
              <a:rPr lang="en-US" sz="2400" b="1" dirty="0" err="1"/>
              <a:t>openssl</a:t>
            </a:r>
            <a:r>
              <a:rPr lang="en-US" sz="2400" b="1" dirty="0"/>
              <a:t> </a:t>
            </a:r>
            <a:r>
              <a:rPr lang="en-US" sz="2400" b="1" dirty="0" err="1" smtClean="0"/>
              <a:t>ansible</a:t>
            </a:r>
            <a:endParaRPr lang="en-US" sz="2400" b="1" dirty="0" smtClean="0"/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</a:t>
            </a:r>
            <a:r>
              <a:rPr lang="en-US" sz="2400" b="1" dirty="0" smtClean="0"/>
              <a:t>–version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 </a:t>
            </a:r>
            <a:r>
              <a:rPr lang="en-US" sz="2400" b="1" dirty="0" smtClean="0"/>
              <a:t>vim </a:t>
            </a:r>
            <a:r>
              <a:rPr lang="en-US" sz="2400" b="1" dirty="0"/>
              <a:t>/</a:t>
            </a:r>
            <a:r>
              <a:rPr lang="en-US" sz="2400" b="1" dirty="0" err="1"/>
              <a:t>etc</a:t>
            </a:r>
            <a:r>
              <a:rPr lang="en-US" sz="2400" b="1" dirty="0"/>
              <a:t>/</a:t>
            </a:r>
            <a:r>
              <a:rPr lang="en-US" sz="2400" b="1" dirty="0" err="1"/>
              <a:t>ansible</a:t>
            </a:r>
            <a:r>
              <a:rPr lang="en-US" sz="2400" b="1" dirty="0"/>
              <a:t>/</a:t>
            </a:r>
            <a:r>
              <a:rPr lang="en-US" sz="2400" b="1" dirty="0" err="1"/>
              <a:t>ansible.cfg</a:t>
            </a:r>
            <a:r>
              <a:rPr lang="en-US" sz="2400" b="1" dirty="0"/>
              <a:t> &amp; enable the below lines</a:t>
            </a:r>
          </a:p>
          <a:p>
            <a:pPr lvl="1">
              <a:buNone/>
            </a:pPr>
            <a:r>
              <a:rPr lang="en-US" sz="2400" b="1" dirty="0"/>
              <a:t> 	</a:t>
            </a:r>
            <a:r>
              <a:rPr lang="en-US" sz="2400" b="1" dirty="0" smtClean="0"/>
              <a:t>	inventory </a:t>
            </a:r>
            <a:r>
              <a:rPr lang="en-US" sz="2400" b="1" dirty="0"/>
              <a:t>= /</a:t>
            </a:r>
            <a:r>
              <a:rPr lang="en-US" sz="2400" b="1" dirty="0" err="1"/>
              <a:t>etc</a:t>
            </a:r>
            <a:r>
              <a:rPr lang="en-US" sz="2400" b="1" dirty="0"/>
              <a:t>/</a:t>
            </a:r>
            <a:r>
              <a:rPr lang="en-US" sz="2400" b="1" dirty="0" err="1"/>
              <a:t>ansible</a:t>
            </a:r>
            <a:r>
              <a:rPr lang="en-US" sz="2400" b="1" dirty="0"/>
              <a:t>/hosts</a:t>
            </a:r>
          </a:p>
          <a:p>
            <a:pPr lvl="1">
              <a:buNone/>
            </a:pPr>
            <a:r>
              <a:rPr lang="en-US" sz="2400" b="1" dirty="0" smtClean="0"/>
              <a:t>	   </a:t>
            </a:r>
            <a:r>
              <a:rPr lang="en-US" sz="2400" b="1" dirty="0" err="1"/>
              <a:t>sudo_user</a:t>
            </a:r>
            <a:r>
              <a:rPr lang="en-US" sz="2400" b="1" dirty="0"/>
              <a:t> = root</a:t>
            </a:r>
            <a:endParaRPr lang="en-US" sz="2400" b="1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711081"/>
          </a:xfrm>
        </p:spPr>
        <p:txBody>
          <a:bodyPr/>
          <a:lstStyle/>
          <a:p>
            <a:r>
              <a:rPr lang="en-US" b="1" dirty="0" smtClean="0"/>
              <a:t>Setup </a:t>
            </a:r>
            <a:r>
              <a:rPr lang="en-US" b="1" dirty="0" err="1" smtClean="0"/>
              <a:t>Ansible</a:t>
            </a:r>
            <a:r>
              <a:rPr lang="en-US" b="1" dirty="0" smtClean="0"/>
              <a:t> on CentOS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1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576064"/>
          </a:xfrm>
        </p:spPr>
        <p:txBody>
          <a:bodyPr/>
          <a:lstStyle/>
          <a:p>
            <a:r>
              <a:rPr lang="en-US" b="1" dirty="0" smtClean="0"/>
              <a:t>Test Environment Setup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108520" y="764704"/>
            <a:ext cx="9396536" cy="5832648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400" b="1" dirty="0" smtClean="0"/>
              <a:t> </a:t>
            </a:r>
            <a:r>
              <a:rPr lang="en-US" sz="2400" b="1" dirty="0" err="1"/>
              <a:t>adduser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endParaRPr lang="en-US" sz="2400" b="1" dirty="0"/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400" b="1" dirty="0"/>
              <a:t> </a:t>
            </a:r>
            <a:r>
              <a:rPr lang="en-US" sz="2400" b="1" dirty="0" err="1"/>
              <a:t>passwd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endParaRPr lang="en-US" sz="2400" b="1" dirty="0"/>
          </a:p>
          <a:p>
            <a:pPr lvl="1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visudo</a:t>
            </a:r>
            <a:r>
              <a:rPr lang="en-US" sz="2400" b="1" dirty="0" smtClean="0"/>
              <a:t> </a:t>
            </a:r>
            <a:r>
              <a:rPr lang="en-US" sz="2400" dirty="0" smtClean="0"/>
              <a:t>(add a line as below)</a:t>
            </a:r>
          </a:p>
          <a:p>
            <a:pPr lvl="1">
              <a:buNone/>
            </a:pPr>
            <a:r>
              <a:rPr lang="en-US" sz="2400" b="1" dirty="0" smtClean="0"/>
              <a:t>	 </a:t>
            </a:r>
            <a:r>
              <a:rPr lang="en-US" sz="2400" b="1" dirty="0" err="1"/>
              <a:t>ansible</a:t>
            </a:r>
            <a:r>
              <a:rPr lang="en-US" sz="2400" b="1" dirty="0"/>
              <a:t> ALL=(ALL) NOPASSWD: ALL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Check </a:t>
            </a:r>
            <a:r>
              <a:rPr lang="en-US" sz="2400" dirty="0" err="1" smtClean="0"/>
              <a:t>sudo</a:t>
            </a:r>
            <a:r>
              <a:rPr lang="en-US" sz="2400" dirty="0" smtClean="0"/>
              <a:t> works without asking password</a:t>
            </a:r>
          </a:p>
          <a:p>
            <a:pPr marL="609494" lvl="1" indent="0">
              <a:buNone/>
            </a:pPr>
            <a:r>
              <a:rPr lang="en-US" sz="2400" b="1" dirty="0" smtClean="0"/>
              <a:t>       $ </a:t>
            </a:r>
            <a:r>
              <a:rPr lang="en-US" sz="2400" b="1" dirty="0" err="1" smtClean="0"/>
              <a:t>su</a:t>
            </a:r>
            <a:r>
              <a:rPr lang="en-US" sz="2400" b="1" dirty="0" smtClean="0"/>
              <a:t> </a:t>
            </a:r>
            <a:r>
              <a:rPr lang="en-US" sz="2400" b="1" dirty="0"/>
              <a:t>- </a:t>
            </a:r>
            <a:r>
              <a:rPr lang="en-US" sz="2400" b="1" dirty="0" err="1"/>
              <a:t>ansible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 marL="609494" lvl="1" indent="0">
              <a:buNone/>
            </a:pPr>
            <a:r>
              <a:rPr lang="en-US" sz="2400" b="1" dirty="0" smtClean="0"/>
              <a:t>       $ </a:t>
            </a:r>
            <a:r>
              <a:rPr lang="en-US" sz="2400" b="1" dirty="0" err="1"/>
              <a:t>sudo</a:t>
            </a:r>
            <a:r>
              <a:rPr lang="en-US" sz="2400" b="1" dirty="0"/>
              <a:t> yum </a:t>
            </a:r>
            <a:r>
              <a:rPr lang="en-US" sz="2400" b="1" dirty="0" smtClean="0"/>
              <a:t>update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Run </a:t>
            </a:r>
            <a:r>
              <a:rPr lang="en-US" sz="2400" dirty="0"/>
              <a:t>the following as </a:t>
            </a:r>
            <a:r>
              <a:rPr lang="en-US" sz="2400" b="1" dirty="0" err="1"/>
              <a:t>ansible</a:t>
            </a:r>
            <a:r>
              <a:rPr lang="en-US" sz="2400" dirty="0"/>
              <a:t> user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 smtClean="0"/>
              <a:t> </a:t>
            </a:r>
            <a:r>
              <a:rPr lang="en-US" sz="2400" b="1" dirty="0" err="1"/>
              <a:t>ssh-keygen</a:t>
            </a:r>
            <a:endParaRPr lang="en-US" sz="24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copy </a:t>
            </a:r>
            <a:r>
              <a:rPr lang="en-US" sz="2400" dirty="0"/>
              <a:t>the </a:t>
            </a:r>
            <a:r>
              <a:rPr lang="en-US" sz="2400" dirty="0" err="1"/>
              <a:t>ssh</a:t>
            </a:r>
            <a:r>
              <a:rPr lang="en-US" sz="2400" dirty="0"/>
              <a:t> keys to all the nodes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400" b="1" dirty="0"/>
              <a:t> </a:t>
            </a:r>
            <a:r>
              <a:rPr lang="en-US" sz="2400" b="1" dirty="0" err="1"/>
              <a:t>ssh</a:t>
            </a:r>
            <a:r>
              <a:rPr lang="en-US" sz="2400" b="1" dirty="0"/>
              <a:t>-copy-id </a:t>
            </a:r>
            <a:r>
              <a:rPr lang="en-US" sz="2400" b="1" dirty="0" err="1" smtClean="0"/>
              <a:t>ansible</a:t>
            </a:r>
            <a:r>
              <a:rPr lang="en-US" sz="2400" b="1" dirty="0" smtClean="0"/>
              <a:t>@&lt;</a:t>
            </a:r>
            <a:r>
              <a:rPr lang="en-US" sz="2400" b="1" dirty="0" err="1" smtClean="0"/>
              <a:t>testmachine</a:t>
            </a:r>
            <a:r>
              <a:rPr lang="en-US" sz="2400" b="1" dirty="0" smtClean="0"/>
              <a:t>&gt;</a:t>
            </a:r>
            <a:endParaRPr lang="en-US" sz="24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Test </a:t>
            </a:r>
            <a:r>
              <a:rPr lang="en-US" sz="2400" dirty="0" err="1"/>
              <a:t>ssh</a:t>
            </a:r>
            <a:r>
              <a:rPr lang="en-US" sz="2400" dirty="0"/>
              <a:t> to </a:t>
            </a:r>
            <a:r>
              <a:rPr lang="en-US" sz="2400" dirty="0" err="1" smtClean="0"/>
              <a:t>testmachine</a:t>
            </a:r>
            <a:r>
              <a:rPr lang="en-US" sz="2400" dirty="0" smtClean="0"/>
              <a:t> </a:t>
            </a:r>
            <a:r>
              <a:rPr lang="en-US" sz="2400" dirty="0"/>
              <a:t>, it should not ask </a:t>
            </a:r>
            <a:r>
              <a:rPr lang="en-US" sz="2400" dirty="0" smtClean="0"/>
              <a:t>password</a:t>
            </a:r>
            <a:endParaRPr lang="en-US" sz="2400" dirty="0"/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400" b="1" dirty="0"/>
              <a:t> </a:t>
            </a:r>
            <a:r>
              <a:rPr lang="en-US" sz="2400" b="1" dirty="0" err="1"/>
              <a:t>ssh</a:t>
            </a:r>
            <a:r>
              <a:rPr lang="en-US" sz="2400" b="1" dirty="0"/>
              <a:t>-copy-id localhost</a:t>
            </a:r>
          </a:p>
          <a:p>
            <a:pPr lvl="1">
              <a:buNone/>
            </a:pPr>
            <a:endParaRPr lang="en-US" sz="2400" b="1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9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274038"/>
          </a:xfrm>
        </p:spPr>
        <p:txBody>
          <a:bodyPr/>
          <a:lstStyle/>
          <a:p>
            <a:r>
              <a:rPr lang="en-US" b="1" dirty="0" err="1" smtClean="0"/>
              <a:t>Ansible</a:t>
            </a:r>
            <a:r>
              <a:rPr lang="en-US" b="1" dirty="0" smtClean="0"/>
              <a:t> Inventory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540568" y="764704"/>
            <a:ext cx="9865096" cy="5832648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 smtClean="0"/>
              <a:t>Ansible</a:t>
            </a:r>
            <a:r>
              <a:rPr lang="en-US" sz="2400" dirty="0" smtClean="0"/>
              <a:t> recognizes </a:t>
            </a:r>
            <a:r>
              <a:rPr lang="en-US" sz="2400" dirty="0"/>
              <a:t>systems listed in </a:t>
            </a:r>
            <a:r>
              <a:rPr lang="en-US" sz="2400" dirty="0" err="1"/>
              <a:t>Ansible’s</a:t>
            </a:r>
            <a:r>
              <a:rPr lang="en-US" sz="2400" dirty="0"/>
              <a:t> inventory file, </a:t>
            </a:r>
            <a:r>
              <a:rPr lang="en-US" sz="2400" dirty="0" smtClean="0"/>
              <a:t>which defaults </a:t>
            </a:r>
            <a:r>
              <a:rPr lang="en-US" sz="2400" dirty="0"/>
              <a:t>to being saved in the location </a:t>
            </a:r>
            <a:r>
              <a:rPr lang="en-US" sz="2400" b="1" dirty="0"/>
              <a:t>/</a:t>
            </a:r>
            <a:r>
              <a:rPr lang="en-US" sz="2400" b="1" dirty="0" err="1"/>
              <a:t>etc</a:t>
            </a:r>
            <a:r>
              <a:rPr lang="en-US" sz="2400" b="1" dirty="0"/>
              <a:t>/</a:t>
            </a:r>
            <a:r>
              <a:rPr lang="en-US" sz="2400" b="1" dirty="0" err="1"/>
              <a:t>ansible</a:t>
            </a:r>
            <a:r>
              <a:rPr lang="en-US" sz="2400" b="1" dirty="0"/>
              <a:t>/hosts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You </a:t>
            </a:r>
            <a:r>
              <a:rPr lang="en-US" sz="2400" dirty="0"/>
              <a:t>can specify a different inventory file using the </a:t>
            </a:r>
            <a:r>
              <a:rPr lang="en-US" sz="2400" b="1" dirty="0"/>
              <a:t>-</a:t>
            </a:r>
            <a:r>
              <a:rPr lang="en-US" sz="2400" b="1" dirty="0" err="1"/>
              <a:t>i</a:t>
            </a:r>
            <a:r>
              <a:rPr lang="en-US" sz="2400" b="1" dirty="0"/>
              <a:t> &lt;path&gt; </a:t>
            </a:r>
            <a:r>
              <a:rPr lang="en-US" sz="2400" dirty="0"/>
              <a:t>option on the command line.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The </a:t>
            </a:r>
            <a:r>
              <a:rPr lang="en-US" sz="2400" dirty="0"/>
              <a:t>format for /</a:t>
            </a:r>
            <a:r>
              <a:rPr lang="en-US" sz="2400" dirty="0" err="1"/>
              <a:t>etc</a:t>
            </a:r>
            <a:r>
              <a:rPr lang="en-US" sz="2400" dirty="0"/>
              <a:t>/</a:t>
            </a:r>
            <a:r>
              <a:rPr lang="en-US" sz="2400" dirty="0" err="1"/>
              <a:t>ansible</a:t>
            </a:r>
            <a:r>
              <a:rPr lang="en-US" sz="2400" dirty="0"/>
              <a:t>/hosts is an INI-like format and looks </a:t>
            </a:r>
            <a:r>
              <a:rPr lang="en-US" sz="2400" dirty="0" smtClean="0"/>
              <a:t>like this</a:t>
            </a:r>
            <a:r>
              <a:rPr lang="en-US" sz="2400" dirty="0"/>
              <a:t>:</a:t>
            </a:r>
          </a:p>
          <a:p>
            <a:pPr lvl="1">
              <a:buNone/>
            </a:pPr>
            <a:r>
              <a:rPr lang="en-US" sz="2400" b="1" dirty="0" smtClean="0"/>
              <a:t>		[</a:t>
            </a:r>
            <a:r>
              <a:rPr lang="en-US" sz="2400" b="1" dirty="0" err="1"/>
              <a:t>groupname</a:t>
            </a:r>
            <a:r>
              <a:rPr lang="en-US" sz="2400" b="1" dirty="0"/>
              <a:t>]</a:t>
            </a:r>
          </a:p>
          <a:p>
            <a:pPr lvl="1">
              <a:buNone/>
            </a:pPr>
            <a:r>
              <a:rPr lang="en-US" sz="2400" b="1" dirty="0" smtClean="0"/>
              <a:t>		</a:t>
            </a:r>
            <a:r>
              <a:rPr lang="en-US" sz="2400" b="1" dirty="0" err="1" smtClean="0"/>
              <a:t>machinename|machineIP</a:t>
            </a:r>
            <a:endParaRPr lang="en-US" sz="2400" b="1" dirty="0"/>
          </a:p>
          <a:p>
            <a:pPr lvl="1">
              <a:buNone/>
            </a:pPr>
            <a:r>
              <a:rPr lang="en-US" sz="2400" b="1" dirty="0" smtClean="0"/>
              <a:t>		</a:t>
            </a:r>
            <a:r>
              <a:rPr lang="en-US" sz="2400" b="1" dirty="0" err="1" smtClean="0"/>
              <a:t>aliasname</a:t>
            </a:r>
            <a:r>
              <a:rPr lang="en-US" sz="2400" b="1" dirty="0" smtClean="0"/>
              <a:t> </a:t>
            </a:r>
            <a:r>
              <a:rPr lang="en-US" sz="2400" b="1" dirty="0" err="1"/>
              <a:t>ansible_host</a:t>
            </a:r>
            <a:r>
              <a:rPr lang="en-US" sz="2400" b="1" dirty="0"/>
              <a:t>=</a:t>
            </a:r>
            <a:r>
              <a:rPr lang="en-US" sz="2400" b="1" dirty="0" err="1"/>
              <a:t>machinename|machineIP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 lvl="1">
              <a:buNone/>
            </a:pPr>
            <a:endParaRPr lang="en-US" sz="2400" b="1" dirty="0"/>
          </a:p>
          <a:p>
            <a:pPr lvl="1">
              <a:buNone/>
            </a:pPr>
            <a:r>
              <a:rPr lang="en-US" sz="2400" b="1" dirty="0" smtClean="0"/>
              <a:t>        Ex:</a:t>
            </a:r>
          </a:p>
          <a:p>
            <a:pPr lvl="1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[demo]</a:t>
            </a:r>
          </a:p>
          <a:p>
            <a:pPr lvl="1">
              <a:buNone/>
            </a:pPr>
            <a:r>
              <a:rPr lang="en-US" sz="2400" b="1" dirty="0" smtClean="0"/>
              <a:t>         Testserver1</a:t>
            </a:r>
          </a:p>
          <a:p>
            <a:pPr lvl="1">
              <a:buNone/>
            </a:pPr>
            <a:r>
              <a:rPr lang="en-US" sz="2400" b="1" dirty="0" smtClean="0"/>
              <a:t>		testserver2.mylabserver.com</a:t>
            </a:r>
          </a:p>
          <a:p>
            <a:pPr lvl="1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6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274038"/>
          </a:xfrm>
        </p:spPr>
        <p:txBody>
          <a:bodyPr/>
          <a:lstStyle/>
          <a:p>
            <a:r>
              <a:rPr lang="en-US" b="1" dirty="0" smtClean="0"/>
              <a:t>Host Patterns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540568" y="764704"/>
            <a:ext cx="9865096" cy="6093296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Patterns </a:t>
            </a:r>
            <a:r>
              <a:rPr lang="en-US" sz="2000" dirty="0"/>
              <a:t>in </a:t>
            </a:r>
            <a:r>
              <a:rPr lang="en-US" sz="2000" dirty="0" err="1"/>
              <a:t>Ansible</a:t>
            </a:r>
            <a:r>
              <a:rPr lang="en-US" sz="2000" dirty="0"/>
              <a:t> are how we decide which hosts to manage.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This </a:t>
            </a:r>
            <a:r>
              <a:rPr lang="en-US" sz="2000" dirty="0"/>
              <a:t>can mean what hosts to communicate with, but in terms of Playbooks it actually means what hosts to apply a particular configuration or IT process to</a:t>
            </a:r>
          </a:p>
          <a:p>
            <a:pPr marL="609494" lvl="1" indent="0">
              <a:buNone/>
            </a:pPr>
            <a:r>
              <a:rPr lang="en-US" sz="2000" dirty="0" smtClean="0"/>
              <a:t>      $ </a:t>
            </a:r>
            <a:r>
              <a:rPr lang="en-US" sz="2000" b="1" dirty="0" err="1" smtClean="0"/>
              <a:t>ansible</a:t>
            </a:r>
            <a:r>
              <a:rPr lang="en-US" sz="2000" b="1" dirty="0" smtClean="0"/>
              <a:t> </a:t>
            </a:r>
            <a:r>
              <a:rPr lang="en-US" sz="2000" b="1" dirty="0"/>
              <a:t>&lt;</a:t>
            </a:r>
            <a:r>
              <a:rPr lang="en-US" sz="2000" b="1" dirty="0" err="1"/>
              <a:t>host_pattern</a:t>
            </a:r>
            <a:r>
              <a:rPr lang="en-US" sz="2000" b="1" dirty="0"/>
              <a:t>&gt; -m &lt;</a:t>
            </a:r>
            <a:r>
              <a:rPr lang="en-US" sz="2000" b="1" dirty="0" err="1"/>
              <a:t>module_name</a:t>
            </a:r>
            <a:r>
              <a:rPr lang="en-US" sz="2000" b="1" dirty="0"/>
              <a:t>&gt; -a &lt;arguments&gt;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A </a:t>
            </a:r>
            <a:r>
              <a:rPr lang="en-US" sz="2000" dirty="0"/>
              <a:t>pattern can usually refer to a particular machine or an </a:t>
            </a:r>
            <a:r>
              <a:rPr lang="en-US" sz="2000" dirty="0" err="1"/>
              <a:t>groupname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"</a:t>
            </a:r>
            <a:r>
              <a:rPr lang="en-US" sz="2000" dirty="0"/>
              <a:t>all" pattern refers to all the machines in an inventory</a:t>
            </a:r>
          </a:p>
          <a:p>
            <a:pPr marL="609494" lvl="1" indent="0">
              <a:buNone/>
            </a:pPr>
            <a:r>
              <a:rPr lang="en-US" sz="2000" dirty="0" smtClean="0"/>
              <a:t>      $ </a:t>
            </a:r>
            <a:r>
              <a:rPr lang="en-US" sz="2000" b="1" dirty="0" err="1"/>
              <a:t>ansible</a:t>
            </a:r>
            <a:r>
              <a:rPr lang="en-US" sz="2000" b="1" dirty="0"/>
              <a:t> all --list-hosts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You </a:t>
            </a:r>
            <a:r>
              <a:rPr lang="en-US" sz="2000" dirty="0"/>
              <a:t>can refer to hosts within the group by adding a subscript to the group name while giving the pattern</a:t>
            </a:r>
          </a:p>
          <a:p>
            <a:pPr marL="609494" lvl="1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groupname</a:t>
            </a:r>
            <a:r>
              <a:rPr lang="en-US" sz="2000" dirty="0" smtClean="0"/>
              <a:t>[0</a:t>
            </a:r>
            <a:r>
              <a:rPr lang="en-US" sz="2000" dirty="0"/>
              <a:t>] --  picks the first machine in the group</a:t>
            </a:r>
          </a:p>
          <a:p>
            <a:pPr marL="609494" lvl="1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groupname</a:t>
            </a:r>
            <a:r>
              <a:rPr lang="en-US" sz="2000" dirty="0" smtClean="0"/>
              <a:t>[1</a:t>
            </a:r>
            <a:r>
              <a:rPr lang="en-US" sz="2000" dirty="0"/>
              <a:t>] -- picks the second machine in the group</a:t>
            </a:r>
          </a:p>
          <a:p>
            <a:pPr marL="609494" lvl="1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groupname</a:t>
            </a:r>
            <a:r>
              <a:rPr lang="en-US" sz="2000" dirty="0"/>
              <a:t>[-1] -- picks the last machine in the group</a:t>
            </a:r>
          </a:p>
          <a:p>
            <a:pPr marL="609494" lvl="1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groupname</a:t>
            </a:r>
            <a:r>
              <a:rPr lang="en-US" sz="2000" dirty="0" smtClean="0"/>
              <a:t>[0:1</a:t>
            </a:r>
            <a:r>
              <a:rPr lang="en-US" sz="2000" dirty="0"/>
              <a:t>] -- picks first 2 machine in the group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Groups </a:t>
            </a:r>
            <a:r>
              <a:rPr lang="en-US" sz="2000" dirty="0"/>
              <a:t>separated by a colon can be used to use hosts from multiple groups</a:t>
            </a:r>
          </a:p>
          <a:p>
            <a:pPr marL="609494" lvl="1" indent="0">
              <a:buNone/>
            </a:pPr>
            <a:r>
              <a:rPr lang="en-US" sz="2000" dirty="0" smtClean="0"/>
              <a:t>	groupname1:groupname2</a:t>
            </a:r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274038"/>
          </a:xfrm>
        </p:spPr>
        <p:txBody>
          <a:bodyPr/>
          <a:lstStyle/>
          <a:p>
            <a:r>
              <a:rPr lang="en-US" b="1" dirty="0" err="1" smtClean="0"/>
              <a:t>Ansible</a:t>
            </a:r>
            <a:r>
              <a:rPr lang="en-US" b="1" dirty="0" smtClean="0"/>
              <a:t> Ad-Hoc Commands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612576" y="764704"/>
            <a:ext cx="9756576" cy="6093296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Use </a:t>
            </a:r>
            <a:r>
              <a:rPr lang="en-US" sz="2400" b="1" dirty="0"/>
              <a:t>/</a:t>
            </a:r>
            <a:r>
              <a:rPr lang="en-US" sz="2400" b="1" dirty="0" err="1"/>
              <a:t>usr</a:t>
            </a:r>
            <a:r>
              <a:rPr lang="en-US" sz="2400" b="1" dirty="0"/>
              <a:t>/bin/</a:t>
            </a:r>
            <a:r>
              <a:rPr lang="en-US" sz="2400" b="1" dirty="0" err="1"/>
              <a:t>ansible</a:t>
            </a:r>
            <a:r>
              <a:rPr lang="en-US" sz="2400" dirty="0"/>
              <a:t> to run ad-hoc tasks really quick &amp; don’t want to save for later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These are quick one-liner without writing a </a:t>
            </a:r>
            <a:r>
              <a:rPr lang="en-US" sz="2400" dirty="0" smtClean="0"/>
              <a:t>playbook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To </a:t>
            </a:r>
            <a:r>
              <a:rPr lang="en-US" sz="2400" dirty="0"/>
              <a:t>run an </a:t>
            </a:r>
            <a:r>
              <a:rPr lang="en-US" sz="2400" dirty="0" smtClean="0"/>
              <a:t>arbitrary </a:t>
            </a:r>
            <a:r>
              <a:rPr lang="en-US" sz="2400" dirty="0" err="1"/>
              <a:t>cmd</a:t>
            </a:r>
            <a:r>
              <a:rPr lang="en-US" sz="2400" dirty="0"/>
              <a:t> use </a:t>
            </a:r>
            <a:r>
              <a:rPr lang="en-US" sz="2400" b="1" dirty="0"/>
              <a:t>-a </a:t>
            </a:r>
            <a:r>
              <a:rPr lang="en-US" sz="2400" dirty="0"/>
              <a:t>&amp; use </a:t>
            </a:r>
            <a:r>
              <a:rPr lang="en-US" sz="2400" b="1" dirty="0"/>
              <a:t>-m </a:t>
            </a:r>
            <a:r>
              <a:rPr lang="en-US" sz="2400" dirty="0"/>
              <a:t>to run a module </a:t>
            </a:r>
            <a:endParaRPr lang="en-US" sz="2400" dirty="0" smtClean="0"/>
          </a:p>
          <a:p>
            <a:pPr marL="609494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ansible</a:t>
            </a:r>
            <a:r>
              <a:rPr lang="en-US" sz="2400" b="1" dirty="0" smtClean="0">
                <a:solidFill>
                  <a:schemeClr val="tx2"/>
                </a:solidFill>
              </a:rPr>
              <a:t> [</a:t>
            </a:r>
            <a:r>
              <a:rPr lang="en-US" sz="2400" b="1" dirty="0" err="1" smtClean="0">
                <a:solidFill>
                  <a:schemeClr val="tx2"/>
                </a:solidFill>
              </a:rPr>
              <a:t>group|host</a:t>
            </a:r>
            <a:r>
              <a:rPr lang="en-US" sz="2400" b="1" dirty="0" smtClean="0">
                <a:solidFill>
                  <a:schemeClr val="tx2"/>
                </a:solidFill>
              </a:rPr>
              <a:t>] -m &lt;module&gt; -a &lt;</a:t>
            </a:r>
            <a:r>
              <a:rPr lang="en-US" sz="2400" b="1" dirty="0" err="1" smtClean="0">
                <a:solidFill>
                  <a:schemeClr val="tx2"/>
                </a:solidFill>
              </a:rPr>
              <a:t>cmd</a:t>
            </a:r>
            <a:r>
              <a:rPr lang="en-US" sz="2400" b="1" dirty="0" smtClean="0">
                <a:solidFill>
                  <a:schemeClr val="tx2"/>
                </a:solidFill>
              </a:rPr>
              <a:t>&gt;</a:t>
            </a:r>
          </a:p>
          <a:p>
            <a:pPr marL="609494" lvl="1" indent="0">
              <a:buNone/>
            </a:pPr>
            <a:endParaRPr lang="en-US" sz="2400" b="1" dirty="0"/>
          </a:p>
          <a:p>
            <a:pPr marL="609494" lvl="1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ansible</a:t>
            </a:r>
            <a:r>
              <a:rPr lang="en-US" sz="2400" b="1" dirty="0" smtClean="0"/>
              <a:t> </a:t>
            </a:r>
            <a:r>
              <a:rPr lang="en-US" sz="2400" b="1" dirty="0"/>
              <a:t>all --list-hosts</a:t>
            </a:r>
          </a:p>
          <a:p>
            <a:pPr marL="609494" lvl="1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ansible</a:t>
            </a:r>
            <a:r>
              <a:rPr lang="en-US" sz="2400" b="1" dirty="0" smtClean="0"/>
              <a:t> </a:t>
            </a:r>
            <a:r>
              <a:rPr lang="en-US" sz="2400" b="1" dirty="0"/>
              <a:t>all -m ping</a:t>
            </a:r>
          </a:p>
          <a:p>
            <a:pPr marL="609494" lvl="1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ansible</a:t>
            </a:r>
            <a:r>
              <a:rPr lang="en-US" sz="2400" b="1" dirty="0" smtClean="0"/>
              <a:t> </a:t>
            </a:r>
            <a:r>
              <a:rPr lang="en-US" sz="2400" b="1" dirty="0"/>
              <a:t>all -a "ls -al /home/</a:t>
            </a:r>
            <a:r>
              <a:rPr lang="en-US" sz="2400" b="1" dirty="0" err="1"/>
              <a:t>ansible</a:t>
            </a:r>
            <a:r>
              <a:rPr lang="en-US" sz="2400" b="1" dirty="0"/>
              <a:t>"</a:t>
            </a:r>
          </a:p>
          <a:p>
            <a:pPr marL="609494" lvl="1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ansible</a:t>
            </a:r>
            <a:r>
              <a:rPr lang="en-US" sz="2400" b="1" dirty="0" smtClean="0"/>
              <a:t> </a:t>
            </a:r>
            <a:r>
              <a:rPr lang="en-US" sz="2400" b="1" dirty="0"/>
              <a:t>all -a "cat /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/log/messages“</a:t>
            </a:r>
          </a:p>
          <a:p>
            <a:pPr lvl="1">
              <a:buNone/>
            </a:pPr>
            <a:endParaRPr lang="en-US" sz="24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To run </a:t>
            </a:r>
            <a:r>
              <a:rPr lang="en-US" sz="2400" dirty="0"/>
              <a:t>anything with </a:t>
            </a:r>
            <a:r>
              <a:rPr lang="en-US" sz="2400" dirty="0" err="1"/>
              <a:t>sudo</a:t>
            </a:r>
            <a:r>
              <a:rPr lang="en-US" sz="2400" dirty="0"/>
              <a:t>, use </a:t>
            </a:r>
            <a:r>
              <a:rPr lang="en-US" sz="2400" b="1" dirty="0"/>
              <a:t>-</a:t>
            </a:r>
            <a:r>
              <a:rPr lang="en-US" sz="2400" b="1" dirty="0" smtClean="0"/>
              <a:t>s</a:t>
            </a:r>
          </a:p>
          <a:p>
            <a:pPr marL="609494" lvl="1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ansible</a:t>
            </a:r>
            <a:r>
              <a:rPr lang="en-US" sz="2400" b="1" dirty="0" smtClean="0"/>
              <a:t> </a:t>
            </a:r>
            <a:r>
              <a:rPr lang="en-US" sz="2400" b="1" dirty="0"/>
              <a:t>all -a -s "cat /</a:t>
            </a:r>
            <a:r>
              <a:rPr lang="en-US" sz="2400" b="1" dirty="0" err="1"/>
              <a:t>var</a:t>
            </a:r>
            <a:r>
              <a:rPr lang="en-US" sz="2400" b="1" dirty="0"/>
              <a:t>/log/messages"</a:t>
            </a:r>
          </a:p>
          <a:p>
            <a:pPr marL="609494" lvl="1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ansible</a:t>
            </a:r>
            <a:r>
              <a:rPr lang="en-US" sz="2400" b="1" dirty="0" smtClean="0"/>
              <a:t> </a:t>
            </a:r>
            <a:r>
              <a:rPr lang="en-US" sz="2400" b="1" dirty="0"/>
              <a:t>local -a -s "cat /</a:t>
            </a:r>
            <a:r>
              <a:rPr lang="en-US" sz="2400" b="1" dirty="0" err="1"/>
              <a:t>var</a:t>
            </a:r>
            <a:r>
              <a:rPr lang="en-US" sz="2400" b="1" dirty="0"/>
              <a:t>/log/messages" </a:t>
            </a:r>
            <a:endParaRPr lang="en-US" sz="2400" b="1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2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-612576" y="404664"/>
            <a:ext cx="9756576" cy="6453336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Copy </a:t>
            </a:r>
            <a:r>
              <a:rPr lang="en-US" sz="2400" dirty="0"/>
              <a:t>a file test.txt from local host to node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$</a:t>
            </a:r>
            <a:r>
              <a:rPr lang="en-US" sz="2400" b="1" dirty="0" smtClean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</a:t>
            </a:r>
            <a:r>
              <a:rPr lang="en-US" sz="2400" b="1" dirty="0" smtClean="0"/>
              <a:t>all  </a:t>
            </a:r>
            <a:r>
              <a:rPr lang="en-US" sz="2400" b="1" dirty="0"/>
              <a:t>-m copy -a "</a:t>
            </a:r>
            <a:r>
              <a:rPr lang="en-US" sz="2400" b="1" dirty="0" err="1"/>
              <a:t>src</a:t>
            </a:r>
            <a:r>
              <a:rPr lang="en-US" sz="2400" b="1" dirty="0"/>
              <a:t>=test.txt </a:t>
            </a:r>
            <a:r>
              <a:rPr lang="en-US" sz="2400" b="1" dirty="0" err="1"/>
              <a:t>dest</a:t>
            </a:r>
            <a:r>
              <a:rPr lang="en-US" sz="2400" b="1" dirty="0"/>
              <a:t>=/</a:t>
            </a:r>
            <a:r>
              <a:rPr lang="en-US" sz="2400" b="1" dirty="0" err="1" smtClean="0"/>
              <a:t>tmp</a:t>
            </a:r>
            <a:r>
              <a:rPr lang="en-US" sz="2400" b="1" dirty="0" smtClean="0"/>
              <a:t>/test.txt”</a:t>
            </a:r>
          </a:p>
          <a:p>
            <a:pPr marL="609494" lvl="1" indent="0">
              <a:buNone/>
            </a:pPr>
            <a:endParaRPr lang="en-US" sz="2400" b="1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Install/Remove a Package</a:t>
            </a:r>
          </a:p>
          <a:p>
            <a:pPr marL="609494" lvl="1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$ </a:t>
            </a:r>
            <a:r>
              <a:rPr lang="en-US" sz="2400" b="1" dirty="0" err="1"/>
              <a:t>ansible</a:t>
            </a:r>
            <a:r>
              <a:rPr lang="en-US" sz="2400" b="1" dirty="0"/>
              <a:t> </a:t>
            </a:r>
            <a:r>
              <a:rPr lang="en-US" sz="2400" b="1" dirty="0" smtClean="0"/>
              <a:t>all  </a:t>
            </a:r>
            <a:r>
              <a:rPr lang="en-US" sz="2400" b="1" dirty="0"/>
              <a:t>-s -m yum -a "</a:t>
            </a:r>
            <a:r>
              <a:rPr lang="en-US" sz="2400" b="1" dirty="0" err="1"/>
              <a:t>pkg</a:t>
            </a:r>
            <a:r>
              <a:rPr lang="en-US" sz="2400" b="1" dirty="0"/>
              <a:t>=</a:t>
            </a:r>
            <a:r>
              <a:rPr lang="en-US" sz="2400" b="1" dirty="0" err="1"/>
              <a:t>httpd</a:t>
            </a:r>
            <a:r>
              <a:rPr lang="en-US" sz="2400" b="1" dirty="0"/>
              <a:t> </a:t>
            </a:r>
            <a:r>
              <a:rPr lang="en-US" sz="2400" b="1" dirty="0" smtClean="0"/>
              <a:t>state=present”</a:t>
            </a:r>
            <a:endParaRPr lang="en-US" sz="2400" dirty="0" smtClean="0"/>
          </a:p>
          <a:p>
            <a:pPr marL="609494" lvl="1" indent="0">
              <a:buNone/>
            </a:pPr>
            <a:r>
              <a:rPr lang="en-US" sz="2400" b="1" dirty="0"/>
              <a:t> 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$ </a:t>
            </a:r>
            <a:r>
              <a:rPr lang="en-US" sz="2400" b="1" dirty="0" err="1" smtClean="0"/>
              <a:t>ansible</a:t>
            </a:r>
            <a:r>
              <a:rPr lang="en-US" sz="2400" b="1" dirty="0" smtClean="0"/>
              <a:t> all  </a:t>
            </a:r>
            <a:r>
              <a:rPr lang="en-US" sz="2400" b="1" dirty="0"/>
              <a:t>-s -m yum -a "</a:t>
            </a:r>
            <a:r>
              <a:rPr lang="en-US" sz="2400" b="1" dirty="0" err="1"/>
              <a:t>pkg</a:t>
            </a:r>
            <a:r>
              <a:rPr lang="en-US" sz="2400" b="1" dirty="0"/>
              <a:t>=</a:t>
            </a:r>
            <a:r>
              <a:rPr lang="en-US" sz="2400" b="1" dirty="0" err="1"/>
              <a:t>httpd</a:t>
            </a:r>
            <a:r>
              <a:rPr lang="en-US" sz="2400" b="1" dirty="0"/>
              <a:t> </a:t>
            </a:r>
            <a:r>
              <a:rPr lang="en-US" sz="2400" b="1" dirty="0" smtClean="0"/>
              <a:t>state=latest”</a:t>
            </a:r>
          </a:p>
          <a:p>
            <a:pPr marL="609494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sz="2400" b="1" dirty="0" err="1"/>
              <a:t>ansible</a:t>
            </a:r>
            <a:r>
              <a:rPr lang="en-US" sz="2400" b="1" dirty="0"/>
              <a:t> </a:t>
            </a:r>
            <a:r>
              <a:rPr lang="en-US" sz="2400" b="1" dirty="0" smtClean="0"/>
              <a:t>all  </a:t>
            </a:r>
            <a:r>
              <a:rPr lang="en-US" sz="2400" b="1" dirty="0"/>
              <a:t>-s -m yum -a "</a:t>
            </a:r>
            <a:r>
              <a:rPr lang="en-US" sz="2400" b="1" dirty="0" err="1"/>
              <a:t>pkg</a:t>
            </a:r>
            <a:r>
              <a:rPr lang="en-US" sz="2400" b="1" dirty="0"/>
              <a:t>=</a:t>
            </a:r>
            <a:r>
              <a:rPr lang="en-US" sz="2400" b="1" dirty="0" err="1"/>
              <a:t>httpd</a:t>
            </a:r>
            <a:r>
              <a:rPr lang="en-US" sz="2400" b="1" dirty="0"/>
              <a:t> </a:t>
            </a:r>
            <a:r>
              <a:rPr lang="en-US" sz="2400" b="1" dirty="0" smtClean="0"/>
              <a:t>state=absent”</a:t>
            </a:r>
          </a:p>
          <a:p>
            <a:pPr marL="609494" lvl="1" indent="0">
              <a:buNone/>
            </a:pPr>
            <a:r>
              <a:rPr lang="en-US" sz="2400" b="1" dirty="0"/>
              <a:t>   		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state=present will install it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		state=latest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will update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		state=absent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will remove it</a:t>
            </a:r>
          </a:p>
          <a:p>
            <a:pPr marL="609494" lvl="1" indent="0"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Start/Stop </a:t>
            </a:r>
            <a:r>
              <a:rPr lang="en-US" sz="2400" dirty="0" smtClean="0"/>
              <a:t>a Service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$ </a:t>
            </a:r>
            <a:r>
              <a:rPr lang="en-US" sz="2400" b="1" dirty="0" err="1"/>
              <a:t>ansible</a:t>
            </a:r>
            <a:r>
              <a:rPr lang="en-US" sz="2400" b="1" dirty="0"/>
              <a:t> </a:t>
            </a:r>
            <a:r>
              <a:rPr lang="en-US" sz="2400" b="1" dirty="0" smtClean="0"/>
              <a:t>all  </a:t>
            </a:r>
            <a:r>
              <a:rPr lang="en-US" sz="2400" b="1" dirty="0"/>
              <a:t>-s -m service -a "name=</a:t>
            </a:r>
            <a:r>
              <a:rPr lang="en-US" sz="2400" b="1" dirty="0" err="1"/>
              <a:t>httpd</a:t>
            </a:r>
            <a:r>
              <a:rPr lang="en-US" sz="2400" b="1" dirty="0"/>
              <a:t> </a:t>
            </a:r>
            <a:r>
              <a:rPr lang="en-US" sz="2400" b="1" dirty="0" smtClean="0"/>
              <a:t>state=started</a:t>
            </a:r>
            <a:r>
              <a:rPr lang="en-US" sz="2400" b="1" dirty="0"/>
              <a:t>”</a:t>
            </a:r>
            <a:endParaRPr lang="en-US" sz="2400" b="1" dirty="0" smtClean="0"/>
          </a:p>
          <a:p>
            <a:pPr marL="609494" lvl="1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$ </a:t>
            </a:r>
            <a:r>
              <a:rPr lang="en-US" sz="2400" b="1" dirty="0" err="1" smtClean="0"/>
              <a:t>ansible</a:t>
            </a:r>
            <a:r>
              <a:rPr lang="en-US" sz="2400" b="1" dirty="0" smtClean="0"/>
              <a:t> all  </a:t>
            </a:r>
            <a:r>
              <a:rPr lang="en-US" sz="2400" b="1" dirty="0"/>
              <a:t>-s -m service -a "name=</a:t>
            </a:r>
            <a:r>
              <a:rPr lang="en-US" sz="2400" b="1" dirty="0" err="1"/>
              <a:t>httpd</a:t>
            </a:r>
            <a:r>
              <a:rPr lang="en-US" sz="2400" b="1" dirty="0"/>
              <a:t> </a:t>
            </a:r>
            <a:r>
              <a:rPr lang="en-US" sz="2400" b="1" dirty="0" smtClean="0"/>
              <a:t>state=restarted”</a:t>
            </a:r>
          </a:p>
          <a:p>
            <a:pPr marL="609494" lvl="1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$ </a:t>
            </a:r>
            <a:r>
              <a:rPr lang="en-US" sz="2400" b="1" dirty="0" err="1"/>
              <a:t>ansible</a:t>
            </a:r>
            <a:r>
              <a:rPr lang="en-US" sz="2400" b="1" dirty="0"/>
              <a:t> </a:t>
            </a:r>
            <a:r>
              <a:rPr lang="en-US" sz="2400" b="1" dirty="0" smtClean="0"/>
              <a:t>all  </a:t>
            </a:r>
            <a:r>
              <a:rPr lang="en-US" sz="2400" b="1" dirty="0"/>
              <a:t>-s -m service -a "name=</a:t>
            </a:r>
            <a:r>
              <a:rPr lang="en-US" sz="2400" b="1" dirty="0" err="1"/>
              <a:t>httpd</a:t>
            </a:r>
            <a:r>
              <a:rPr lang="en-US" sz="2400" b="1" dirty="0"/>
              <a:t> </a:t>
            </a:r>
            <a:r>
              <a:rPr lang="en-US" sz="2400" b="1" dirty="0" smtClean="0"/>
              <a:t>state=stopped"</a:t>
            </a:r>
            <a:endParaRPr lang="en-US" sz="2400" b="1" dirty="0"/>
          </a:p>
          <a:p>
            <a:pPr marL="609494" lvl="1" indent="0">
              <a:buNone/>
            </a:pPr>
            <a:endParaRPr lang="en-US" sz="2400" b="1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-612576" y="404664"/>
            <a:ext cx="9756576" cy="6453336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Create/Delete a User account</a:t>
            </a:r>
            <a:endParaRPr lang="en-US" sz="2400" dirty="0"/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all</a:t>
            </a:r>
            <a:r>
              <a:rPr lang="en-US" sz="2400" b="1" dirty="0" smtClean="0"/>
              <a:t> </a:t>
            </a:r>
            <a:r>
              <a:rPr lang="en-US" sz="2400" b="1" dirty="0"/>
              <a:t>-s -m user -a "</a:t>
            </a:r>
            <a:r>
              <a:rPr lang="en-US" sz="2400" b="1" dirty="0" smtClean="0"/>
              <a:t>name=test”</a:t>
            </a:r>
          </a:p>
          <a:p>
            <a:pPr marL="609494" lvl="1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all</a:t>
            </a:r>
            <a:r>
              <a:rPr lang="en-US" sz="2400" b="1" dirty="0" smtClean="0"/>
              <a:t> </a:t>
            </a:r>
            <a:r>
              <a:rPr lang="en-US" sz="2400" b="1" dirty="0"/>
              <a:t>-s -m user -a "</a:t>
            </a:r>
            <a:r>
              <a:rPr lang="en-US" sz="2400" b="1" dirty="0" smtClean="0"/>
              <a:t>name=test state=absent”</a:t>
            </a:r>
          </a:p>
          <a:p>
            <a:pPr marL="609494" lvl="1" indent="0">
              <a:buNone/>
            </a:pPr>
            <a:endParaRPr lang="en-US" sz="2400" b="1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Add/Remove a </a:t>
            </a:r>
            <a:r>
              <a:rPr lang="en-US" sz="2400" dirty="0" err="1" smtClean="0"/>
              <a:t>Cron</a:t>
            </a:r>
            <a:r>
              <a:rPr lang="en-US" sz="2400" dirty="0" smtClean="0"/>
              <a:t> Job</a:t>
            </a:r>
          </a:p>
          <a:p>
            <a:pPr marL="609494" lvl="1" indent="0">
              <a:buNone/>
            </a:pPr>
            <a:r>
              <a:rPr lang="en-US" sz="2400" b="1" dirty="0" smtClean="0"/>
              <a:t>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400" b="1" dirty="0" smtClean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</a:t>
            </a:r>
            <a:r>
              <a:rPr lang="en-US" sz="2400" b="1" dirty="0" smtClean="0"/>
              <a:t>all </a:t>
            </a:r>
            <a:r>
              <a:rPr lang="en-US" sz="2400" b="1" dirty="0"/>
              <a:t>-u test -s -m </a:t>
            </a:r>
            <a:r>
              <a:rPr lang="en-US" sz="2400" b="1" dirty="0" err="1"/>
              <a:t>cron</a:t>
            </a:r>
            <a:r>
              <a:rPr lang="en-US" sz="2400" b="1" dirty="0"/>
              <a:t> -a "name='</a:t>
            </a:r>
            <a:r>
              <a:rPr lang="en-US" sz="2400" b="1" dirty="0" err="1"/>
              <a:t>crontest</a:t>
            </a:r>
            <a:r>
              <a:rPr lang="en-US" sz="2400" b="1" dirty="0"/>
              <a:t>' minute='0' </a:t>
            </a:r>
            <a:r>
              <a:rPr lang="en-US" sz="2400" b="1" dirty="0" smtClean="0"/>
              <a:t>hour='12</a:t>
            </a:r>
            <a:r>
              <a:rPr lang="en-US" sz="2400" b="1" dirty="0"/>
              <a:t>' job='ls -al /</a:t>
            </a:r>
            <a:r>
              <a:rPr lang="en-US" sz="2400" b="1" dirty="0" err="1"/>
              <a:t>var</a:t>
            </a:r>
            <a:r>
              <a:rPr lang="en-US" sz="2400" b="1" dirty="0"/>
              <a:t> &gt; /</a:t>
            </a:r>
            <a:r>
              <a:rPr lang="en-US" sz="2400" b="1" dirty="0" err="1"/>
              <a:t>tmp</a:t>
            </a:r>
            <a:r>
              <a:rPr lang="en-US" sz="2400" b="1" dirty="0"/>
              <a:t>/test.log'"</a:t>
            </a:r>
          </a:p>
          <a:p>
            <a:pPr marL="609494" lvl="1" indent="0">
              <a:buNone/>
            </a:pPr>
            <a:r>
              <a:rPr lang="en-US" sz="2400" b="1" dirty="0" smtClean="0"/>
              <a:t>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sz="2400" b="1" dirty="0" err="1"/>
              <a:t>ansible</a:t>
            </a:r>
            <a:r>
              <a:rPr lang="en-US" sz="2400" b="1" dirty="0"/>
              <a:t> all</a:t>
            </a:r>
            <a:r>
              <a:rPr lang="en-US" sz="2400" b="1" dirty="0" smtClean="0"/>
              <a:t> </a:t>
            </a:r>
            <a:r>
              <a:rPr lang="en-US" sz="2400" b="1" dirty="0"/>
              <a:t>-u test </a:t>
            </a:r>
            <a:r>
              <a:rPr lang="en-US" sz="2400" b="1" dirty="0" smtClean="0"/>
              <a:t>-s -m </a:t>
            </a:r>
            <a:r>
              <a:rPr lang="en-US" sz="2400" b="1" dirty="0" err="1" smtClean="0"/>
              <a:t>cron</a:t>
            </a:r>
            <a:r>
              <a:rPr lang="en-US" sz="2400" b="1" dirty="0" smtClean="0"/>
              <a:t> -a "name='</a:t>
            </a:r>
            <a:r>
              <a:rPr lang="en-US" sz="2400" b="1" dirty="0" err="1" smtClean="0"/>
              <a:t>crontest</a:t>
            </a:r>
            <a:r>
              <a:rPr lang="en-US" sz="2400" b="1" dirty="0" smtClean="0"/>
              <a:t>' state='absent’”</a:t>
            </a:r>
            <a:endParaRPr lang="en-US" sz="2400" b="1" dirty="0"/>
          </a:p>
          <a:p>
            <a:pPr marL="609494" lvl="1" indent="0">
              <a:buNone/>
            </a:pPr>
            <a:endParaRPr lang="en-US" sz="2400" b="1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1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42"/>
            <a:ext cx="9756576" cy="711081"/>
          </a:xfrm>
        </p:spPr>
        <p:txBody>
          <a:bodyPr/>
          <a:lstStyle/>
          <a:p>
            <a:r>
              <a:rPr lang="en-US" b="1" dirty="0"/>
              <a:t>Gathering Facts (</a:t>
            </a:r>
            <a:r>
              <a:rPr lang="en-US" b="1" dirty="0" err="1"/>
              <a:t>idempotence</a:t>
            </a:r>
            <a:r>
              <a:rPr lang="en-US" b="1" dirty="0"/>
              <a:t> or </a:t>
            </a:r>
            <a:r>
              <a:rPr lang="en-US" b="1" dirty="0" smtClean="0"/>
              <a:t>convergence)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467544" y="1628800"/>
            <a:ext cx="78488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b="1" dirty="0" err="1" smtClean="0"/>
              <a:t>ansible</a:t>
            </a:r>
            <a:r>
              <a:rPr lang="en-US" b="1" dirty="0" smtClean="0"/>
              <a:t> all -m </a:t>
            </a:r>
            <a:r>
              <a:rPr lang="en-US" b="1" dirty="0"/>
              <a:t>setup</a:t>
            </a:r>
          </a:p>
          <a:p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Save </a:t>
            </a:r>
            <a:r>
              <a:rPr lang="en-US" dirty="0"/>
              <a:t>the output to facts </a:t>
            </a:r>
            <a:r>
              <a:rPr lang="en-US" dirty="0" err="1"/>
              <a:t>dir</a:t>
            </a:r>
            <a:endParaRPr lang="en-US" dirty="0"/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b="1" dirty="0" err="1" smtClean="0"/>
              <a:t>ansible</a:t>
            </a:r>
            <a:r>
              <a:rPr lang="en-US" b="1" dirty="0" smtClean="0"/>
              <a:t> all </a:t>
            </a:r>
            <a:r>
              <a:rPr lang="en-US" b="1" dirty="0"/>
              <a:t>-m setup --tree </a:t>
            </a:r>
            <a:r>
              <a:rPr lang="en-US" b="1" dirty="0" smtClean="0"/>
              <a:t>facts</a:t>
            </a:r>
          </a:p>
          <a:p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Filter only the specific field 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b="1" dirty="0" err="1"/>
              <a:t>ansible</a:t>
            </a:r>
            <a:r>
              <a:rPr lang="en-US" b="1" dirty="0"/>
              <a:t> </a:t>
            </a:r>
            <a:r>
              <a:rPr lang="en-US" b="1" dirty="0" smtClean="0"/>
              <a:t>all </a:t>
            </a:r>
            <a:r>
              <a:rPr lang="en-US" b="1" dirty="0"/>
              <a:t>-m setup -a </a:t>
            </a:r>
            <a:r>
              <a:rPr lang="en-US" b="1" dirty="0" smtClean="0"/>
              <a:t>'filter</a:t>
            </a:r>
            <a:r>
              <a:rPr lang="en-US" b="1" dirty="0"/>
              <a:t>=*ipv4</a:t>
            </a:r>
            <a:r>
              <a:rPr lang="en-US" b="1" dirty="0" smtClean="0"/>
              <a:t>*</a:t>
            </a:r>
            <a:r>
              <a:rPr lang="en-US" b="1" dirty="0"/>
              <a:t>'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b="1" dirty="0" err="1" smtClean="0"/>
              <a:t>ansible</a:t>
            </a:r>
            <a:r>
              <a:rPr lang="en-US" b="1" dirty="0" smtClean="0"/>
              <a:t> all </a:t>
            </a:r>
            <a:r>
              <a:rPr lang="en-US" b="1" dirty="0"/>
              <a:t>-m setup -a </a:t>
            </a:r>
            <a:r>
              <a:rPr lang="en-US" b="1" dirty="0" smtClean="0"/>
              <a:t>'filter=</a:t>
            </a:r>
            <a:r>
              <a:rPr lang="en-US" b="1" dirty="0" err="1" smtClean="0"/>
              <a:t>ansible_domain</a:t>
            </a:r>
            <a:r>
              <a:rPr lang="en-US" b="1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71962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274038"/>
          </a:xfrm>
        </p:spPr>
        <p:txBody>
          <a:bodyPr/>
          <a:lstStyle/>
          <a:p>
            <a:r>
              <a:rPr lang="en-US" b="1" dirty="0" smtClean="0"/>
              <a:t>Playbooks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4055" y="836712"/>
            <a:ext cx="913994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Playbooks </a:t>
            </a:r>
            <a:r>
              <a:rPr lang="en-US" dirty="0"/>
              <a:t>are </a:t>
            </a:r>
            <a:r>
              <a:rPr lang="en-US" dirty="0" err="1"/>
              <a:t>Ansible’s</a:t>
            </a:r>
            <a:r>
              <a:rPr lang="en-US" dirty="0"/>
              <a:t> configuration, deployment, and orchestration language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Playbooks </a:t>
            </a:r>
            <a:r>
              <a:rPr lang="en-US" dirty="0"/>
              <a:t>describe a policy you want your remote systems to enforce, or a set of steps in a general IT process.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Playbooks </a:t>
            </a:r>
            <a:r>
              <a:rPr lang="en-US" dirty="0"/>
              <a:t>orchestrate steps of any manual ordered process, even as different steps must bounce back and forth between sets of machines in particular orders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If </a:t>
            </a:r>
            <a:r>
              <a:rPr lang="en-US" dirty="0" err="1"/>
              <a:t>Ansible</a:t>
            </a:r>
            <a:r>
              <a:rPr lang="en-US" dirty="0"/>
              <a:t> modules are the tools in your workshop, playbooks are your instruction manuals, and your inventory of hosts are your raw material.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 smtClean="0"/>
              <a:t>/</a:t>
            </a:r>
            <a:r>
              <a:rPr lang="en-US" b="1" dirty="0" err="1"/>
              <a:t>usr</a:t>
            </a:r>
            <a:r>
              <a:rPr lang="en-US" b="1" dirty="0"/>
              <a:t>/bin/</a:t>
            </a:r>
            <a:r>
              <a:rPr lang="en-US" b="1" dirty="0" err="1"/>
              <a:t>ansible</a:t>
            </a:r>
            <a:r>
              <a:rPr lang="en-US" b="1" dirty="0"/>
              <a:t>-playbook </a:t>
            </a:r>
            <a:r>
              <a:rPr lang="en-US" dirty="0"/>
              <a:t>is used for running configurations from an playbook</a:t>
            </a:r>
          </a:p>
          <a:p>
            <a:r>
              <a:rPr lang="en-US" dirty="0" smtClean="0"/>
              <a:t>	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/>
              <a:t>ansible</a:t>
            </a:r>
            <a:r>
              <a:rPr lang="en-US" b="1" dirty="0" smtClean="0"/>
              <a:t>-playbook </a:t>
            </a:r>
            <a:r>
              <a:rPr lang="en-US" b="1" dirty="0"/>
              <a:t>&lt;playbook&gt;.</a:t>
            </a:r>
            <a:r>
              <a:rPr lang="en-US" b="1" dirty="0" err="1"/>
              <a:t>yml</a:t>
            </a:r>
            <a:endParaRPr lang="en-US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Playbooks </a:t>
            </a:r>
            <a:r>
              <a:rPr lang="en-US" dirty="0"/>
              <a:t>are expressed in YAML format</a:t>
            </a:r>
          </a:p>
        </p:txBody>
      </p:sp>
    </p:spTree>
    <p:extLst>
      <p:ext uri="{BB962C8B-B14F-4D97-AF65-F5344CB8AC3E}">
        <p14:creationId xmlns:p14="http://schemas.microsoft.com/office/powerpoint/2010/main" val="130574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43"/>
            <a:ext cx="9289032" cy="418054"/>
          </a:xfrm>
        </p:spPr>
        <p:txBody>
          <a:bodyPr/>
          <a:lstStyle/>
          <a:p>
            <a:r>
              <a:rPr lang="en-US" b="1" dirty="0" smtClean="0"/>
              <a:t>YAML(YAML </a:t>
            </a:r>
            <a:r>
              <a:rPr lang="en-US" b="1" dirty="0" err="1"/>
              <a:t>Ain't</a:t>
            </a:r>
            <a:r>
              <a:rPr lang="en-US" b="1" dirty="0"/>
              <a:t> Markup </a:t>
            </a:r>
            <a:r>
              <a:rPr lang="en-US" b="1" dirty="0" smtClean="0"/>
              <a:t>Language</a:t>
            </a:r>
            <a:r>
              <a:rPr lang="en-US" b="1" dirty="0"/>
              <a:t>)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9512" y="980728"/>
            <a:ext cx="9505056" cy="613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/>
              <a:t>For </a:t>
            </a:r>
            <a:r>
              <a:rPr lang="en-US" sz="1800" dirty="0" err="1"/>
              <a:t>Ansible</a:t>
            </a:r>
            <a:r>
              <a:rPr lang="en-US" sz="1800" dirty="0"/>
              <a:t>, nearly every YAML file starts with a list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Each </a:t>
            </a:r>
            <a:r>
              <a:rPr lang="en-US" sz="1800" dirty="0"/>
              <a:t>item in the list is a list of key/value pairs, commonly called a "hash" or a "dictionary"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All </a:t>
            </a:r>
            <a:r>
              <a:rPr lang="en-US" sz="1800" dirty="0"/>
              <a:t>YAML files can optionally begin with "---" and end with "...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All </a:t>
            </a:r>
            <a:r>
              <a:rPr lang="en-US" sz="1800" dirty="0"/>
              <a:t>members of a list are lines beginning at the same indentation level </a:t>
            </a:r>
            <a:r>
              <a:rPr lang="en-US" sz="1800" dirty="0" smtClean="0"/>
              <a:t>starting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dirty="0"/>
              <a:t>with a "- "</a:t>
            </a:r>
          </a:p>
          <a:p>
            <a:pPr marL="609494" lvl="1">
              <a:spcBef>
                <a:spcPct val="20000"/>
              </a:spcBef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--- # A list of tasty fruits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fruits: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   - Apple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   - Orange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   - Strawberry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   - Mango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...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A </a:t>
            </a:r>
            <a:r>
              <a:rPr lang="en-US" sz="1800" dirty="0"/>
              <a:t>dictionary is represented in a simple key: value form (the colon must be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followed </a:t>
            </a:r>
            <a:r>
              <a:rPr lang="en-US" sz="1800" dirty="0"/>
              <a:t>by a space)</a:t>
            </a:r>
          </a:p>
          <a:p>
            <a:pPr marL="609494" lvl="1">
              <a:spcBef>
                <a:spcPct val="20000"/>
              </a:spcBef>
            </a:pPr>
            <a:r>
              <a:rPr lang="en-US" sz="1800" b="1" dirty="0" smtClean="0"/>
              <a:t>	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--- # An employee record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Employee: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    name: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ADAM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    job: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DevOps Engineer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              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skill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: Elite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397694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961996"/>
            <a:ext cx="903649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Installing software on Linux is not by downloading and running .exe files from websites like on Windows.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Each Linux distribution hosts their own </a:t>
            </a:r>
            <a:r>
              <a:rPr lang="en-US" b="1" dirty="0"/>
              <a:t>software repositories </a:t>
            </a:r>
            <a:r>
              <a:rPr lang="en-US" dirty="0"/>
              <a:t>&amp;  contain software packages specially compiled for each Linux distribution and version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A </a:t>
            </a:r>
            <a:r>
              <a:rPr lang="en-US" b="1" dirty="0"/>
              <a:t>“package” </a:t>
            </a:r>
            <a:r>
              <a:rPr lang="en-US" dirty="0"/>
              <a:t>refers to a compressed file archive containing all of the files that come with a particular application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/>
              <a:t>Package Manager </a:t>
            </a:r>
            <a:r>
              <a:rPr lang="en-US" dirty="0"/>
              <a:t>is a tool that automates the process of installing, upgrading, configuring &amp; removing software on Linux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Ex: yum, apt-get, rpm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/>
              <a:t>Service manager </a:t>
            </a:r>
            <a:r>
              <a:rPr lang="en-US" dirty="0"/>
              <a:t>is used to start, stop, restart the specific daemon process of the software</a:t>
            </a:r>
            <a:endParaRPr lang="en-US" dirty="0" smtClean="0"/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457200" y="274642"/>
            <a:ext cx="8229600" cy="711081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Software Installation on Linux: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5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-108520" y="764704"/>
            <a:ext cx="9396536" cy="5832648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Each playbook is composed of one or more </a:t>
            </a:r>
            <a:r>
              <a:rPr lang="en-US" sz="2400" dirty="0" smtClean="0"/>
              <a:t>‘plays</a:t>
            </a:r>
            <a:r>
              <a:rPr lang="en-US" sz="2400" dirty="0"/>
              <a:t>’ in a </a:t>
            </a:r>
            <a:r>
              <a:rPr lang="en-US" sz="2400" dirty="0" smtClean="0"/>
              <a:t>list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The goal of a play is to map a group of </a:t>
            </a:r>
            <a:r>
              <a:rPr lang="en-US" sz="2400" dirty="0" smtClean="0"/>
              <a:t>hosts to run tasks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Task </a:t>
            </a:r>
            <a:r>
              <a:rPr lang="en-US" sz="2400" dirty="0"/>
              <a:t>is nothing more than a call to an </a:t>
            </a:r>
            <a:r>
              <a:rPr lang="en-US" sz="2400" dirty="0" err="1"/>
              <a:t>ansible</a:t>
            </a:r>
            <a:r>
              <a:rPr lang="en-US" sz="2400" dirty="0"/>
              <a:t> </a:t>
            </a:r>
            <a:r>
              <a:rPr lang="en-US" sz="2400" dirty="0" smtClean="0"/>
              <a:t>module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4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Playbooks are divided into 3 sections:</a:t>
            </a:r>
          </a:p>
          <a:p>
            <a:pPr marL="609494" lvl="1" indent="0">
              <a:buNone/>
            </a:pPr>
            <a:r>
              <a:rPr lang="en-US" sz="2400" b="1" dirty="0" smtClean="0"/>
              <a:t>    1</a:t>
            </a:r>
            <a:r>
              <a:rPr lang="en-US" sz="2400" b="1" dirty="0"/>
              <a:t>. Target Section - </a:t>
            </a:r>
            <a:r>
              <a:rPr lang="en-US" sz="2400" dirty="0"/>
              <a:t>Defines the hosts against which playbooks tasks has to be executed</a:t>
            </a:r>
          </a:p>
          <a:p>
            <a:pPr marL="609494" lvl="1" indent="0">
              <a:buNone/>
            </a:pPr>
            <a:r>
              <a:rPr lang="en-US" sz="2400" b="1" dirty="0" smtClean="0"/>
              <a:t>    2</a:t>
            </a:r>
            <a:r>
              <a:rPr lang="en-US" sz="2400" b="1" dirty="0"/>
              <a:t>. Variable Section - </a:t>
            </a:r>
            <a:r>
              <a:rPr lang="en-US" sz="2400" dirty="0"/>
              <a:t>Defines variables</a:t>
            </a:r>
          </a:p>
          <a:p>
            <a:pPr marL="609494" lvl="1" indent="0">
              <a:buNone/>
            </a:pPr>
            <a:r>
              <a:rPr lang="en-US" sz="2400" b="1" dirty="0" smtClean="0"/>
              <a:t>    3</a:t>
            </a:r>
            <a:r>
              <a:rPr lang="en-US" sz="2400" b="1" dirty="0"/>
              <a:t>. Tasks Section - </a:t>
            </a:r>
            <a:r>
              <a:rPr lang="en-US" sz="2400" dirty="0"/>
              <a:t>List of all modules that we need to run, in an order</a:t>
            </a:r>
            <a:endParaRPr lang="en-US" sz="2400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Playbook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9512" y="1124744"/>
            <a:ext cx="86044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ll </a:t>
            </a:r>
            <a:r>
              <a:rPr lang="en-US" dirty="0">
                <a:solidFill>
                  <a:srgbClr val="C00000"/>
                </a:solidFill>
              </a:rPr>
              <a:t>sections begin with "-" &amp; its </a:t>
            </a:r>
            <a:r>
              <a:rPr lang="en-US" dirty="0" err="1">
                <a:solidFill>
                  <a:srgbClr val="C00000"/>
                </a:solidFill>
              </a:rPr>
              <a:t>attributes|parameters</a:t>
            </a:r>
            <a:r>
              <a:rPr lang="en-US" dirty="0">
                <a:solidFill>
                  <a:srgbClr val="C00000"/>
                </a:solidFill>
              </a:rPr>
              <a:t> beneath </a:t>
            </a:r>
            <a:r>
              <a:rPr lang="en-US" dirty="0" smtClean="0">
                <a:solidFill>
                  <a:srgbClr val="C00000"/>
                </a:solidFill>
              </a:rPr>
              <a:t>it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rgbClr val="C00000"/>
                </a:solidFill>
              </a:rPr>
              <a:t>Identation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is </a:t>
            </a:r>
            <a:r>
              <a:rPr lang="en-US" dirty="0" smtClean="0">
                <a:solidFill>
                  <a:srgbClr val="C00000"/>
                </a:solidFill>
              </a:rPr>
              <a:t>imp, use only spaces &amp; not tabs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>
              <a:solidFill>
                <a:srgbClr val="C00000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err="1" smtClean="0"/>
              <a:t>first.yml</a:t>
            </a:r>
            <a:endParaRPr lang="en-US" dirty="0" smtClean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--- # My First YAML playbook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- name: Install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on server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yum: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state=installed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update_cache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=true</a:t>
            </a:r>
          </a:p>
          <a:p>
            <a:endParaRPr lang="en-US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Run </a:t>
            </a:r>
            <a:r>
              <a:rPr lang="en-US" dirty="0" err="1" smtClean="0"/>
              <a:t>ansible</a:t>
            </a:r>
            <a:r>
              <a:rPr lang="en-US" dirty="0" smtClean="0"/>
              <a:t>-playbook to call the playbook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b="1" dirty="0"/>
              <a:t> </a:t>
            </a:r>
            <a:r>
              <a:rPr lang="en-US" b="1" dirty="0" err="1" smtClean="0"/>
              <a:t>ansible</a:t>
            </a:r>
            <a:r>
              <a:rPr lang="en-US" b="1" dirty="0" smtClean="0"/>
              <a:t>-playbook </a:t>
            </a:r>
            <a:r>
              <a:rPr lang="en-US" b="1" dirty="0" err="1" smtClean="0"/>
              <a:t>first.yml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076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711081"/>
          </a:xfrm>
        </p:spPr>
        <p:txBody>
          <a:bodyPr/>
          <a:lstStyle/>
          <a:p>
            <a:r>
              <a:rPr lang="en-US" b="1" dirty="0"/>
              <a:t>Target Section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1124744"/>
            <a:ext cx="86044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2"/>
                </a:solidFill>
              </a:rPr>
              <a:t>Example: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--- # My First YAML playbook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hosts: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all      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yes              # yes or no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#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or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paramico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no       # yes or no</a:t>
            </a:r>
          </a:p>
          <a:p>
            <a:endParaRPr lang="en-US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Run </a:t>
            </a:r>
            <a:r>
              <a:rPr lang="en-US" dirty="0" err="1" smtClean="0"/>
              <a:t>ansible</a:t>
            </a:r>
            <a:r>
              <a:rPr lang="en-US" dirty="0" smtClean="0"/>
              <a:t>-playbook to call the playbook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b="1" dirty="0"/>
              <a:t> </a:t>
            </a:r>
            <a:r>
              <a:rPr lang="en-US" b="1" dirty="0" err="1" smtClean="0"/>
              <a:t>ansible</a:t>
            </a:r>
            <a:r>
              <a:rPr lang="en-US" b="1" dirty="0" smtClean="0"/>
              <a:t>-playbook </a:t>
            </a:r>
            <a:r>
              <a:rPr lang="en-US" b="1" dirty="0" err="1" smtClean="0"/>
              <a:t>first.yml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127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711081"/>
          </a:xfrm>
        </p:spPr>
        <p:txBody>
          <a:bodyPr/>
          <a:lstStyle/>
          <a:p>
            <a:r>
              <a:rPr lang="en-US" b="1" dirty="0" smtClean="0"/>
              <a:t>Task Section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0" y="1124744"/>
            <a:ext cx="93610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accent2"/>
                </a:solidFill>
              </a:rPr>
              <a:t>Example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--- # My First YAML playbook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hosts: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all     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yes              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no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 tasks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- name: Install HTTPD server on centos 7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action: yum name=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state=installed</a:t>
            </a:r>
          </a:p>
          <a:p>
            <a:endParaRPr lang="en-US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Run </a:t>
            </a:r>
            <a:r>
              <a:rPr lang="en-US" dirty="0" err="1" smtClean="0"/>
              <a:t>ansible</a:t>
            </a:r>
            <a:r>
              <a:rPr lang="en-US" dirty="0" smtClean="0"/>
              <a:t>-playbook to call the playbook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b="1" dirty="0"/>
              <a:t> </a:t>
            </a:r>
            <a:r>
              <a:rPr lang="en-US" b="1" dirty="0" err="1" smtClean="0"/>
              <a:t>ansible</a:t>
            </a:r>
            <a:r>
              <a:rPr lang="en-US" b="1" dirty="0" smtClean="0"/>
              <a:t>-playbook </a:t>
            </a:r>
            <a:r>
              <a:rPr lang="en-US" b="1" dirty="0" err="1" smtClean="0"/>
              <a:t>first.yml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324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711081"/>
          </a:xfrm>
        </p:spPr>
        <p:txBody>
          <a:bodyPr/>
          <a:lstStyle/>
          <a:p>
            <a:r>
              <a:rPr lang="en-US" b="1" dirty="0"/>
              <a:t>Variables: Inclusion 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124744"/>
            <a:ext cx="903649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Refer </a:t>
            </a:r>
            <a:r>
              <a:rPr lang="en-US" sz="2000" dirty="0"/>
              <a:t>various items for debug, set constant instead of </a:t>
            </a:r>
            <a:r>
              <a:rPr lang="en-US" sz="2000" dirty="0" smtClean="0"/>
              <a:t>typing </a:t>
            </a:r>
            <a:r>
              <a:rPr lang="en-US" sz="2000" dirty="0" err="1" smtClean="0"/>
              <a:t>everytime</a:t>
            </a:r>
            <a:endParaRPr lang="en-US" sz="20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Create </a:t>
            </a:r>
            <a:r>
              <a:rPr lang="en-US" sz="2000" dirty="0"/>
              <a:t>a section called </a:t>
            </a:r>
            <a:r>
              <a:rPr lang="en-US" sz="2000" dirty="0" err="1"/>
              <a:t>vars</a:t>
            </a:r>
            <a:r>
              <a:rPr lang="en-US" sz="2000" dirty="0"/>
              <a:t> within a playbook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Put </a:t>
            </a:r>
            <a:r>
              <a:rPr lang="en-US" sz="2000" dirty="0" err="1" smtClean="0"/>
              <a:t>vars</a:t>
            </a:r>
            <a:r>
              <a:rPr lang="en-US" sz="2000" dirty="0" smtClean="0"/>
              <a:t> </a:t>
            </a:r>
            <a:r>
              <a:rPr lang="en-US" sz="2000" dirty="0"/>
              <a:t>above tasks so that we define it first &amp; use it later</a:t>
            </a:r>
            <a:endParaRPr lang="en-US" sz="2000" dirty="0" smtClean="0"/>
          </a:p>
          <a:p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Defining variables </a:t>
            </a:r>
            <a:r>
              <a:rPr lang="en-US" sz="2000" dirty="0"/>
              <a:t>per playbook: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username: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adam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webroot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/www/html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name: Install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on server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yum: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state=installed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update_cache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=true</a:t>
            </a:r>
          </a:p>
          <a:p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Put </a:t>
            </a:r>
            <a:r>
              <a:rPr lang="en-US" sz="2000" dirty="0"/>
              <a:t>all the common variables in a file &amp; include the file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vars_files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0051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711081"/>
          </a:xfrm>
        </p:spPr>
        <p:txBody>
          <a:bodyPr/>
          <a:lstStyle/>
          <a:p>
            <a:r>
              <a:rPr lang="en-US" b="1" dirty="0"/>
              <a:t>Variables: Inclusion 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124744"/>
            <a:ext cx="90364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3528" y="1124744"/>
            <a:ext cx="653447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</a:rPr>
              <a:t>vars.yml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username: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adam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webroot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/www/html</a:t>
            </a:r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Prompt </a:t>
            </a:r>
            <a:r>
              <a:rPr lang="en-US" dirty="0"/>
              <a:t>the user for the value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vars_prompt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your_name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prompt: Your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3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860032" y="1556792"/>
            <a:ext cx="273630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9512" y="476672"/>
            <a:ext cx="7056784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Example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My First YAML playbook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all   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             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no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playbook_version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0.1b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vars_files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vars_prompt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app_state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prompt: app state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Install HTTPD server on centos 7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action: yum name=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state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='{{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app_state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}}'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Run </a:t>
            </a:r>
            <a:r>
              <a:rPr lang="en-US" sz="2000" dirty="0" err="1"/>
              <a:t>ansible</a:t>
            </a:r>
            <a:r>
              <a:rPr lang="en-US" sz="2000" dirty="0"/>
              <a:t>-playbook to call the playbook</a:t>
            </a:r>
          </a:p>
          <a:p>
            <a:r>
              <a:rPr lang="en-US" sz="2000" b="1" dirty="0"/>
              <a:t>   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000" b="1" dirty="0"/>
              <a:t> </a:t>
            </a:r>
            <a:r>
              <a:rPr lang="en-US" sz="2000" b="1" dirty="0" err="1"/>
              <a:t>ansible</a:t>
            </a:r>
            <a:r>
              <a:rPr lang="en-US" sz="2000" b="1" dirty="0"/>
              <a:t>-playbook </a:t>
            </a:r>
            <a:r>
              <a:rPr lang="en-US" sz="2000" b="1" dirty="0" err="1"/>
              <a:t>first.yml</a:t>
            </a:r>
            <a:endParaRPr lang="en-US" sz="2000" b="1" dirty="0"/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0032" y="1580599"/>
            <a:ext cx="30963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&gt; </a:t>
            </a:r>
            <a:r>
              <a:rPr lang="en-US" sz="2000" b="1" dirty="0" err="1">
                <a:solidFill>
                  <a:schemeClr val="bg1"/>
                </a:solidFill>
              </a:rPr>
              <a:t>vars.yml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   </a:t>
            </a:r>
            <a:r>
              <a:rPr lang="en-US" sz="2000" b="1" dirty="0" err="1" smtClean="0">
                <a:solidFill>
                  <a:schemeClr val="bg1"/>
                </a:solidFill>
              </a:rPr>
              <a:t>tempvar</a:t>
            </a:r>
            <a:r>
              <a:rPr lang="en-US" sz="2000" b="1" dirty="0">
                <a:solidFill>
                  <a:schemeClr val="bg1"/>
                </a:solidFill>
              </a:rPr>
              <a:t>: </a:t>
            </a:r>
            <a:r>
              <a:rPr lang="en-US" sz="2000" b="1" dirty="0" err="1">
                <a:solidFill>
                  <a:schemeClr val="bg1"/>
                </a:solidFill>
              </a:rPr>
              <a:t>dummyvalue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52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6463"/>
            <a:ext cx="8229600" cy="576064"/>
          </a:xfrm>
        </p:spPr>
        <p:txBody>
          <a:bodyPr/>
          <a:lstStyle/>
          <a:p>
            <a:r>
              <a:rPr lang="en-US" b="1" dirty="0"/>
              <a:t>Handler Section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48680"/>
            <a:ext cx="9036496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Consists the ability to notify when something </a:t>
            </a:r>
            <a:r>
              <a:rPr lang="en-US" sz="2000" dirty="0" smtClean="0"/>
              <a:t>happens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Also </a:t>
            </a:r>
            <a:r>
              <a:rPr lang="en-US" sz="2000" dirty="0"/>
              <a:t>call another set of </a:t>
            </a:r>
            <a:r>
              <a:rPr lang="en-US" sz="2000" dirty="0" smtClean="0"/>
              <a:t>tasks</a:t>
            </a: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Example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My First YAML playbook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all    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             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no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tasks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Install HTTPD server on centos 7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action: yum name=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state=installed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notify: Restart HTTPD   # this is called only if the action is ran &amp; successful #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handlers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- name: Restart HTTPD   # this has to match the notify name #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action: service name=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state=restarted</a:t>
            </a: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Run </a:t>
            </a:r>
            <a:r>
              <a:rPr lang="en-US" sz="2000" dirty="0" err="1"/>
              <a:t>ansible</a:t>
            </a:r>
            <a:r>
              <a:rPr lang="en-US" sz="2000" dirty="0"/>
              <a:t>-playbook to call the playbook</a:t>
            </a:r>
          </a:p>
          <a:p>
            <a:r>
              <a:rPr lang="en-US" sz="2000" b="1" dirty="0"/>
              <a:t>   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000" b="1" dirty="0"/>
              <a:t> </a:t>
            </a:r>
            <a:r>
              <a:rPr lang="en-US" sz="2000" b="1" dirty="0" err="1"/>
              <a:t>ansible</a:t>
            </a:r>
            <a:r>
              <a:rPr lang="en-US" sz="2000" b="1" dirty="0"/>
              <a:t>-playbook </a:t>
            </a:r>
            <a:r>
              <a:rPr lang="en-US" sz="2000" b="1" dirty="0" err="1" smtClean="0"/>
              <a:t>playbook.yml</a:t>
            </a:r>
            <a:endParaRPr lang="en-US" sz="2000" b="1" dirty="0"/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35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3"/>
            <a:ext cx="8229600" cy="504056"/>
          </a:xfrm>
        </p:spPr>
        <p:txBody>
          <a:bodyPr/>
          <a:lstStyle/>
          <a:p>
            <a:r>
              <a:rPr lang="en-US" b="1" dirty="0" smtClean="0"/>
              <a:t>Outlining </a:t>
            </a:r>
            <a:r>
              <a:rPr lang="en-US" b="1" dirty="0"/>
              <a:t>your playbook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980728"/>
            <a:ext cx="84786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vim webserver.txt &amp; list down the tasks we want to </a:t>
            </a:r>
            <a:r>
              <a:rPr lang="en-US" dirty="0" smtClean="0"/>
              <a:t>do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webservers # perform this against a list of webservers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user # we need to run this using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account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rights # we need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privilage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for running the tasks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date/time stamp for when the playbook starts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install the apache web server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verify that the web service is running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install client software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- telnet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log all the packages installed on the system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date/time stamp for when the tasks is completed</a:t>
            </a:r>
          </a:p>
        </p:txBody>
      </p:sp>
    </p:spTree>
    <p:extLst>
      <p:ext uri="{BB962C8B-B14F-4D97-AF65-F5344CB8AC3E}">
        <p14:creationId xmlns:p14="http://schemas.microsoft.com/office/powerpoint/2010/main" val="33880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3"/>
            <a:ext cx="8229600" cy="504056"/>
          </a:xfrm>
        </p:spPr>
        <p:txBody>
          <a:bodyPr/>
          <a:lstStyle/>
          <a:p>
            <a:r>
              <a:rPr lang="en-US" b="1" dirty="0"/>
              <a:t>Creating a playbook from our outline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692696"/>
            <a:ext cx="9001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--- # Outline to  playbook Translation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- hosts: all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: no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- name: date/time stamp for playbook start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  raw: /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usr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/bin/date &gt; /home/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/playbook_start.log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- name: install the apache web server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  yum: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state=latest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  notify: restart the HTTPD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- name: install client software - telnet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  yum: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=telnet state=latest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- name: log all the packages installed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  raw: yum list installed &gt; /home/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/installed.log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- name: date/time stamp for playbook end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  raw: /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usr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/bin/date &gt; /home/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/playbook_end.log</a:t>
            </a:r>
          </a:p>
          <a:p>
            <a:endParaRPr lang="en-US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handlers: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  - name: restart the HTTPD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    action: service name=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state=restarted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00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8640"/>
            <a:ext cx="7618809" cy="60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3"/>
            <a:ext cx="8229600" cy="504056"/>
          </a:xfrm>
        </p:spPr>
        <p:txBody>
          <a:bodyPr/>
          <a:lstStyle/>
          <a:p>
            <a:r>
              <a:rPr lang="en-US" b="1" dirty="0" smtClean="0"/>
              <a:t>Dry Run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46379" y="1412776"/>
            <a:ext cx="9001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Check whether </a:t>
            </a:r>
            <a:r>
              <a:rPr lang="en-US" dirty="0"/>
              <a:t>the playbook is formatted </a:t>
            </a:r>
            <a:r>
              <a:rPr lang="en-US" dirty="0" smtClean="0"/>
              <a:t>correctly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Test how the playbook is going to behave without running the tasks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$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/>
              <a:t>ansible</a:t>
            </a:r>
            <a:r>
              <a:rPr lang="en-US" b="1" dirty="0"/>
              <a:t>-playbook </a:t>
            </a:r>
            <a:r>
              <a:rPr lang="en-US" b="1" dirty="0" err="1"/>
              <a:t>webserver.yml</a:t>
            </a:r>
            <a:r>
              <a:rPr lang="en-US" b="1" dirty="0"/>
              <a:t> --check</a:t>
            </a:r>
          </a:p>
          <a:p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07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/>
              <a:t>Asynchronous Actions and Polling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1556792"/>
            <a:ext cx="90364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While using </a:t>
            </a:r>
            <a:r>
              <a:rPr lang="en-US" sz="2000" dirty="0" err="1"/>
              <a:t>Ansible</a:t>
            </a:r>
            <a:r>
              <a:rPr lang="en-US" sz="2000" dirty="0"/>
              <a:t> against multiple machines, the operations may run longer than </a:t>
            </a:r>
            <a:r>
              <a:rPr lang="en-US" sz="2000" dirty="0" smtClean="0"/>
              <a:t>SSH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While </a:t>
            </a:r>
            <a:r>
              <a:rPr lang="en-US" sz="2000" dirty="0"/>
              <a:t>one long task is running, another short task can be executed in asynchronous </a:t>
            </a:r>
            <a:r>
              <a:rPr lang="en-US" sz="2000" dirty="0" smtClean="0"/>
              <a:t>mode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Specify the maximum runtime to timeout &amp; how frequently to poll for </a:t>
            </a:r>
            <a:r>
              <a:rPr lang="en-US" sz="2000" dirty="0" smtClean="0"/>
              <a:t>status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sz="2000" dirty="0" err="1"/>
              <a:t>async</a:t>
            </a:r>
            <a:r>
              <a:rPr lang="en-US" sz="2000" dirty="0"/>
              <a:t>: &lt;seconds to timeout the task</a:t>
            </a:r>
            <a:r>
              <a:rPr lang="en-US" sz="2000" dirty="0" smtClean="0"/>
              <a:t>&gt;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poll: &lt;seconds to poll for the status of the task&gt;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11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Example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--- # Running tasks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parallel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hosts: all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no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- name: Install Apache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action: yum name=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state=installed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async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300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poll: 3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notify: restart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handlers: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- name: restart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action: service name=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state=restarted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Run </a:t>
            </a:r>
            <a:r>
              <a:rPr lang="en-US" dirty="0" err="1"/>
              <a:t>ansible</a:t>
            </a:r>
            <a:r>
              <a:rPr lang="en-US" dirty="0"/>
              <a:t>-playbook to call the playbook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b="1" dirty="0"/>
              <a:t> </a:t>
            </a:r>
            <a:r>
              <a:rPr lang="en-US" b="1" dirty="0" err="1"/>
              <a:t>ansible</a:t>
            </a:r>
            <a:r>
              <a:rPr lang="en-US" b="1" dirty="0"/>
              <a:t>-playbook </a:t>
            </a:r>
            <a:r>
              <a:rPr lang="en-US" b="1" dirty="0" err="1"/>
              <a:t>first.yml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044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/>
              <a:t>Run Once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In some cases there may be need to only run a task one time &amp; </a:t>
            </a:r>
            <a:r>
              <a:rPr lang="en-US" sz="2000" dirty="0" smtClean="0"/>
              <a:t>on </a:t>
            </a:r>
            <a:r>
              <a:rPr lang="en-US" sz="2000" dirty="0"/>
              <a:t>one host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This </a:t>
            </a:r>
            <a:r>
              <a:rPr lang="en-US" sz="2000" dirty="0"/>
              <a:t>can achieved by configuring "</a:t>
            </a:r>
            <a:r>
              <a:rPr lang="en-US" sz="2000" dirty="0" err="1"/>
              <a:t>run_once</a:t>
            </a:r>
            <a:r>
              <a:rPr lang="en-US" sz="2000" dirty="0"/>
              <a:t>" on a task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This </a:t>
            </a:r>
            <a:r>
              <a:rPr lang="en-US" sz="2000" dirty="0"/>
              <a:t>can be optionally paired with "</a:t>
            </a:r>
            <a:r>
              <a:rPr lang="en-US" sz="2000" dirty="0" err="1"/>
              <a:t>delegate_to</a:t>
            </a:r>
            <a:r>
              <a:rPr lang="en-US" sz="2000" dirty="0"/>
              <a:t>" to specify an individual host to execute </a:t>
            </a:r>
            <a:r>
              <a:rPr lang="en-US" sz="2000" dirty="0" smtClean="0"/>
              <a:t>on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2"/>
                </a:solidFill>
              </a:rPr>
              <a:t>Example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all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no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list the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dir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command: ls -la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&gt;&gt; /home/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/var.log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run_once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true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delegate_to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anmuruga3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9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 smtClean="0"/>
              <a:t>Loops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Often you’ll want to do many things in one task, such as create a lot of users, install a lot of packages, or repeat a polling step until a certain result is reached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>
                <a:solidFill>
                  <a:schemeClr val="accent2"/>
                </a:solidFill>
              </a:rPr>
              <a:t>Example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Loop Playbook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all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no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add a list of users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user: name={{ item }} state=present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with_items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- user1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- user2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- user3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67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 smtClean="0"/>
              <a:t>Conditionals 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07504" y="548680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Few tasks might be needed to execute only on specific </a:t>
            </a:r>
            <a:r>
              <a:rPr lang="en-US" sz="2000" dirty="0" smtClean="0"/>
              <a:t>scenario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/>
              <a:t>When statement 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S</a:t>
            </a:r>
            <a:r>
              <a:rPr lang="en-US" sz="2000" dirty="0" smtClean="0"/>
              <a:t>ometimes </a:t>
            </a:r>
            <a:r>
              <a:rPr lang="en-US" sz="2000" dirty="0"/>
              <a:t>you will want to skip a </a:t>
            </a:r>
            <a:r>
              <a:rPr lang="en-US" sz="2000" dirty="0" smtClean="0"/>
              <a:t>particular </a:t>
            </a:r>
            <a:r>
              <a:rPr lang="en-US" sz="2000" dirty="0"/>
              <a:t>step on a particular </a:t>
            </a:r>
            <a:r>
              <a:rPr lang="en-US" sz="2000" dirty="0" smtClean="0"/>
              <a:t>host</a:t>
            </a:r>
          </a:p>
          <a:p>
            <a:endParaRPr lang="en-US" sz="2000" dirty="0"/>
          </a:p>
          <a:p>
            <a:r>
              <a:rPr lang="en-US" sz="2000" dirty="0" smtClean="0">
                <a:solidFill>
                  <a:schemeClr val="accent2"/>
                </a:solidFill>
              </a:rPr>
              <a:t>Example 1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When playbook example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Install apache for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command: apt-get -y install apache2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Install apache for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command: yum -y install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7827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07504" y="548680"/>
            <a:ext cx="90364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Example 2</a:t>
            </a:r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tasks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command: echo {{ item }}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with_items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[ 0, 2, 4, 6, 8, 10 ]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when: item &gt;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/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4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 smtClean="0"/>
              <a:t>Vault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7913" y="1225689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Ansible</a:t>
            </a:r>
            <a:r>
              <a:rPr lang="en-US" sz="2000" dirty="0" smtClean="0"/>
              <a:t> allows </a:t>
            </a:r>
            <a:r>
              <a:rPr lang="en-US" sz="2000" dirty="0"/>
              <a:t>keeping sensitive data such as passwords or keys in encrypted files, rather than as plaintext in your </a:t>
            </a:r>
            <a:r>
              <a:rPr lang="en-US" sz="2000" dirty="0" smtClean="0"/>
              <a:t>playbooks</a:t>
            </a:r>
          </a:p>
          <a:p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smtClean="0"/>
              <a:t>Creating </a:t>
            </a:r>
            <a:r>
              <a:rPr lang="en-US" sz="2000" b="1" dirty="0"/>
              <a:t>a new Encrypted Files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-vault create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smtClean="0"/>
              <a:t>Edit </a:t>
            </a:r>
            <a:r>
              <a:rPr lang="en-US" sz="2000" b="1" dirty="0"/>
              <a:t>the Encrypted File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-vault edit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smtClean="0"/>
              <a:t>Change </a:t>
            </a:r>
            <a:r>
              <a:rPr lang="en-US" sz="2000" b="1" dirty="0"/>
              <a:t>the password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-vault rekey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err="1" smtClean="0"/>
              <a:t>Uncrypt</a:t>
            </a:r>
            <a:r>
              <a:rPr lang="en-US" sz="2000" b="1" dirty="0" smtClean="0"/>
              <a:t> </a:t>
            </a:r>
            <a:r>
              <a:rPr lang="en-US" sz="2000" b="1" dirty="0"/>
              <a:t>the file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-vault decrypt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smtClean="0"/>
              <a:t>Encrypt </a:t>
            </a:r>
            <a:r>
              <a:rPr lang="en-US" sz="2000" b="1" dirty="0"/>
              <a:t>an existing file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-vault encrypt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06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04056"/>
          </a:xfrm>
        </p:spPr>
        <p:txBody>
          <a:bodyPr/>
          <a:lstStyle/>
          <a:p>
            <a:r>
              <a:rPr lang="en-US" b="1" dirty="0"/>
              <a:t>Include statements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Common tasks can be put in a file &amp; can be included anywhere in the playbook</a:t>
            </a: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rgbClr val="C00000"/>
                </a:solidFill>
              </a:rPr>
              <a:t>Example: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Create </a:t>
            </a:r>
            <a:r>
              <a:rPr lang="en-US" sz="2000" b="1" dirty="0" err="1"/>
              <a:t>includestat.yml</a:t>
            </a:r>
            <a:endParaRPr lang="en-US" sz="2000" b="1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Install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yum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state=latest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C</a:t>
            </a:r>
            <a:r>
              <a:rPr lang="en-US" sz="2000" b="1" dirty="0" smtClean="0"/>
              <a:t>reate </a:t>
            </a:r>
            <a:r>
              <a:rPr lang="en-US" sz="2000" b="1" dirty="0"/>
              <a:t>a new playbook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Include Task playbook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include: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includestat.yml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verify the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is installed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raw: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yum list installed |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grep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&gt;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/result.log</a:t>
            </a:r>
          </a:p>
        </p:txBody>
      </p:sp>
    </p:spTree>
    <p:extLst>
      <p:ext uri="{BB962C8B-B14F-4D97-AF65-F5344CB8AC3E}">
        <p14:creationId xmlns:p14="http://schemas.microsoft.com/office/powerpoint/2010/main" val="326735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9650"/>
            <a:ext cx="8229600" cy="576064"/>
          </a:xfrm>
        </p:spPr>
        <p:txBody>
          <a:bodyPr/>
          <a:lstStyle/>
          <a:p>
            <a:r>
              <a:rPr lang="en-US" b="1" dirty="0" smtClean="0"/>
              <a:t>Tags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07504" y="620688"/>
            <a:ext cx="903649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 </a:t>
            </a:r>
            <a:r>
              <a:rPr lang="en-US" sz="2000" dirty="0"/>
              <a:t>If you have a large playbook it may become useful to be able to run a specific part of the configuration without running the whole playbook.</a:t>
            </a: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---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# Tag functionality playbook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first name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raw: echo "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ADAM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"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&gt; /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/LOG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tags: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firstname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second name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raw: echo "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"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&gt; /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/LOG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tags: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secondname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-playbook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--tags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firstname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-playbook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--tags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secondname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7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476672"/>
            <a:ext cx="903649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infrastructure refers to the </a:t>
            </a:r>
            <a:r>
              <a:rPr lang="en-US" dirty="0" smtClean="0"/>
              <a:t>composite of :</a:t>
            </a:r>
          </a:p>
          <a:p>
            <a:pPr lvl="0"/>
            <a:r>
              <a:rPr lang="en-US" dirty="0" smtClean="0"/>
              <a:t>      </a:t>
            </a:r>
            <a:r>
              <a:rPr lang="en-US" sz="2800" dirty="0" smtClean="0"/>
              <a:t>Hardware </a:t>
            </a:r>
            <a:endParaRPr lang="en-US" sz="2800" dirty="0"/>
          </a:p>
          <a:p>
            <a:pPr lvl="0"/>
            <a:r>
              <a:rPr lang="en-US" sz="2800" dirty="0" smtClean="0"/>
              <a:t>              Software </a:t>
            </a:r>
            <a:endParaRPr lang="en-US" sz="2800" dirty="0"/>
          </a:p>
          <a:p>
            <a:pPr lvl="0"/>
            <a:r>
              <a:rPr lang="en-US" sz="2800" dirty="0"/>
              <a:t> </a:t>
            </a:r>
            <a:r>
              <a:rPr lang="en-US" sz="2800" dirty="0" smtClean="0"/>
              <a:t>                 Network</a:t>
            </a:r>
          </a:p>
          <a:p>
            <a:pPr lvl="0"/>
            <a:r>
              <a:rPr lang="en-US" sz="2800" dirty="0" smtClean="0"/>
              <a:t>	           People </a:t>
            </a:r>
          </a:p>
          <a:p>
            <a:pPr lvl="0"/>
            <a:r>
              <a:rPr lang="en-US" sz="2800" dirty="0" smtClean="0"/>
              <a:t>		Process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/>
            <a:r>
              <a:rPr lang="en-US" u="sng" dirty="0" smtClean="0"/>
              <a:t>Pain points</a:t>
            </a:r>
            <a:r>
              <a:rPr lang="en-US" dirty="0" smtClean="0"/>
              <a:t> 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user account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patch management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taking backup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deploying applications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configure </a:t>
            </a:r>
            <a:r>
              <a:rPr lang="en-US" sz="2000" dirty="0" smtClean="0"/>
              <a:t>services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d</a:t>
            </a:r>
            <a:r>
              <a:rPr lang="en-US" sz="2000" dirty="0" smtClean="0"/>
              <a:t>ocumenting steps</a:t>
            </a:r>
            <a:endParaRPr lang="en-US" sz="2000" dirty="0"/>
          </a:p>
          <a:p>
            <a:pPr lvl="0"/>
            <a:endParaRPr lang="en-US" dirty="0"/>
          </a:p>
          <a:p>
            <a:pPr lvl="0"/>
            <a:r>
              <a:rPr lang="en-US" dirty="0"/>
              <a:t>The </a:t>
            </a:r>
            <a:r>
              <a:rPr lang="en-US" dirty="0" smtClean="0"/>
              <a:t>underlying </a:t>
            </a:r>
            <a:r>
              <a:rPr lang="en-US" dirty="0"/>
              <a:t>problem is </a:t>
            </a:r>
            <a:r>
              <a:rPr lang="en-US" b="1" dirty="0">
                <a:solidFill>
                  <a:schemeClr val="accent2"/>
                </a:solidFill>
              </a:rPr>
              <a:t>STATE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of the servers</a:t>
            </a:r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908720"/>
            <a:ext cx="720080" cy="3757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772816"/>
            <a:ext cx="393576" cy="393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132856"/>
            <a:ext cx="499120" cy="499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708920"/>
            <a:ext cx="392836" cy="3928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329456" cy="3294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76672"/>
            <a:ext cx="1853952" cy="185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6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/>
              <a:t>Roles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Adding more &amp; more functionality to the playbooks will make it difficult to maintain in a single file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We can organize playbooks into a directory structure called roles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This is already possible by ‘include’ directives however Roles are automation around it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Creating Role Framework</a:t>
            </a: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Master.yml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roles/&lt;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rolename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&gt;/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   tasks/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main.yml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vars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main.yml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   handlers/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main.yml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   default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main.yml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    meta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main.yml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36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/>
              <a:t>Roles Task Order - Pre &amp; Post Tasks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smtClean="0"/>
              <a:t>In </a:t>
            </a:r>
            <a:r>
              <a:rPr lang="en-US" sz="2000" b="1" dirty="0"/>
              <a:t>Master playbook Roles will always run first, regardless of where the tasks appear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smtClean="0"/>
              <a:t>Set </a:t>
            </a:r>
            <a:r>
              <a:rPr lang="en-US" sz="2000" b="1" dirty="0"/>
              <a:t>tasks to </a:t>
            </a:r>
            <a:r>
              <a:rPr lang="en-US" sz="2000" b="1" dirty="0" smtClean="0"/>
              <a:t>run </a:t>
            </a:r>
            <a:r>
              <a:rPr lang="en-US" sz="2000" b="1" dirty="0"/>
              <a:t>before </a:t>
            </a:r>
            <a:r>
              <a:rPr lang="en-US" sz="2000" b="1" dirty="0" smtClean="0"/>
              <a:t>or </a:t>
            </a:r>
            <a:r>
              <a:rPr lang="en-US" sz="2000" b="1" dirty="0"/>
              <a:t>after the Roles using </a:t>
            </a:r>
            <a:r>
              <a:rPr lang="en-US" sz="2000" b="1" dirty="0" err="1"/>
              <a:t>pre_tasks</a:t>
            </a:r>
            <a:r>
              <a:rPr lang="en-US" sz="2000" b="1" dirty="0"/>
              <a:t> &amp; </a:t>
            </a:r>
            <a:r>
              <a:rPr lang="en-US" sz="2000" b="1" dirty="0" err="1" smtClean="0"/>
              <a:t>post_tasks</a:t>
            </a:r>
            <a:endParaRPr lang="en-US" sz="2000" b="1" dirty="0" smtClean="0"/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rgbClr val="C00000"/>
                </a:solidFill>
              </a:rPr>
              <a:t>Example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Create </a:t>
            </a:r>
            <a:r>
              <a:rPr lang="en-US" sz="2000" b="1" dirty="0" err="1" smtClean="0"/>
              <a:t>master.yml</a:t>
            </a:r>
            <a:endParaRPr lang="en-US" sz="2000" b="1" dirty="0"/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---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# master playbook for web servers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all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pre_tasks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name: Start of the Role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raw : date &gt; /home/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/rolestart.log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roles:</a:t>
            </a:r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    - webservers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post_tasks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name: End of the Role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raw : date &gt; /home/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/roleend.log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7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/>
              <a:t>Roles - Conditional Execution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Just like master playbook we can set conditional execution on the roles</a:t>
            </a: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Example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vi roles/&lt;</a:t>
            </a:r>
            <a:r>
              <a:rPr lang="en-US" sz="2000" b="1" dirty="0" err="1" smtClean="0"/>
              <a:t>rolename</a:t>
            </a:r>
            <a:r>
              <a:rPr lang="en-US" sz="2000" b="1" dirty="0" smtClean="0"/>
              <a:t>&gt;/tasks/</a:t>
            </a:r>
            <a:r>
              <a:rPr lang="en-US" sz="2000" b="1" dirty="0" err="1" smtClean="0"/>
              <a:t>main.yml</a:t>
            </a:r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- name: Install Apache on CentOS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yum: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state=latest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RedHat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ignore_errors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- name: Install Apache on Ubuntu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apt: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=apache2 state=latest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Debian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ignore_errors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: yes 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83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/>
              <a:t> Roles - Variable Substitution 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Example</a:t>
            </a: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Create roles/&lt;</a:t>
            </a:r>
            <a:r>
              <a:rPr lang="en-US" sz="2000" b="1" dirty="0" err="1" smtClean="0"/>
              <a:t>rolename</a:t>
            </a:r>
            <a:r>
              <a:rPr lang="en-US" sz="2000" b="1" dirty="0" smtClean="0"/>
              <a:t>&gt;/</a:t>
            </a:r>
            <a:r>
              <a:rPr lang="en-US" sz="2000" b="1" dirty="0" err="1" smtClean="0"/>
              <a:t>vars</a:t>
            </a:r>
            <a:r>
              <a:rPr lang="en-US" sz="2000" b="1" dirty="0" smtClean="0"/>
              <a:t> </a:t>
            </a:r>
            <a:r>
              <a:rPr lang="en-US" sz="2000" b="1" dirty="0" err="1"/>
              <a:t>dir</a:t>
            </a: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vi </a:t>
            </a:r>
            <a:r>
              <a:rPr lang="en-US" sz="2000" b="1" dirty="0" err="1"/>
              <a:t>main.yml</a:t>
            </a:r>
            <a:endParaRPr lang="en-US" sz="2000" b="1" dirty="0"/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redhat_apache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debian_apache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apache2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vi </a:t>
            </a:r>
            <a:r>
              <a:rPr lang="en-US" sz="2000" b="1" dirty="0"/>
              <a:t>roles</a:t>
            </a:r>
            <a:r>
              <a:rPr lang="en-US" sz="2000" b="1" dirty="0" smtClean="0"/>
              <a:t>/&lt;</a:t>
            </a:r>
            <a:r>
              <a:rPr lang="en-US" sz="2000" b="1" dirty="0" err="1" smtClean="0"/>
              <a:t>rolename</a:t>
            </a:r>
            <a:r>
              <a:rPr lang="en-US" sz="2000" b="1" dirty="0" smtClean="0"/>
              <a:t>&gt;/tasks/</a:t>
            </a:r>
            <a:r>
              <a:rPr lang="en-US" sz="2000" b="1" dirty="0" err="1" smtClean="0"/>
              <a:t>main.yml</a:t>
            </a:r>
            <a:endParaRPr lang="en-US" sz="2000" b="1" dirty="0" smtClean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Install Apache on CentOS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yum: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='{{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redhat_apache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}}' state=latest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ignore_errors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Install Apache on Ubuntu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apt: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=apache2 state=latest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ignore_errors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</p:txBody>
      </p:sp>
    </p:spTree>
    <p:extLst>
      <p:ext uri="{BB962C8B-B14F-4D97-AF65-F5344CB8AC3E}">
        <p14:creationId xmlns:p14="http://schemas.microsoft.com/office/powerpoint/2010/main" val="334382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/>
              <a:t>Roles - Handlers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Create </a:t>
            </a:r>
            <a:r>
              <a:rPr lang="en-US" sz="2000" b="1" dirty="0"/>
              <a:t>roles/webserver/handlers </a:t>
            </a:r>
            <a:r>
              <a:rPr lang="en-US" sz="2000" b="1" dirty="0" err="1" smtClean="0"/>
              <a:t>dir</a:t>
            </a:r>
            <a:endParaRPr lang="en-US" sz="2000" b="1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vi </a:t>
            </a:r>
            <a:r>
              <a:rPr lang="en-US" sz="2000" b="1" dirty="0" err="1"/>
              <a:t>main.yml</a:t>
            </a:r>
            <a:endParaRPr lang="en-US" sz="2000" b="1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restart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service: name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='{{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redhat_apache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}}'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state=restarted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restart Apache2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service: name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='{{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debian_apache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}}' state=restarted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vi </a:t>
            </a:r>
            <a:r>
              <a:rPr lang="en-US" sz="2000" b="1" dirty="0" smtClean="0"/>
              <a:t>roles/webserver/tasks/</a:t>
            </a:r>
            <a:r>
              <a:rPr lang="en-US" sz="2000" b="1" dirty="0" err="1" smtClean="0"/>
              <a:t>main.yml</a:t>
            </a:r>
            <a:endParaRPr lang="en-US" sz="2000" b="1" dirty="0" smtClean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Install Apache on CentOS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yum: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='{{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redhat_apache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}}'  state=latest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notify: restart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Install Apache on Ubuntu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apt: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='{{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debian_apache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}}' state=latest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notify: restart Apache2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187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/>
              <a:t>Roles - Configuring Alternate Roles Paths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1196752"/>
            <a:ext cx="90364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Default path for Roles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	/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home/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/playbooks/roles:/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/roles:&lt;PWD&gt;</a:t>
            </a:r>
          </a:p>
          <a:p>
            <a:endParaRPr lang="en-US" sz="20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We </a:t>
            </a:r>
            <a:r>
              <a:rPr lang="en-US" sz="2000" dirty="0"/>
              <a:t>can alternatively keep the master playbook in a different location &amp; specify the Role path in </a:t>
            </a:r>
            <a:r>
              <a:rPr lang="en-US" sz="2000" dirty="0" err="1" smtClean="0"/>
              <a:t>ansible.cfg</a:t>
            </a: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In </a:t>
            </a:r>
            <a:r>
              <a:rPr lang="en-US" sz="2000" dirty="0"/>
              <a:t>the 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ansible</a:t>
            </a:r>
            <a:r>
              <a:rPr lang="en-US" sz="2000" dirty="0"/>
              <a:t>/</a:t>
            </a:r>
            <a:r>
              <a:rPr lang="en-US" sz="2000" dirty="0" err="1"/>
              <a:t>ansible.cfg</a:t>
            </a:r>
            <a:r>
              <a:rPr lang="en-US" sz="2000" dirty="0"/>
              <a:t>, uncomment </a:t>
            </a:r>
            <a:r>
              <a:rPr lang="en-US" sz="2000" dirty="0" err="1"/>
              <a:t>roles_path</a:t>
            </a:r>
            <a:r>
              <a:rPr lang="en-US" sz="2000" dirty="0"/>
              <a:t> &amp; add the roles </a:t>
            </a:r>
            <a:r>
              <a:rPr lang="en-US" sz="2000" dirty="0" err="1"/>
              <a:t>dir</a:t>
            </a:r>
            <a:endParaRPr lang="en-US" sz="2000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               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roles_path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 /home/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/playbooks/roles</a:t>
            </a:r>
          </a:p>
        </p:txBody>
      </p:sp>
    </p:spTree>
    <p:extLst>
      <p:ext uri="{BB962C8B-B14F-4D97-AF65-F5344CB8AC3E}">
        <p14:creationId xmlns:p14="http://schemas.microsoft.com/office/powerpoint/2010/main" val="111633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/>
              <a:t>Roles - Conditional Include Statements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When we have multiple roles &amp; choose a specific role based on a condition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rgbClr val="C00000"/>
                </a:solidFill>
              </a:rPr>
              <a:t>Example</a:t>
            </a:r>
            <a:endParaRPr lang="en-US" sz="2000" b="1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err="1" smtClean="0"/>
              <a:t>mkdir</a:t>
            </a:r>
            <a:r>
              <a:rPr lang="en-US" sz="2000" b="1" dirty="0" smtClean="0"/>
              <a:t> </a:t>
            </a:r>
            <a:r>
              <a:rPr lang="en-US" sz="2000" b="1" dirty="0" err="1"/>
              <a:t>redhatwebservers</a:t>
            </a:r>
            <a:r>
              <a:rPr lang="en-US" sz="2000" b="1" dirty="0"/>
              <a:t> &amp; copy contents of webservers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err="1" smtClean="0"/>
              <a:t>mkdir</a:t>
            </a:r>
            <a:r>
              <a:rPr lang="en-US" sz="2000" b="1" dirty="0" smtClean="0"/>
              <a:t> </a:t>
            </a:r>
            <a:r>
              <a:rPr lang="en-US" sz="2000" b="1" dirty="0" err="1"/>
              <a:t>debianwebservers</a:t>
            </a:r>
            <a:r>
              <a:rPr lang="en-US" sz="2000" b="1" dirty="0"/>
              <a:t> &amp; copy contents of webservers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vi </a:t>
            </a:r>
            <a:r>
              <a:rPr lang="en-US" sz="2000" b="1" dirty="0" err="1" smtClean="0"/>
              <a:t>master.yml</a:t>
            </a:r>
            <a:endParaRPr lang="en-US" sz="2000" b="1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master playbook for web servers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all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pre_tasks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name: Start of the Role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raw : date &gt; /home/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/rolestart.log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roles: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{ role: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redhatwebservers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,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 }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{ role: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debianwebservers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,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 }</a:t>
            </a:r>
          </a:p>
        </p:txBody>
      </p:sp>
    </p:spTree>
    <p:extLst>
      <p:ext uri="{BB962C8B-B14F-4D97-AF65-F5344CB8AC3E}">
        <p14:creationId xmlns:p14="http://schemas.microsoft.com/office/powerpoint/2010/main" val="215672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964488" cy="576064"/>
          </a:xfrm>
        </p:spPr>
        <p:txBody>
          <a:bodyPr/>
          <a:lstStyle/>
          <a:p>
            <a:r>
              <a:rPr lang="en-US" sz="3200" b="1" dirty="0" err="1" smtClean="0"/>
              <a:t>wait_for</a:t>
            </a:r>
            <a:r>
              <a:rPr lang="en-US" sz="3200" b="1" dirty="0" smtClean="0"/>
              <a:t> </a:t>
            </a:r>
            <a:r>
              <a:rPr lang="en-US" sz="3200" b="1" dirty="0"/>
              <a:t>- Waits for a condition before continuing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You can wait for a set amount of time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Waiting </a:t>
            </a:r>
            <a:r>
              <a:rPr lang="en-US" sz="2000" dirty="0"/>
              <a:t>for a port to become available is useful for when services are not immediately available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Wait </a:t>
            </a:r>
            <a:r>
              <a:rPr lang="en-US" sz="2000" dirty="0"/>
              <a:t>for a regex match a string to be present in a file</a:t>
            </a: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rgbClr val="C00000"/>
                </a:solidFill>
              </a:rPr>
              <a:t>Example</a:t>
            </a:r>
            <a:endParaRPr lang="en-US" sz="2000" b="1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vi </a:t>
            </a:r>
            <a:r>
              <a:rPr lang="en-US" sz="2000" b="1" dirty="0"/>
              <a:t>roles/webserver/tasks/</a:t>
            </a:r>
            <a:r>
              <a:rPr lang="en-US" sz="2000" b="1" dirty="0" err="1"/>
              <a:t>main.yml</a:t>
            </a:r>
            <a:endParaRPr lang="en-US" sz="2000" b="1" dirty="0"/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- name: Install Apache on CentOS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yum: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='{{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redhat_apache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}}'  state=latest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== "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Redhat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- name: wait for the service to start listening on port 80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wait_for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port: 80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state: started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Wait for </a:t>
            </a:r>
            <a:r>
              <a:rPr lang="en-US" sz="2000" dirty="0"/>
              <a:t>port 80 to become open for the host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While </a:t>
            </a:r>
            <a:r>
              <a:rPr lang="en-US" sz="2000" dirty="0"/>
              <a:t>executing the playbook </a:t>
            </a:r>
            <a:r>
              <a:rPr lang="en-US" sz="2000" dirty="0" err="1"/>
              <a:t>ansible</a:t>
            </a:r>
            <a:r>
              <a:rPr lang="en-US" sz="2000" dirty="0"/>
              <a:t> will be wait for http service to be started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Once you </a:t>
            </a:r>
            <a:r>
              <a:rPr lang="en-US" sz="2000" dirty="0"/>
              <a:t>start the service </a:t>
            </a:r>
            <a:r>
              <a:rPr lang="en-US" sz="2000" dirty="0" err="1"/>
              <a:t>ansible</a:t>
            </a:r>
            <a:r>
              <a:rPr lang="en-US" sz="2000" dirty="0"/>
              <a:t> will proceed with its play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         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systemctl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start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404664"/>
            <a:ext cx="903649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vi roles/webserver/tasks/</a:t>
            </a:r>
            <a:r>
              <a:rPr lang="en-US" sz="2000" b="1" dirty="0" err="1"/>
              <a:t>main.yml</a:t>
            </a:r>
            <a:endParaRPr lang="en-US" sz="2000" b="1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Install Apache on CentOS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yum: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='{{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redhat_apache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}}'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state=latest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Redhat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wait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until the file is present before continuing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wait_for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path: /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/dummy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b="1" dirty="0"/>
              <a:t>Passing Variables from Command Line 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$ 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-playbook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--extra-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"variable=value"</a:t>
            </a:r>
          </a:p>
        </p:txBody>
      </p:sp>
    </p:spTree>
    <p:extLst>
      <p:ext uri="{BB962C8B-B14F-4D97-AF65-F5344CB8AC3E}">
        <p14:creationId xmlns:p14="http://schemas.microsoft.com/office/powerpoint/2010/main" val="216962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404664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AWS_ACCESS_KEY_ID </a:t>
            </a:r>
            <a:r>
              <a:rPr lang="en-US" b="1" dirty="0"/>
              <a:t>&amp; AWS_SECRET_ACCESS_KEY 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 smtClean="0"/>
              <a:t>Generate Access key: </a:t>
            </a: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    Open the AWS Console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    Click on your username in the top right and select "My Security Credentials"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    Click on Users in the sidebar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    Click on your username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    Click on the Security Credentials tab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    Click Create Access Key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    Click Show User Security </a:t>
            </a:r>
            <a:r>
              <a:rPr lang="en-US" sz="2000" b="1" dirty="0" smtClean="0"/>
              <a:t>Credentials</a:t>
            </a:r>
          </a:p>
          <a:p>
            <a:endParaRPr lang="en-US" sz="2000" b="1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 smtClean="0"/>
              <a:t>Create ~/.</a:t>
            </a:r>
            <a:r>
              <a:rPr lang="en-US" b="1" dirty="0" err="1" smtClean="0"/>
              <a:t>boto</a:t>
            </a:r>
            <a:r>
              <a:rPr lang="en-US" b="1" dirty="0" smtClean="0"/>
              <a:t> &amp; put the values obtained from the above steps: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Credentials]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aws_access_key_id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 &lt;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your_access_key_here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aws_secret_access_key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 &lt;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your_secret_key_here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 smtClean="0"/>
              <a:t>Copy the </a:t>
            </a:r>
            <a:r>
              <a:rPr lang="en-US" b="1" dirty="0" err="1" smtClean="0"/>
              <a:t>keypair.pem</a:t>
            </a:r>
            <a:r>
              <a:rPr lang="en-US" b="1" dirty="0" smtClean="0"/>
              <a:t> file to the </a:t>
            </a:r>
            <a:r>
              <a:rPr lang="en-US" b="1" dirty="0" err="1" smtClean="0"/>
              <a:t>Ansible</a:t>
            </a:r>
            <a:r>
              <a:rPr lang="en-US" b="1" dirty="0" smtClean="0"/>
              <a:t> Master 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760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711081"/>
          </a:xfrm>
        </p:spPr>
        <p:txBody>
          <a:bodyPr/>
          <a:lstStyle/>
          <a:p>
            <a:r>
              <a:rPr lang="en-US" b="1" dirty="0"/>
              <a:t>What Is Configuration Management?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961996"/>
            <a:ext cx="903649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Configuration </a:t>
            </a:r>
            <a:r>
              <a:rPr lang="en-US" dirty="0"/>
              <a:t>management (CM) refers to the process of systematically handling changes to a system in a way that it maintains integrity over </a:t>
            </a:r>
            <a:r>
              <a:rPr lang="en-US" dirty="0" smtClean="0"/>
              <a:t>time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CM helps to implement</a:t>
            </a:r>
            <a:endParaRPr lang="en-US" dirty="0"/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b="1" dirty="0" smtClean="0"/>
              <a:t>Policies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b="1" dirty="0" smtClean="0"/>
              <a:t>Procedures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b="1" dirty="0" smtClean="0"/>
              <a:t>Techniques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b="1" dirty="0" smtClean="0"/>
              <a:t>Tools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endParaRPr lang="en-US" b="1" dirty="0"/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Why Configuration Management ?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 	</a:t>
            </a:r>
            <a:r>
              <a:rPr lang="en-US" b="1" dirty="0" smtClean="0"/>
              <a:t>Increase Uptime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smtClean="0">
                <a:solidFill>
                  <a:schemeClr val="tx2"/>
                </a:solidFill>
              </a:rPr>
              <a:t>Improve Performance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Ensure Compliance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Prevent Errors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Reduces Cost</a:t>
            </a:r>
          </a:p>
          <a:p>
            <a:pPr lvl="1"/>
            <a:endParaRPr lang="en-US" b="1" dirty="0" smtClean="0"/>
          </a:p>
          <a:p>
            <a:pPr marL="952393" lvl="1" indent="-34290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780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692696"/>
            <a:ext cx="903649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---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# Creating EC2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Instances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in AWS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localhost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become: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become_user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local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no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name: Install python-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boto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library  # prerequisite 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pip: name=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boto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name: Create AWS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Instances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ec2: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key_name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testkey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instance_type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"t2.micro"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image: "ami-c58c1dd3"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wait: true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region: "us-east-1"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964488" cy="576064"/>
          </a:xfrm>
        </p:spPr>
        <p:txBody>
          <a:bodyPr/>
          <a:lstStyle/>
          <a:p>
            <a:r>
              <a:rPr lang="en-US" sz="3200" b="1" dirty="0" smtClean="0"/>
              <a:t>Creating EC2 Instances in AWS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7020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2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</a:t>
            </a:r>
            <a:r>
              <a:rPr lang="en-US" b="1" dirty="0" smtClean="0"/>
              <a:t>is </a:t>
            </a:r>
            <a:r>
              <a:rPr lang="en-US" b="1" dirty="0" err="1" smtClean="0"/>
              <a:t>Ansible</a:t>
            </a:r>
            <a:r>
              <a:rPr lang="en-US" b="1" dirty="0" smtClean="0"/>
              <a:t>?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961996"/>
            <a:ext cx="903649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err="1" smtClean="0"/>
              <a:t>Ansible</a:t>
            </a:r>
            <a:r>
              <a:rPr lang="en-US" dirty="0" smtClean="0"/>
              <a:t> </a:t>
            </a:r>
            <a:r>
              <a:rPr lang="en-US" dirty="0"/>
              <a:t>is an automation engine that automates software provisioning, configuration management, and application </a:t>
            </a:r>
            <a:r>
              <a:rPr lang="en-US" dirty="0" smtClean="0"/>
              <a:t>deployment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Manages infrastructure </a:t>
            </a:r>
            <a:r>
              <a:rPr lang="en-US" dirty="0"/>
              <a:t>whether it is on-premises or in the </a:t>
            </a:r>
            <a:r>
              <a:rPr lang="en-US" dirty="0" smtClean="0"/>
              <a:t>cloud.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It turns your infrastructure as code </a:t>
            </a:r>
            <a:r>
              <a:rPr lang="en-US" dirty="0" err="1" smtClean="0"/>
              <a:t>i.e</a:t>
            </a:r>
            <a:r>
              <a:rPr lang="en-US" dirty="0" smtClean="0"/>
              <a:t>  </a:t>
            </a:r>
            <a:r>
              <a:rPr lang="en-US" dirty="0"/>
              <a:t>your computing environment has some of the same attributes as your application: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Your infrastructure is </a:t>
            </a:r>
            <a:r>
              <a:rPr lang="en-US" sz="2000" dirty="0" err="1"/>
              <a:t>versionable</a:t>
            </a:r>
            <a:r>
              <a:rPr lang="en-US" sz="2000" dirty="0"/>
              <a:t>. 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Your infrastructure is repeatable. 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Your infrastructure is testable. </a:t>
            </a:r>
            <a:endParaRPr lang="en-US" sz="2000" dirty="0" smtClean="0"/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You </a:t>
            </a:r>
            <a:r>
              <a:rPr lang="en-US" dirty="0"/>
              <a:t>only need to tell </a:t>
            </a:r>
            <a:r>
              <a:rPr lang="en-US" dirty="0" smtClean="0"/>
              <a:t>what </a:t>
            </a:r>
            <a:r>
              <a:rPr lang="en-US" dirty="0"/>
              <a:t>the desired configuration should be, not how to achieve it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59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</a:t>
            </a:r>
            <a:r>
              <a:rPr lang="en-US" b="1" dirty="0" err="1" smtClean="0"/>
              <a:t>Ansible</a:t>
            </a:r>
            <a:r>
              <a:rPr lang="en-US" b="1" dirty="0" smtClean="0"/>
              <a:t>?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961996"/>
            <a:ext cx="90364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tools in the market can be really complicated ..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huge overhead of I</a:t>
            </a:r>
            <a:r>
              <a:rPr lang="en-US" dirty="0" smtClean="0"/>
              <a:t>nfrastructure setup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complicated </a:t>
            </a:r>
            <a:r>
              <a:rPr lang="en-US" dirty="0" smtClean="0"/>
              <a:t>setup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Pull </a:t>
            </a:r>
            <a:r>
              <a:rPr lang="en-US" dirty="0" smtClean="0"/>
              <a:t>mechanism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Lot of learning required</a:t>
            </a:r>
          </a:p>
          <a:p>
            <a:endParaRPr lang="en-US" dirty="0"/>
          </a:p>
          <a:p>
            <a:r>
              <a:rPr lang="en-US" dirty="0" smtClean="0"/>
              <a:t>Pros of </a:t>
            </a:r>
            <a:r>
              <a:rPr lang="en-US" dirty="0" err="1" smtClean="0"/>
              <a:t>Ansible</a:t>
            </a:r>
            <a:r>
              <a:rPr lang="en-US" dirty="0" smtClean="0"/>
              <a:t> 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Agentless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Relies </a:t>
            </a:r>
            <a:r>
              <a:rPr lang="en-US" dirty="0"/>
              <a:t>on </a:t>
            </a:r>
            <a:r>
              <a:rPr lang="en-US" dirty="0" err="1"/>
              <a:t>ssh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Uses </a:t>
            </a:r>
            <a:r>
              <a:rPr lang="en-US" dirty="0"/>
              <a:t>python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Push </a:t>
            </a:r>
            <a:r>
              <a:rPr lang="en-US" dirty="0"/>
              <a:t>mechanism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288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</a:t>
            </a:r>
            <a:r>
              <a:rPr lang="en-US" b="1" dirty="0" err="1" smtClean="0"/>
              <a:t>Ansible</a:t>
            </a:r>
            <a:r>
              <a:rPr lang="en-US" b="1" dirty="0" smtClean="0"/>
              <a:t> Works …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961996"/>
            <a:ext cx="903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355976" y="443711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Writes code that describes the state of a Server</a:t>
            </a:r>
            <a:endParaRPr lang="en-US" sz="18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5157192"/>
            <a:ext cx="699937" cy="699098"/>
          </a:xfrm>
          <a:prstGeom prst="rect">
            <a:avLst/>
          </a:prstGeom>
        </p:spPr>
      </p:pic>
      <p:sp>
        <p:nvSpPr>
          <p:cNvPr id="16" name="Bent Arrow 15"/>
          <p:cNvSpPr/>
          <p:nvPr/>
        </p:nvSpPr>
        <p:spPr>
          <a:xfrm rot="5400000" flipH="1" flipV="1">
            <a:off x="1943711" y="4041068"/>
            <a:ext cx="1728192" cy="1368152"/>
          </a:xfrm>
          <a:prstGeom prst="bentArrow">
            <a:avLst>
              <a:gd name="adj1" fmla="val 6700"/>
              <a:gd name="adj2" fmla="val 11576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Left Arrow 16"/>
          <p:cNvSpPr/>
          <p:nvPr/>
        </p:nvSpPr>
        <p:spPr>
          <a:xfrm>
            <a:off x="4788024" y="5301208"/>
            <a:ext cx="1368152" cy="432048"/>
          </a:xfrm>
          <a:prstGeom prst="leftArrow">
            <a:avLst>
              <a:gd name="adj1" fmla="val 20045"/>
              <a:gd name="adj2" fmla="val 66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700808"/>
            <a:ext cx="1088418" cy="80030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347864" y="234888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Node’s state </a:t>
            </a:r>
          </a:p>
          <a:p>
            <a:r>
              <a:rPr lang="en-US" sz="1800" b="1" dirty="0" smtClean="0"/>
              <a:t>is updated</a:t>
            </a:r>
            <a:endParaRPr lang="en-US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64288" y="4567716"/>
            <a:ext cx="1224136" cy="1011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5085184"/>
            <a:ext cx="720080" cy="7200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40768"/>
            <a:ext cx="2376264" cy="252069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707904" y="59492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YAML</a:t>
            </a:r>
            <a:endParaRPr lang="en-US" sz="1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339752" y="429309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SSH</a:t>
            </a:r>
            <a:endParaRPr lang="en-US" sz="18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140968"/>
            <a:ext cx="464840" cy="46484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95536" y="285293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Gather the</a:t>
            </a:r>
          </a:p>
          <a:p>
            <a:r>
              <a:rPr lang="en-US" sz="1800" b="1" dirty="0" smtClean="0"/>
              <a:t>Facts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60587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  <p:bldP spid="17" grpId="0" animBg="1"/>
      <p:bldP spid="23" grpId="0"/>
      <p:bldP spid="24" grpId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274038"/>
          </a:xfrm>
        </p:spPr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Configuration file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540568" y="1025352"/>
            <a:ext cx="9865096" cy="5832648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Settings in </a:t>
            </a:r>
            <a:r>
              <a:rPr lang="en-US" sz="2400" dirty="0" err="1"/>
              <a:t>Ansible</a:t>
            </a:r>
            <a:r>
              <a:rPr lang="en-US" sz="2400" dirty="0"/>
              <a:t> are adjustable via a configuration </a:t>
            </a:r>
            <a:r>
              <a:rPr lang="en-US" sz="2400" dirty="0" smtClean="0"/>
              <a:t>file</a:t>
            </a: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Changes </a:t>
            </a:r>
            <a:r>
              <a:rPr lang="en-US" sz="2400" dirty="0"/>
              <a:t>can be made and used in a configuration file which will be processed in the following order</a:t>
            </a:r>
            <a:r>
              <a:rPr lang="en-US" sz="2400" dirty="0" smtClean="0"/>
              <a:t>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ANSIBLE_CONFIG </a:t>
            </a:r>
            <a:r>
              <a:rPr lang="en-US" dirty="0"/>
              <a:t>(an environment variable)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/>
              <a:t>ansible.cfg</a:t>
            </a:r>
            <a:r>
              <a:rPr lang="en-US" dirty="0"/>
              <a:t> </a:t>
            </a:r>
            <a:r>
              <a:rPr lang="en-US" sz="2400" dirty="0"/>
              <a:t>(in the current directory</a:t>
            </a:r>
            <a:r>
              <a:rPr lang="en-US" sz="2400" dirty="0" smtClean="0"/>
              <a:t>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dirty="0" smtClean="0"/>
              <a:t>.</a:t>
            </a:r>
            <a:r>
              <a:rPr lang="en-US" sz="2400" dirty="0" err="1"/>
              <a:t>ansible.cfg</a:t>
            </a:r>
            <a:r>
              <a:rPr lang="en-US" sz="2400" dirty="0"/>
              <a:t> (in the home directory</a:t>
            </a:r>
            <a:r>
              <a:rPr lang="en-US" sz="2400" dirty="0" smtClean="0"/>
              <a:t>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dirty="0" smtClean="0"/>
              <a:t>/</a:t>
            </a:r>
            <a:r>
              <a:rPr lang="en-US" sz="2400" dirty="0" err="1"/>
              <a:t>etc</a:t>
            </a:r>
            <a:r>
              <a:rPr lang="en-US" sz="2400" dirty="0"/>
              <a:t>/</a:t>
            </a:r>
            <a:r>
              <a:rPr lang="en-US" sz="2400" dirty="0" err="1"/>
              <a:t>ansible</a:t>
            </a:r>
            <a:r>
              <a:rPr lang="en-US" sz="2400" dirty="0"/>
              <a:t>/</a:t>
            </a:r>
            <a:r>
              <a:rPr lang="en-US" sz="2400" dirty="0" err="1"/>
              <a:t>ansible.cfg</a:t>
            </a: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 smtClean="0"/>
              <a:t>Ansible</a:t>
            </a:r>
            <a:r>
              <a:rPr lang="en-US" sz="2400" dirty="0" smtClean="0"/>
              <a:t> </a:t>
            </a:r>
            <a:r>
              <a:rPr lang="en-US" sz="2400" dirty="0"/>
              <a:t>will process the above list and use the first file found. </a:t>
            </a:r>
            <a:endParaRPr lang="en-US" sz="24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Settings </a:t>
            </a:r>
            <a:r>
              <a:rPr lang="en-US" sz="2400" dirty="0"/>
              <a:t>in files are not merged.</a:t>
            </a:r>
            <a:endParaRPr lang="en-US" sz="2400" b="1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1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3615</Words>
  <Application>Microsoft Office PowerPoint</Application>
  <PresentationFormat>On-screen Show (4:3)</PresentationFormat>
  <Paragraphs>715</Paragraphs>
  <Slides>51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What Is Configuration Management? </vt:lpstr>
      <vt:lpstr>What is Ansible? </vt:lpstr>
      <vt:lpstr>Why Ansible? </vt:lpstr>
      <vt:lpstr>How Ansible Works … </vt:lpstr>
      <vt:lpstr>Ansible Configuration file</vt:lpstr>
      <vt:lpstr>Setup Ansible on CentOS </vt:lpstr>
      <vt:lpstr>Test Environment Setup</vt:lpstr>
      <vt:lpstr>Ansible Inventory</vt:lpstr>
      <vt:lpstr>Host Patterns</vt:lpstr>
      <vt:lpstr>Ansible Ad-Hoc Commands</vt:lpstr>
      <vt:lpstr>PowerPoint Presentation</vt:lpstr>
      <vt:lpstr>PowerPoint Presentation</vt:lpstr>
      <vt:lpstr>Gathering Facts (idempotence or convergence)</vt:lpstr>
      <vt:lpstr>Playbooks</vt:lpstr>
      <vt:lpstr>YAML(YAML Ain't Markup Language) Basics</vt:lpstr>
      <vt:lpstr>PowerPoint Presentation</vt:lpstr>
      <vt:lpstr>Our First Playbook</vt:lpstr>
      <vt:lpstr>Target Section</vt:lpstr>
      <vt:lpstr>Task Section</vt:lpstr>
      <vt:lpstr>Variables: Inclusion Types</vt:lpstr>
      <vt:lpstr>Variables: Inclusion Types</vt:lpstr>
      <vt:lpstr>PowerPoint Presentation</vt:lpstr>
      <vt:lpstr>Handler Section</vt:lpstr>
      <vt:lpstr>Outlining your playbook</vt:lpstr>
      <vt:lpstr>Creating a playbook from our outline</vt:lpstr>
      <vt:lpstr>Dry Run</vt:lpstr>
      <vt:lpstr>Asynchronous Actions and Polling</vt:lpstr>
      <vt:lpstr>PowerPoint Presentation</vt:lpstr>
      <vt:lpstr>Run Once</vt:lpstr>
      <vt:lpstr>Loops</vt:lpstr>
      <vt:lpstr>Conditionals  </vt:lpstr>
      <vt:lpstr> </vt:lpstr>
      <vt:lpstr>Vault</vt:lpstr>
      <vt:lpstr>Include statements</vt:lpstr>
      <vt:lpstr>Tags</vt:lpstr>
      <vt:lpstr>Roles</vt:lpstr>
      <vt:lpstr>Roles Task Order - Pre &amp; Post Tasks</vt:lpstr>
      <vt:lpstr>Roles - Conditional Execution</vt:lpstr>
      <vt:lpstr> Roles - Variable Substitution </vt:lpstr>
      <vt:lpstr>Roles - Handlers</vt:lpstr>
      <vt:lpstr>Roles - Configuring Alternate Roles Paths</vt:lpstr>
      <vt:lpstr>Roles - Conditional Include Statements</vt:lpstr>
      <vt:lpstr>wait_for - Waits for a condition before continuing</vt:lpstr>
      <vt:lpstr>PowerPoint Presentation</vt:lpstr>
      <vt:lpstr>PowerPoint Presentation</vt:lpstr>
      <vt:lpstr>Creating EC2 Instances in AWS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2017-08-06T01:39:54Z</dcterms:modified>
</cp:coreProperties>
</file>