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82" r:id="rId4"/>
    <p:sldId id="284" r:id="rId5"/>
    <p:sldId id="285" r:id="rId6"/>
    <p:sldId id="286" r:id="rId7"/>
    <p:sldId id="287" r:id="rId8"/>
    <p:sldId id="288" r:id="rId9"/>
  </p:sldIdLst>
  <p:sldSz cx="10058400" cy="7772400"/>
  <p:notesSz cx="9601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16" y="-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6C141-D3BE-4CFB-A0EE-53024BA157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5775" y="549275"/>
            <a:ext cx="354965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C376C-01CD-454F-99E9-6181E79E5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91440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6680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988" y="1849754"/>
            <a:ext cx="4345572" cy="11118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3823" y="3365397"/>
            <a:ext cx="3990753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91440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106680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2454" y="717270"/>
            <a:ext cx="24765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652" y="1599662"/>
            <a:ext cx="8805094" cy="4963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33823" y="3365397"/>
            <a:ext cx="3990753" cy="78354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8575" algn="ctr">
              <a:lnSpc>
                <a:spcPct val="100000"/>
              </a:lnSpc>
              <a:spcBef>
                <a:spcPts val="105"/>
              </a:spcBef>
            </a:pPr>
            <a:r>
              <a:rPr lang="en-IN" sz="2400" b="0" dirty="0" smtClean="0">
                <a:latin typeface="Verdana"/>
                <a:cs typeface="Verdana"/>
              </a:rPr>
              <a:t>RO Diagnostics- Anomaly Detection Model</a:t>
            </a:r>
            <a:endParaRPr sz="240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6627876"/>
            <a:ext cx="9144000" cy="687705"/>
            <a:chOff x="457200" y="6627876"/>
            <a:chExt cx="9144000" cy="687705"/>
          </a:xfrm>
        </p:grpSpPr>
        <p:sp>
          <p:nvSpPr>
            <p:cNvPr id="4" name="object 4"/>
            <p:cNvSpPr/>
            <p:nvPr/>
          </p:nvSpPr>
          <p:spPr>
            <a:xfrm>
              <a:off x="457200" y="6629399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64C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6629399"/>
              <a:ext cx="2286000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6627876"/>
              <a:ext cx="937259" cy="687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3742454" y="717270"/>
            <a:ext cx="37251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 smtClean="0"/>
              <a:t>Data Collection</a:t>
            </a:r>
            <a:endParaRPr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457200" y="6627876"/>
            <a:ext cx="9144000" cy="687705"/>
            <a:chOff x="457200" y="6627876"/>
            <a:chExt cx="9144000" cy="687705"/>
          </a:xfrm>
        </p:grpSpPr>
        <p:sp>
          <p:nvSpPr>
            <p:cNvPr id="5" name="object 5"/>
            <p:cNvSpPr/>
            <p:nvPr/>
          </p:nvSpPr>
          <p:spPr>
            <a:xfrm>
              <a:off x="457200" y="6629399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64C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6629399"/>
              <a:ext cx="2286000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6627876"/>
              <a:ext cx="937259" cy="6873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8600" y="1905000"/>
            <a:ext cx="944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DATA Collection: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Raw data was sourced from ETP-RO plant manual field records and laboratory analysis, rather than automated </a:t>
            </a:r>
            <a:r>
              <a:rPr lang="en-US" dirty="0" smtClean="0"/>
              <a:t>sensors.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Since </a:t>
            </a:r>
            <a:r>
              <a:rPr lang="en-US" dirty="0"/>
              <a:t>the dataset relies on manual measurements, there may be limitations in terms of data accuracy, consistency, and </a:t>
            </a:r>
            <a:r>
              <a:rPr lang="en-US" dirty="0" smtClean="0"/>
              <a:t>repeatability.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process was nonetheless valuable for understanding the full model-building workflow and the steps involved in data analysis and pipeline construction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590800" y="685800"/>
            <a:ext cx="5020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 smtClean="0"/>
              <a:t>Data Loading and Cleaning</a:t>
            </a:r>
            <a:endParaRPr spc="-10" dirty="0"/>
          </a:p>
        </p:txBody>
      </p:sp>
      <p:grpSp>
        <p:nvGrpSpPr>
          <p:cNvPr id="2" name="object 4"/>
          <p:cNvGrpSpPr/>
          <p:nvPr/>
        </p:nvGrpSpPr>
        <p:grpSpPr>
          <a:xfrm>
            <a:off x="457200" y="6627876"/>
            <a:ext cx="9144000" cy="687705"/>
            <a:chOff x="457200" y="6627876"/>
            <a:chExt cx="9144000" cy="687705"/>
          </a:xfrm>
        </p:grpSpPr>
        <p:sp>
          <p:nvSpPr>
            <p:cNvPr id="5" name="object 5"/>
            <p:cNvSpPr/>
            <p:nvPr/>
          </p:nvSpPr>
          <p:spPr>
            <a:xfrm>
              <a:off x="457200" y="6629399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64C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6629399"/>
              <a:ext cx="2286000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6627876"/>
              <a:ext cx="937259" cy="6873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8600" y="1905000"/>
            <a:ext cx="944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Data Loading and </a:t>
            </a:r>
            <a:r>
              <a:rPr lang="en-US" b="1" dirty="0" smtClean="0"/>
              <a:t>Cleaning</a:t>
            </a:r>
          </a:p>
          <a:p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The raw data from an Excel file was loaded and inspected for structure and </a:t>
            </a:r>
            <a:r>
              <a:rPr lang="en-US" dirty="0" err="1"/>
              <a:t>missingness</a:t>
            </a:r>
            <a:r>
              <a:rPr lang="en-US" dirty="0"/>
              <a:t>, with 643 rows and 38 columns representing various feed, permeate, and reject water quality/operation </a:t>
            </a:r>
            <a:r>
              <a:rPr lang="en-US" dirty="0" smtClean="0"/>
              <a:t>metrics.</a:t>
            </a:r>
          </a:p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handled non-detects ("ND"), NA values, and placeholders by converting them to </a:t>
            </a:r>
            <a:r>
              <a:rPr lang="en-US" dirty="0" err="1"/>
              <a:t>NaN</a:t>
            </a:r>
            <a:r>
              <a:rPr lang="en-US" dirty="0"/>
              <a:t>, enabling more robust Pandas </a:t>
            </a:r>
            <a:r>
              <a:rPr lang="en-US" dirty="0" smtClean="0"/>
              <a:t>handling.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Linear </a:t>
            </a:r>
            <a:r>
              <a:rPr lang="en-US" dirty="0"/>
              <a:t>interpolation and forward-filling were used to fill missing values, providing continuity for subsequent analysis. Cleaned datasets were saved at each key cleaning step.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590800" y="685800"/>
            <a:ext cx="5020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 smtClean="0"/>
              <a:t>KPI Calculation</a:t>
            </a:r>
            <a:endParaRPr spc="-10" dirty="0"/>
          </a:p>
        </p:txBody>
      </p:sp>
      <p:grpSp>
        <p:nvGrpSpPr>
          <p:cNvPr id="2" name="object 4"/>
          <p:cNvGrpSpPr/>
          <p:nvPr/>
        </p:nvGrpSpPr>
        <p:grpSpPr>
          <a:xfrm>
            <a:off x="457200" y="6627876"/>
            <a:ext cx="9144000" cy="687705"/>
            <a:chOff x="457200" y="6627876"/>
            <a:chExt cx="9144000" cy="687705"/>
          </a:xfrm>
        </p:grpSpPr>
        <p:sp>
          <p:nvSpPr>
            <p:cNvPr id="5" name="object 5"/>
            <p:cNvSpPr/>
            <p:nvPr/>
          </p:nvSpPr>
          <p:spPr>
            <a:xfrm>
              <a:off x="457200" y="6629399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64C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6629399"/>
              <a:ext cx="2286000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6627876"/>
              <a:ext cx="937259" cy="6873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8600" y="1905000"/>
            <a:ext cx="944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Key Performance Indicator (KPI) </a:t>
            </a:r>
            <a:r>
              <a:rPr lang="en-US" b="1" dirty="0" smtClean="0"/>
              <a:t>Calculation</a:t>
            </a:r>
          </a:p>
          <a:p>
            <a:endParaRPr lang="en-US" dirty="0"/>
          </a:p>
          <a:p>
            <a:pPr lvl="0"/>
            <a:r>
              <a:rPr lang="en-US" dirty="0"/>
              <a:t>The following KPIs were computed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Recovery: Permeate </a:t>
            </a:r>
            <a:r>
              <a:rPr lang="en-US" dirty="0" err="1"/>
              <a:t>Flow÷Feed</a:t>
            </a:r>
            <a:r>
              <a:rPr lang="en-US" dirty="0"/>
              <a:t> Flow×100Permeate </a:t>
            </a:r>
            <a:r>
              <a:rPr lang="en-US" dirty="0" err="1"/>
              <a:t>Flow÷Feed</a:t>
            </a:r>
            <a:r>
              <a:rPr lang="en-US" dirty="0"/>
              <a:t> </a:t>
            </a:r>
            <a:r>
              <a:rPr lang="en-US" dirty="0" smtClean="0"/>
              <a:t>Flow×100.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Salt </a:t>
            </a:r>
            <a:r>
              <a:rPr lang="en-US" dirty="0"/>
              <a:t>Passage: Permeate </a:t>
            </a:r>
            <a:r>
              <a:rPr lang="en-US" dirty="0" err="1"/>
              <a:t>TDS÷Feed</a:t>
            </a:r>
            <a:r>
              <a:rPr lang="en-US" dirty="0"/>
              <a:t> TDS×100Permeate </a:t>
            </a:r>
            <a:r>
              <a:rPr lang="en-US" dirty="0" err="1"/>
              <a:t>TDS÷Feed</a:t>
            </a:r>
            <a:r>
              <a:rPr lang="en-US" dirty="0"/>
              <a:t> </a:t>
            </a:r>
            <a:r>
              <a:rPr lang="en-US" dirty="0" smtClean="0"/>
              <a:t>TDS×100.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Salt </a:t>
            </a:r>
            <a:r>
              <a:rPr lang="en-US" dirty="0"/>
              <a:t>Rejection: 100−Salt Passage100−Salt </a:t>
            </a:r>
            <a:r>
              <a:rPr lang="en-US" dirty="0" smtClean="0"/>
              <a:t>Passage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Delta </a:t>
            </a:r>
            <a:r>
              <a:rPr lang="en-US" dirty="0"/>
              <a:t>P (Pressure Drop): Feed Pressure−Reject </a:t>
            </a:r>
            <a:r>
              <a:rPr lang="en-US" dirty="0" smtClean="0"/>
              <a:t>Pressure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Temperature </a:t>
            </a:r>
            <a:r>
              <a:rPr lang="en-US" dirty="0"/>
              <a:t>Correction Factor (TCF) and Normalized Permeate Flow (NPF), conditional on the availability of a temperature column.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590800" y="685800"/>
            <a:ext cx="5020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 smtClean="0"/>
              <a:t>Rule Based Diagnostics</a:t>
            </a:r>
            <a:endParaRPr spc="-10" dirty="0"/>
          </a:p>
        </p:txBody>
      </p:sp>
      <p:grpSp>
        <p:nvGrpSpPr>
          <p:cNvPr id="2" name="object 4"/>
          <p:cNvGrpSpPr/>
          <p:nvPr/>
        </p:nvGrpSpPr>
        <p:grpSpPr>
          <a:xfrm>
            <a:off x="457200" y="6627876"/>
            <a:ext cx="9144000" cy="687705"/>
            <a:chOff x="457200" y="6627876"/>
            <a:chExt cx="9144000" cy="687705"/>
          </a:xfrm>
        </p:grpSpPr>
        <p:sp>
          <p:nvSpPr>
            <p:cNvPr id="5" name="object 5"/>
            <p:cNvSpPr/>
            <p:nvPr/>
          </p:nvSpPr>
          <p:spPr>
            <a:xfrm>
              <a:off x="457200" y="6629399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64C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6629399"/>
              <a:ext cx="2286000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6627876"/>
              <a:ext cx="937259" cy="6873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8600" y="1905000"/>
            <a:ext cx="944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</a:t>
            </a:r>
            <a:r>
              <a:rPr lang="en-US" b="1" dirty="0" smtClean="0"/>
              <a:t>3: </a:t>
            </a:r>
            <a:r>
              <a:rPr lang="en-US" b="1" dirty="0"/>
              <a:t>Key Performance Indicator (KPI) </a:t>
            </a:r>
            <a:r>
              <a:rPr lang="en-US" b="1" dirty="0" smtClean="0"/>
              <a:t>Calculation</a:t>
            </a:r>
          </a:p>
          <a:p>
            <a:endParaRPr lang="en-US" dirty="0"/>
          </a:p>
          <a:p>
            <a:pPr lvl="0"/>
            <a:r>
              <a:rPr lang="en-US" dirty="0"/>
              <a:t>The following KPIs were computed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Recovery: Permeate </a:t>
            </a:r>
            <a:r>
              <a:rPr lang="en-US" dirty="0" err="1"/>
              <a:t>Flow÷Feed</a:t>
            </a:r>
            <a:r>
              <a:rPr lang="en-US" dirty="0"/>
              <a:t> Flow×100Permeate </a:t>
            </a:r>
            <a:r>
              <a:rPr lang="en-US" dirty="0" err="1"/>
              <a:t>Flow÷Feed</a:t>
            </a:r>
            <a:r>
              <a:rPr lang="en-US" dirty="0"/>
              <a:t> </a:t>
            </a:r>
            <a:r>
              <a:rPr lang="en-US" dirty="0" smtClean="0"/>
              <a:t>Flow×100.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Salt </a:t>
            </a:r>
            <a:r>
              <a:rPr lang="en-US" dirty="0"/>
              <a:t>Passage: Permeate </a:t>
            </a:r>
            <a:r>
              <a:rPr lang="en-US" dirty="0" err="1"/>
              <a:t>TDS÷Feed</a:t>
            </a:r>
            <a:r>
              <a:rPr lang="en-US" dirty="0"/>
              <a:t> TDS×100Permeate </a:t>
            </a:r>
            <a:r>
              <a:rPr lang="en-US" dirty="0" err="1"/>
              <a:t>TDS÷Feed</a:t>
            </a:r>
            <a:r>
              <a:rPr lang="en-US" dirty="0"/>
              <a:t> </a:t>
            </a:r>
            <a:r>
              <a:rPr lang="en-US" dirty="0" smtClean="0"/>
              <a:t>TDS×100.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Salt </a:t>
            </a:r>
            <a:r>
              <a:rPr lang="en-US" dirty="0"/>
              <a:t>Rejection: 100−Salt Passage100−Salt </a:t>
            </a:r>
            <a:r>
              <a:rPr lang="en-US" dirty="0" smtClean="0"/>
              <a:t>Passage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Delta </a:t>
            </a:r>
            <a:r>
              <a:rPr lang="en-US" dirty="0"/>
              <a:t>P (Pressure Drop): Feed Pressure−Reject </a:t>
            </a:r>
            <a:r>
              <a:rPr lang="en-US" dirty="0" smtClean="0"/>
              <a:t>Pressure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Temperature </a:t>
            </a:r>
            <a:r>
              <a:rPr lang="en-US" dirty="0"/>
              <a:t>Correction Factor (TCF) and Normalized Permeate Flow (NPF), conditional on the availability of a temperature column.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590800" y="685800"/>
            <a:ext cx="5020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 smtClean="0"/>
              <a:t>Forecasting Models</a:t>
            </a:r>
            <a:endParaRPr spc="-10" dirty="0"/>
          </a:p>
        </p:txBody>
      </p:sp>
      <p:grpSp>
        <p:nvGrpSpPr>
          <p:cNvPr id="2" name="object 4"/>
          <p:cNvGrpSpPr/>
          <p:nvPr/>
        </p:nvGrpSpPr>
        <p:grpSpPr>
          <a:xfrm>
            <a:off x="457200" y="6627876"/>
            <a:ext cx="9144000" cy="687705"/>
            <a:chOff x="457200" y="6627876"/>
            <a:chExt cx="9144000" cy="687705"/>
          </a:xfrm>
        </p:grpSpPr>
        <p:sp>
          <p:nvSpPr>
            <p:cNvPr id="5" name="object 5"/>
            <p:cNvSpPr/>
            <p:nvPr/>
          </p:nvSpPr>
          <p:spPr>
            <a:xfrm>
              <a:off x="457200" y="6629399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64C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6629399"/>
              <a:ext cx="2286000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6627876"/>
              <a:ext cx="937259" cy="6873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8600" y="1905000"/>
            <a:ext cx="9448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Forecasting </a:t>
            </a:r>
            <a:r>
              <a:rPr lang="en-US" b="1" dirty="0" smtClean="0"/>
              <a:t>Models</a:t>
            </a:r>
          </a:p>
          <a:p>
            <a:endParaRPr lang="en-US" dirty="0"/>
          </a:p>
          <a:p>
            <a:pPr marL="342900" lvl="0" indent="-342900">
              <a:buAutoNum type="alphaUcParenR"/>
            </a:pPr>
            <a:r>
              <a:rPr lang="en-US" dirty="0" smtClean="0"/>
              <a:t>Permeate </a:t>
            </a:r>
            <a:r>
              <a:rPr lang="en-US" dirty="0"/>
              <a:t>Flow Forecast</a:t>
            </a:r>
            <a:r>
              <a:rPr lang="en-US" dirty="0" smtClean="0"/>
              <a:t>:</a:t>
            </a:r>
          </a:p>
          <a:p>
            <a:pPr marL="342900" lvl="0" indent="-342900"/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Initial </a:t>
            </a:r>
            <a:r>
              <a:rPr lang="en-US" dirty="0" err="1"/>
              <a:t>RandomForest</a:t>
            </a:r>
            <a:r>
              <a:rPr lang="en-US" dirty="0"/>
              <a:t> regression used only three input features (TDS, feed pressure, reject pressure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Model R² was 0.0 (no variance explained) and MAE (mean absolute error) was very low, indicating the permeate flow in the dataset was almost constant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Insight: Flow prediction failed because the plant and dataset did not show significant changes in permeate flow </a:t>
            </a:r>
            <a:r>
              <a:rPr lang="en-US" dirty="0" smtClean="0"/>
              <a:t>values.</a:t>
            </a:r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Feature </a:t>
            </a:r>
            <a:r>
              <a:rPr lang="en-US" dirty="0"/>
              <a:t>Engineering:</a:t>
            </a:r>
          </a:p>
          <a:p>
            <a:pPr lvl="1"/>
            <a:r>
              <a:rPr lang="en-US" dirty="0"/>
              <a:t>We extended the feature set for flow prediction (including Recovery, Normalized Salt Passage, TCF), but as the output variable remained flat, model did not improve.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590800" y="685800"/>
            <a:ext cx="5020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 smtClean="0"/>
              <a:t>Forecasting Models</a:t>
            </a:r>
            <a:endParaRPr spc="-10" dirty="0"/>
          </a:p>
        </p:txBody>
      </p:sp>
      <p:grpSp>
        <p:nvGrpSpPr>
          <p:cNvPr id="2" name="object 4"/>
          <p:cNvGrpSpPr/>
          <p:nvPr/>
        </p:nvGrpSpPr>
        <p:grpSpPr>
          <a:xfrm>
            <a:off x="457200" y="6627876"/>
            <a:ext cx="9144000" cy="687705"/>
            <a:chOff x="457200" y="6627876"/>
            <a:chExt cx="9144000" cy="687705"/>
          </a:xfrm>
        </p:grpSpPr>
        <p:sp>
          <p:nvSpPr>
            <p:cNvPr id="5" name="object 5"/>
            <p:cNvSpPr/>
            <p:nvPr/>
          </p:nvSpPr>
          <p:spPr>
            <a:xfrm>
              <a:off x="457200" y="6629399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64C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6629399"/>
              <a:ext cx="2286000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6627876"/>
              <a:ext cx="937259" cy="6873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8600" y="1905000"/>
            <a:ext cx="944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B) Salt </a:t>
            </a:r>
            <a:r>
              <a:rPr lang="en-US" dirty="0"/>
              <a:t>Rejection Forecast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Model achieved R² = 0.59, meaning about 60% of the variance in rejection could be explained by the input features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MAE was also low, and rejection was responsive to feed TDS and operation conditions, so model performed reasonably well for this parameter.</a:t>
            </a:r>
          </a:p>
          <a:p>
            <a:endParaRPr lang="en-US" b="1" dirty="0" smtClean="0"/>
          </a:p>
          <a:p>
            <a:endParaRPr lang="en-IN" dirty="0" smtClean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2590800" y="685800"/>
            <a:ext cx="502054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 smtClean="0"/>
              <a:t>Forecasting Models</a:t>
            </a:r>
            <a:endParaRPr spc="-10" dirty="0"/>
          </a:p>
        </p:txBody>
      </p:sp>
      <p:grpSp>
        <p:nvGrpSpPr>
          <p:cNvPr id="2" name="object 4"/>
          <p:cNvGrpSpPr/>
          <p:nvPr/>
        </p:nvGrpSpPr>
        <p:grpSpPr>
          <a:xfrm>
            <a:off x="457200" y="6627876"/>
            <a:ext cx="9144000" cy="687705"/>
            <a:chOff x="457200" y="6627876"/>
            <a:chExt cx="9144000" cy="687705"/>
          </a:xfrm>
        </p:grpSpPr>
        <p:sp>
          <p:nvSpPr>
            <p:cNvPr id="5" name="object 5"/>
            <p:cNvSpPr/>
            <p:nvPr/>
          </p:nvSpPr>
          <p:spPr>
            <a:xfrm>
              <a:off x="457200" y="6629399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685800"/>
                  </a:lnTo>
                  <a:close/>
                </a:path>
              </a:pathLst>
            </a:custGeom>
            <a:solidFill>
              <a:srgbClr val="64C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0" y="6629399"/>
              <a:ext cx="2286000" cy="685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6627876"/>
              <a:ext cx="937259" cy="6873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28600" y="1905000"/>
            <a:ext cx="944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Results Interpretation</a:t>
            </a:r>
          </a:p>
          <a:p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Permeate Flow: Consistent, flat operation is good for plant performance, but it limits the predictive capacity of ML models (no variance = no learnable pattern</a:t>
            </a:r>
            <a:r>
              <a:rPr lang="en-US" dirty="0" smtClean="0"/>
              <a:t>). Also May be wrong the data itself as its not the sensor data.</a:t>
            </a:r>
          </a:p>
          <a:p>
            <a:pPr lvl="0"/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Salt Rejection: More responsive to changes, thus more predictable with current plant data</a:t>
            </a:r>
            <a:r>
              <a:rPr lang="en-US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dirty="0"/>
          </a:p>
          <a:p>
            <a:pPr lvl="0">
              <a:buFont typeface="Arial" pitchFamily="34" charset="0"/>
              <a:buChar char="•"/>
            </a:pPr>
            <a:r>
              <a:rPr lang="en-US" dirty="0"/>
              <a:t>Suggested Next Steps: For meaningful forecasting, future models should:</a:t>
            </a:r>
          </a:p>
          <a:p>
            <a:pPr lvl="1"/>
            <a:r>
              <a:rPr lang="en-US" dirty="0"/>
              <a:t>Include more influencing features (e.g., temperature, hours in operation, SDI, cleaning etc.).</a:t>
            </a:r>
          </a:p>
          <a:p>
            <a:pPr lvl="1"/>
            <a:r>
              <a:rPr lang="en-US" dirty="0"/>
              <a:t>Collect datasets reflecting events (fouling, CIP, operational changes), not just stable periods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Use sensor data for improved variability and granularity.</a:t>
            </a:r>
          </a:p>
          <a:p>
            <a:endParaRPr lang="en-US" b="1" dirty="0" smtClean="0"/>
          </a:p>
          <a:p>
            <a:endParaRPr lang="en-IN" dirty="0" smtClean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351</Words>
  <Application>Microsoft Office PowerPoint</Application>
  <PresentationFormat>Custom</PresentationFormat>
  <Paragraphs>81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RO Diagnostics- Anomaly Detection Model</vt:lpstr>
      <vt:lpstr>Data Collection</vt:lpstr>
      <vt:lpstr>Data Loading and Cleaning</vt:lpstr>
      <vt:lpstr>KPI Calculation</vt:lpstr>
      <vt:lpstr>Rule Based Diagnostics</vt:lpstr>
      <vt:lpstr>Forecasting Models</vt:lpstr>
      <vt:lpstr>Forecasting Models</vt:lpstr>
      <vt:lpstr>Forecasting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MIS_ETP-ZLD_Nov'24</dc:title>
  <dc:creator>Uday Sadakale</dc:creator>
  <cp:lastModifiedBy>9272</cp:lastModifiedBy>
  <cp:revision>271</cp:revision>
  <dcterms:created xsi:type="dcterms:W3CDTF">2025-01-01T10:42:51Z</dcterms:created>
  <dcterms:modified xsi:type="dcterms:W3CDTF">2025-09-22T12:17:49Z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2024-12-06T00:00:00Z</vt:filetime>
  </property>
  <property fmtid="{D5CDD505-2E9C-101B-9397-08002B2CF9AE}" pid="3" name="LastSaved">
    <vt:filetime>2025-01-01T00:00:00Z</vt:filetime>
  </property>
  <property fmtid="{D5CDD505-2E9C-101B-9397-08002B2CF9AE}" pid="4" name="Producer">
    <vt:lpwstr>Microsoft: Print To PDF</vt:lpwstr>
  </property>
</Properties>
</file>