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60" r:id="rId4"/>
    <p:sldId id="261" r:id="rId5"/>
    <p:sldId id="262" r:id="rId6"/>
    <p:sldId id="263" r:id="rId7"/>
    <p:sldId id="258" r:id="rId8"/>
    <p:sldId id="259" r:id="rId9"/>
  </p:sldIdLst>
  <p:sldSz cx="12192000" cy="6858000"/>
  <p:notesSz cx="6858000" cy="9144000"/>
  <p:embeddedFontLst>
    <p:embeddedFont>
      <p:font typeface="Lato Black" panose="020F0502020204030203" pitchFamily="34" charset="0"/>
      <p:bold r:id="rId11"/>
      <p:boldItalic r:id="rId12"/>
    </p:embeddedFont>
    <p:embeddedFont>
      <p:font typeface="Libre Baskerville" panose="02000000000000000000" pitchFamily="2" charset="0"/>
      <p:regular r:id="rId13"/>
      <p:bold r:id="rId14"/>
      <p: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301"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819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105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993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7708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1205696" y="3764285"/>
            <a:ext cx="9780606"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ANALYSING AND PREDICTION OF AMCAT SCORES</a:t>
            </a:r>
            <a:endParaRPr lang="en-US" sz="20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27656" y="1075058"/>
            <a:ext cx="10264485" cy="646290"/>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1800" dirty="0"/>
              <a:t>"I am </a:t>
            </a:r>
            <a:r>
              <a:rPr lang="en-US" sz="1800" b="1" dirty="0"/>
              <a:t>Vaddi Uday Kumar</a:t>
            </a:r>
            <a:r>
              <a:rPr lang="en-US" sz="1800" dirty="0"/>
              <a:t>, currently in my 3rd year of B. Tech in Data Science at Aditya Institute of Technology and Management, Tekkali“</a:t>
            </a: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A864DE1B-824E-92DD-7578-17D65CDC9EBC}"/>
              </a:ext>
            </a:extLst>
          </p:cNvPr>
          <p:cNvSpPr txBox="1"/>
          <p:nvPr/>
        </p:nvSpPr>
        <p:spPr>
          <a:xfrm>
            <a:off x="427656" y="1945462"/>
            <a:ext cx="6013185" cy="584775"/>
          </a:xfrm>
          <a:prstGeom prst="rect">
            <a:avLst/>
          </a:prstGeom>
          <a:noFill/>
        </p:spPr>
        <p:txBody>
          <a:bodyPr wrap="none" rtlCol="0">
            <a:spAutoFit/>
          </a:bodyPr>
          <a:lstStyle/>
          <a:p>
            <a:r>
              <a:rPr lang="en-US" sz="3200" b="1" i="0" u="none" strike="noStrike" cap="none" dirty="0">
                <a:solidFill>
                  <a:srgbClr val="FF0000"/>
                </a:solidFill>
                <a:latin typeface="Calibri"/>
                <a:ea typeface="Calibri"/>
                <a:cs typeface="Calibri"/>
                <a:sym typeface="Calibri"/>
              </a:rPr>
              <a:t>Why I want to learn Data Science?</a:t>
            </a:r>
          </a:p>
        </p:txBody>
      </p:sp>
      <p:sp>
        <p:nvSpPr>
          <p:cNvPr id="3" name="TextBox 2">
            <a:extLst>
              <a:ext uri="{FF2B5EF4-FFF2-40B4-BE49-F238E27FC236}">
                <a16:creationId xmlns:a16="http://schemas.microsoft.com/office/drawing/2014/main" id="{BB783A7E-61A9-AC70-0807-3BBC859948D4}"/>
              </a:ext>
            </a:extLst>
          </p:cNvPr>
          <p:cNvSpPr txBox="1"/>
          <p:nvPr/>
        </p:nvSpPr>
        <p:spPr>
          <a:xfrm>
            <a:off x="427656" y="2530237"/>
            <a:ext cx="11257935" cy="1323439"/>
          </a:xfrm>
          <a:prstGeom prst="rect">
            <a:avLst/>
          </a:prstGeom>
          <a:noFill/>
        </p:spPr>
        <p:txBody>
          <a:bodyPr wrap="square" rtlCol="0">
            <a:spAutoFit/>
          </a:bodyPr>
          <a:lstStyle/>
          <a:p>
            <a:pPr marR="0" lvl="0" algn="l" rtl="0">
              <a:spcBef>
                <a:spcPts val="0"/>
              </a:spcBef>
              <a:spcAft>
                <a:spcPts val="0"/>
              </a:spcAft>
              <a:buClr>
                <a:schemeClr val="dk1"/>
              </a:buClr>
              <a:buSzPts val="1800"/>
            </a:pPr>
            <a:r>
              <a:rPr lang="en-US" sz="1600" i="0" u="none" strike="noStrike" cap="none" dirty="0">
                <a:solidFill>
                  <a:schemeClr val="dk1"/>
                </a:solidFill>
                <a:latin typeface="+mj-lt"/>
                <a:ea typeface="Calibri"/>
                <a:cs typeface="Calibri"/>
                <a:sym typeface="Calibri"/>
              </a:rPr>
              <a:t>I want to learn data science because it combines my love for problem-solving with the chance to discover patterns and insights from data. In today’s world, data science skills are in high demand across many industries, creating exciting job opportunities. By mastering data science, I can help businesses make better decisions and drive innovations that benefit society. I also enjoy that the field is always changing, with new technologies and methods, which means there’s always something new to learn.</a:t>
            </a:r>
            <a:endParaRPr lang="en-IN" sz="1600" dirty="0">
              <a:latin typeface="+mj-lt"/>
            </a:endParaRPr>
          </a:p>
        </p:txBody>
      </p:sp>
      <p:sp>
        <p:nvSpPr>
          <p:cNvPr id="4" name="TextBox 3">
            <a:extLst>
              <a:ext uri="{FF2B5EF4-FFF2-40B4-BE49-F238E27FC236}">
                <a16:creationId xmlns:a16="http://schemas.microsoft.com/office/drawing/2014/main" id="{2C1C43F5-9C7A-C2CC-524B-9745E3453930}"/>
              </a:ext>
            </a:extLst>
          </p:cNvPr>
          <p:cNvSpPr txBox="1"/>
          <p:nvPr/>
        </p:nvSpPr>
        <p:spPr>
          <a:xfrm>
            <a:off x="427656" y="4178140"/>
            <a:ext cx="8834331" cy="830997"/>
          </a:xfrm>
          <a:prstGeom prst="rect">
            <a:avLst/>
          </a:prstGeom>
          <a:noFill/>
        </p:spPr>
        <p:txBody>
          <a:bodyPr wrap="square" rtlCol="0">
            <a:spAutoFit/>
          </a:bodyPr>
          <a:lstStyle/>
          <a:p>
            <a:r>
              <a:rPr lang="en-US" sz="2400" b="1" dirty="0" err="1">
                <a:solidFill>
                  <a:srgbClr val="FF0000"/>
                </a:solidFill>
                <a:latin typeface="Calibri"/>
                <a:ea typeface="Calibri"/>
                <a:cs typeface="Calibri"/>
                <a:sym typeface="Calibri"/>
              </a:rPr>
              <a:t>linkedin</a:t>
            </a:r>
            <a:r>
              <a:rPr lang="en-US" sz="2400" b="1" dirty="0">
                <a:solidFill>
                  <a:srgbClr val="FF0000"/>
                </a:solidFill>
                <a:latin typeface="Calibri"/>
                <a:ea typeface="Calibri"/>
                <a:cs typeface="Calibri"/>
                <a:sym typeface="Calibri"/>
              </a:rPr>
              <a:t> url: </a:t>
            </a:r>
            <a:r>
              <a:rPr lang="en-US" sz="1800" dirty="0">
                <a:solidFill>
                  <a:schemeClr val="tx1"/>
                </a:solidFill>
                <a:latin typeface="Calibri"/>
                <a:ea typeface="Calibri"/>
                <a:cs typeface="Calibri"/>
                <a:sym typeface="Calibri"/>
              </a:rPr>
              <a:t>https://www.linkedin.com/in/udaykumarvaddi/</a:t>
            </a:r>
          </a:p>
          <a:p>
            <a:r>
              <a:rPr lang="en-US" sz="2400" b="1" dirty="0">
                <a:solidFill>
                  <a:srgbClr val="FF0000"/>
                </a:solidFill>
                <a:latin typeface="Calibri"/>
                <a:ea typeface="Calibri"/>
                <a:cs typeface="Calibri"/>
                <a:sym typeface="Calibri"/>
              </a:rPr>
              <a:t>Git url:</a:t>
            </a:r>
            <a:r>
              <a:rPr lang="en-US" sz="1800" b="1" dirty="0">
                <a:solidFill>
                  <a:schemeClr val="tx1"/>
                </a:solidFill>
                <a:latin typeface="Calibri"/>
                <a:ea typeface="Calibri"/>
                <a:cs typeface="Calibri"/>
                <a:sym typeface="Calibri"/>
              </a:rPr>
              <a:t> </a:t>
            </a:r>
            <a:r>
              <a:rPr lang="en-US" sz="1800" dirty="0">
                <a:solidFill>
                  <a:schemeClr val="tx1"/>
                </a:solidFill>
                <a:latin typeface="Calibri"/>
                <a:ea typeface="Calibri"/>
                <a:cs typeface="Calibri"/>
                <a:sym typeface="Calibri"/>
              </a:rPr>
              <a:t>https://github.com/uday8695</a:t>
            </a:r>
            <a:endParaRPr lang="en-IN"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57084" y="2510569"/>
            <a:ext cx="9935057" cy="1323399"/>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2000" dirty="0"/>
              <a:t>Perform univariate and bivariate analyses on the columns of the dataset to understand the data given and get better insights and knowledge from the dataset by removing missing values, redundant data  and find relationships ,outliers among variables . Performing visualizations on the variables for better understanding of the dataset.</a:t>
            </a:r>
          </a:p>
        </p:txBody>
      </p:sp>
      <p:sp>
        <p:nvSpPr>
          <p:cNvPr id="105" name="Google Shape;105;p3"/>
          <p:cNvSpPr txBox="1"/>
          <p:nvPr/>
        </p:nvSpPr>
        <p:spPr>
          <a:xfrm>
            <a:off x="2728410" y="1753742"/>
            <a:ext cx="6099463" cy="495905"/>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Objective of the project:</a:t>
            </a:r>
            <a:endParaRPr sz="1800" b="0" i="0" u="none" strike="noStrike" cap="none"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3800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57084" y="2510569"/>
            <a:ext cx="10441858" cy="1015622"/>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2000" dirty="0"/>
              <a:t>The dataset contains around 40 independent variables and 4000 data points. The independent variables are both continuous and categorical in nature. The dataset contains a unique identifier for each candidate.</a:t>
            </a:r>
          </a:p>
        </p:txBody>
      </p:sp>
      <p:sp>
        <p:nvSpPr>
          <p:cNvPr id="105" name="Google Shape;105;p3"/>
          <p:cNvSpPr txBox="1"/>
          <p:nvPr/>
        </p:nvSpPr>
        <p:spPr>
          <a:xfrm>
            <a:off x="2728410" y="1753742"/>
            <a:ext cx="6099463" cy="495905"/>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Dataset Overview</a:t>
            </a:r>
            <a:endParaRPr sz="1800" b="0" i="0" u="none" strike="noStrike" cap="none"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329898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624052" y="1419185"/>
            <a:ext cx="5791200" cy="397027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panose="020B0604020202020204" pitchFamily="34" charset="0"/>
              <a:buChar char="•"/>
            </a:pPr>
            <a:r>
              <a:rPr lang="en-US" sz="1800" dirty="0"/>
              <a:t>This report explores the distribution of individual variables (one at a time) from the dataset, focusing on key features such as </a:t>
            </a:r>
            <a:r>
              <a:rPr lang="en-US" sz="1800" b="1" dirty="0"/>
              <a:t>Salary</a:t>
            </a:r>
            <a:r>
              <a:rPr lang="en-US" sz="1800" dirty="0"/>
              <a:t>, </a:t>
            </a:r>
            <a:r>
              <a:rPr lang="en-US" sz="1800" b="1" dirty="0"/>
              <a:t>Gender</a:t>
            </a:r>
            <a:r>
              <a:rPr lang="en-US" sz="1800" dirty="0"/>
              <a:t>, </a:t>
            </a:r>
            <a:r>
              <a:rPr lang="en-US" sz="1800" b="1" dirty="0" err="1"/>
              <a:t>CollegeTier</a:t>
            </a:r>
            <a:r>
              <a:rPr lang="en-US" sz="1800" dirty="0"/>
              <a:t>, and various test scores. Univariate analysis helps to understand the central tendency, spread, and distribution of data for each variable.</a:t>
            </a:r>
          </a:p>
          <a:p>
            <a:pPr marL="285750" marR="0" lvl="0" indent="-285750" algn="l" rtl="0">
              <a:spcBef>
                <a:spcPts val="0"/>
              </a:spcBef>
              <a:spcAft>
                <a:spcPts val="0"/>
              </a:spcAft>
              <a:buClr>
                <a:schemeClr val="dk1"/>
              </a:buClr>
              <a:buSzPts val="1800"/>
              <a:buFont typeface="Arial" panose="020B0604020202020204" pitchFamily="34" charset="0"/>
              <a:buChar char="•"/>
            </a:pPr>
            <a:endParaRPr lang="en-US" sz="1800" dirty="0"/>
          </a:p>
          <a:p>
            <a:pPr marL="285750" marR="0" lvl="0" indent="-285750" algn="l" rtl="0">
              <a:spcBef>
                <a:spcPts val="0"/>
              </a:spcBef>
              <a:spcAft>
                <a:spcPts val="0"/>
              </a:spcAft>
              <a:buClr>
                <a:schemeClr val="dk1"/>
              </a:buClr>
              <a:buSzPts val="1800"/>
              <a:buFont typeface="Arial" panose="020B0604020202020204" pitchFamily="34" charset="0"/>
              <a:buChar char="•"/>
            </a:pPr>
            <a:r>
              <a:rPr lang="en-US" sz="1800" dirty="0"/>
              <a:t>The univariate analysis reveals important insights about the distribution of salaries, gender representation, and test scores. Salaries tend to be right-skewed, with most candidates earning in the lower to middle salary range. Test scores are generally normally distributed, with programming skills showing the greatest variability</a:t>
            </a:r>
            <a:r>
              <a:rPr lang="en-US" dirty="0"/>
              <a:t>.</a:t>
            </a:r>
          </a:p>
        </p:txBody>
      </p:sp>
      <p:sp>
        <p:nvSpPr>
          <p:cNvPr id="105" name="Google Shape;105;p3"/>
          <p:cNvSpPr txBox="1"/>
          <p:nvPr/>
        </p:nvSpPr>
        <p:spPr>
          <a:xfrm>
            <a:off x="2748074" y="505044"/>
            <a:ext cx="6099463" cy="495905"/>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Univariate Analysis</a:t>
            </a:r>
            <a:endParaRPr sz="1800" b="0" i="0" u="none" strike="noStrike" cap="none" dirty="0">
              <a:solidFill>
                <a:srgbClr val="FF0000"/>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5F7270DB-DFF6-840A-81C3-CF5F184CB0B7}"/>
              </a:ext>
            </a:extLst>
          </p:cNvPr>
          <p:cNvPicPr>
            <a:picLocks noChangeAspect="1"/>
          </p:cNvPicPr>
          <p:nvPr/>
        </p:nvPicPr>
        <p:blipFill>
          <a:blip r:embed="rId3"/>
          <a:stretch>
            <a:fillRect/>
          </a:stretch>
        </p:blipFill>
        <p:spPr>
          <a:xfrm>
            <a:off x="508534" y="1291932"/>
            <a:ext cx="5115518" cy="4224781"/>
          </a:xfrm>
          <a:prstGeom prst="rect">
            <a:avLst/>
          </a:prstGeom>
        </p:spPr>
      </p:pic>
    </p:spTree>
    <p:extLst>
      <p:ext uri="{BB962C8B-B14F-4D97-AF65-F5344CB8AC3E}">
        <p14:creationId xmlns:p14="http://schemas.microsoft.com/office/powerpoint/2010/main" val="103136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624052" y="1419185"/>
            <a:ext cx="5791200" cy="230828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panose="020B0604020202020204" pitchFamily="34" charset="0"/>
              <a:buChar char="•"/>
            </a:pPr>
            <a:r>
              <a:rPr lang="en-US" sz="1600" dirty="0"/>
              <a:t>This report explores the relationships between </a:t>
            </a:r>
            <a:r>
              <a:rPr lang="en-US" sz="1600" b="1" dirty="0"/>
              <a:t>salary</a:t>
            </a:r>
            <a:r>
              <a:rPr lang="en-US" sz="1600" dirty="0"/>
              <a:t> and key variables like </a:t>
            </a:r>
            <a:r>
              <a:rPr lang="en-US" sz="1600" b="1" dirty="0"/>
              <a:t>Gender</a:t>
            </a:r>
            <a:r>
              <a:rPr lang="en-US" sz="1600" dirty="0"/>
              <a:t>, </a:t>
            </a:r>
            <a:r>
              <a:rPr lang="en-US" sz="1600" b="1" dirty="0" err="1"/>
              <a:t>CollegeTier</a:t>
            </a:r>
            <a:r>
              <a:rPr lang="en-US" sz="1600" dirty="0"/>
              <a:t>, and </a:t>
            </a:r>
            <a:r>
              <a:rPr lang="en-US" sz="1600" b="1" dirty="0"/>
              <a:t>Test Scores</a:t>
            </a:r>
            <a:r>
              <a:rPr lang="en-US" sz="1600" dirty="0"/>
              <a:t> to understand how these factors correlate with salary.</a:t>
            </a:r>
          </a:p>
          <a:p>
            <a:pPr marR="0" lvl="0" algn="l" rtl="0">
              <a:spcBef>
                <a:spcPts val="0"/>
              </a:spcBef>
              <a:spcAft>
                <a:spcPts val="0"/>
              </a:spcAft>
              <a:buClr>
                <a:schemeClr val="dk1"/>
              </a:buClr>
              <a:buSzPts val="1800"/>
            </a:pPr>
            <a:endParaRPr lang="en-US" sz="1600" dirty="0"/>
          </a:p>
          <a:p>
            <a:pPr marL="285750" marR="0" lvl="0" indent="-285750" algn="l" rtl="0">
              <a:spcBef>
                <a:spcPts val="0"/>
              </a:spcBef>
              <a:spcAft>
                <a:spcPts val="0"/>
              </a:spcAft>
              <a:buClr>
                <a:schemeClr val="dk1"/>
              </a:buClr>
              <a:buSzPts val="1800"/>
              <a:buFont typeface="Arial" panose="020B0604020202020204" pitchFamily="34" charset="0"/>
              <a:buChar char="•"/>
            </a:pPr>
            <a:r>
              <a:rPr lang="en-US" sz="1600" dirty="0"/>
              <a:t>The bivariate analysis reveals that </a:t>
            </a:r>
            <a:r>
              <a:rPr lang="en-US" sz="1600" b="1" dirty="0" err="1"/>
              <a:t>CollegeTier</a:t>
            </a:r>
            <a:r>
              <a:rPr lang="en-US" sz="1600" dirty="0"/>
              <a:t> and </a:t>
            </a:r>
            <a:r>
              <a:rPr lang="en-US" sz="1600" b="1" dirty="0" err="1"/>
              <a:t>ComputerProgramming</a:t>
            </a:r>
            <a:r>
              <a:rPr lang="en-US" sz="1600" dirty="0"/>
              <a:t> scores have a stronger relationship with salary, while </a:t>
            </a:r>
            <a:r>
              <a:rPr lang="en-US" sz="1600" b="1" dirty="0"/>
              <a:t>Gender</a:t>
            </a:r>
            <a:r>
              <a:rPr lang="en-US" sz="1600" dirty="0"/>
              <a:t> and other test scores show weaker correlations. These insights can help in identifying factors that influence salary trends.</a:t>
            </a:r>
            <a:endParaRPr lang="en-US" sz="1050" dirty="0"/>
          </a:p>
        </p:txBody>
      </p:sp>
      <p:sp>
        <p:nvSpPr>
          <p:cNvPr id="105" name="Google Shape;105;p3"/>
          <p:cNvSpPr txBox="1"/>
          <p:nvPr/>
        </p:nvSpPr>
        <p:spPr>
          <a:xfrm>
            <a:off x="2748074" y="505044"/>
            <a:ext cx="6099463" cy="495905"/>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Bivariate Analysis</a:t>
            </a:r>
            <a:endParaRPr sz="1800" b="0" i="0" u="none" strike="noStrike" cap="none" dirty="0">
              <a:solidFill>
                <a:srgbClr val="FF0000"/>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6C2B92E7-AF62-01CD-8519-097A5B6C8B84}"/>
              </a:ext>
            </a:extLst>
          </p:cNvPr>
          <p:cNvPicPr>
            <a:picLocks noChangeAspect="1"/>
          </p:cNvPicPr>
          <p:nvPr/>
        </p:nvPicPr>
        <p:blipFill>
          <a:blip r:embed="rId3"/>
          <a:stretch>
            <a:fillRect/>
          </a:stretch>
        </p:blipFill>
        <p:spPr>
          <a:xfrm>
            <a:off x="776748" y="1252959"/>
            <a:ext cx="4754444" cy="2176041"/>
          </a:xfrm>
          <a:prstGeom prst="rect">
            <a:avLst/>
          </a:prstGeom>
        </p:spPr>
      </p:pic>
      <p:pic>
        <p:nvPicPr>
          <p:cNvPr id="6" name="Picture 5">
            <a:extLst>
              <a:ext uri="{FF2B5EF4-FFF2-40B4-BE49-F238E27FC236}">
                <a16:creationId xmlns:a16="http://schemas.microsoft.com/office/drawing/2014/main" id="{713A5758-210D-2536-59AD-C856E0ED55D1}"/>
              </a:ext>
            </a:extLst>
          </p:cNvPr>
          <p:cNvPicPr>
            <a:picLocks noChangeAspect="1"/>
          </p:cNvPicPr>
          <p:nvPr/>
        </p:nvPicPr>
        <p:blipFill>
          <a:blip r:embed="rId4"/>
          <a:stretch>
            <a:fillRect/>
          </a:stretch>
        </p:blipFill>
        <p:spPr>
          <a:xfrm>
            <a:off x="779666" y="3429000"/>
            <a:ext cx="4751111" cy="2450939"/>
          </a:xfrm>
          <a:prstGeom prst="rect">
            <a:avLst/>
          </a:prstGeom>
        </p:spPr>
      </p:pic>
      <p:pic>
        <p:nvPicPr>
          <p:cNvPr id="8" name="Picture 7">
            <a:extLst>
              <a:ext uri="{FF2B5EF4-FFF2-40B4-BE49-F238E27FC236}">
                <a16:creationId xmlns:a16="http://schemas.microsoft.com/office/drawing/2014/main" id="{30F80FD6-00CD-CE31-6E26-D2B00259BE4F}"/>
              </a:ext>
            </a:extLst>
          </p:cNvPr>
          <p:cNvPicPr>
            <a:picLocks noChangeAspect="1"/>
          </p:cNvPicPr>
          <p:nvPr/>
        </p:nvPicPr>
        <p:blipFill>
          <a:blip r:embed="rId5"/>
          <a:stretch>
            <a:fillRect/>
          </a:stretch>
        </p:blipFill>
        <p:spPr>
          <a:xfrm>
            <a:off x="6566248" y="3831220"/>
            <a:ext cx="3906808" cy="2261330"/>
          </a:xfrm>
          <a:prstGeom prst="rect">
            <a:avLst/>
          </a:prstGeom>
        </p:spPr>
      </p:pic>
    </p:spTree>
    <p:extLst>
      <p:ext uri="{BB962C8B-B14F-4D97-AF65-F5344CB8AC3E}">
        <p14:creationId xmlns:p14="http://schemas.microsoft.com/office/powerpoint/2010/main" val="1042108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353114"/>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IN" b="1" dirty="0">
                <a:solidFill>
                  <a:srgbClr val="FF0000"/>
                </a:solidFill>
              </a:rPr>
              <a:t>Conclusion</a:t>
            </a:r>
            <a:endParaRPr b="1" dirty="0">
              <a:solidFill>
                <a:srgbClr val="FF0000"/>
              </a:solidFill>
            </a:endParaRPr>
          </a:p>
        </p:txBody>
      </p:sp>
      <p:sp>
        <p:nvSpPr>
          <p:cNvPr id="111" name="Google Shape;111;p4"/>
          <p:cNvSpPr txBox="1">
            <a:spLocks noGrp="1"/>
          </p:cNvSpPr>
          <p:nvPr>
            <p:ph type="body" idx="1"/>
          </p:nvPr>
        </p:nvSpPr>
        <p:spPr>
          <a:xfrm>
            <a:off x="893224" y="1490766"/>
            <a:ext cx="10515600" cy="4351338"/>
          </a:xfrm>
          <a:prstGeom prst="rect">
            <a:avLst/>
          </a:prstGeom>
          <a:noFill/>
          <a:ln>
            <a:noFill/>
          </a:ln>
        </p:spPr>
        <p:txBody>
          <a:bodyPr spcFirstLastPara="1" wrap="square" lIns="91425" tIns="45700" rIns="91425" bIns="45700" anchor="t" anchorCtr="0">
            <a:normAutofit fontScale="92500" lnSpcReduction="20000"/>
          </a:bodyPr>
          <a:lstStyle/>
          <a:p>
            <a:r>
              <a:rPr lang="en-US" dirty="0">
                <a:latin typeface="Times New Roman" panose="02020603050405020304" pitchFamily="18" charset="0"/>
                <a:cs typeface="Times New Roman" panose="02020603050405020304" pitchFamily="18" charset="0"/>
              </a:rPr>
              <a:t>The salary data is skewed to the right, meaning most people earn less, but a few individuals earn much higher salaries than the average.</a:t>
            </a:r>
          </a:p>
          <a:p>
            <a:r>
              <a:rPr lang="en-US" dirty="0">
                <a:latin typeface="Times New Roman" panose="02020603050405020304" pitchFamily="18" charset="0"/>
                <a:cs typeface="Times New Roman" panose="02020603050405020304" pitchFamily="18" charset="0"/>
              </a:rPr>
              <a:t>Males seem to hold more jobs across different cities and may have higher salaries on average compared to females.</a:t>
            </a:r>
          </a:p>
          <a:p>
            <a:r>
              <a:rPr lang="en-US" dirty="0">
                <a:latin typeface="Times New Roman" panose="02020603050405020304" pitchFamily="18" charset="0"/>
                <a:cs typeface="Times New Roman" panose="02020603050405020304" pitchFamily="18" charset="0"/>
              </a:rPr>
              <a:t>The analysis reveals that test scores, are not the sole determining factor. The Computer programming score shows the strongest positive relationship with salary, followed by Quant and Domain scores, but these relationships remain weak. </a:t>
            </a:r>
          </a:p>
          <a:p>
            <a:r>
              <a:rPr lang="en-US" dirty="0">
                <a:latin typeface="Times New Roman" panose="02020603050405020304" pitchFamily="18" charset="0"/>
                <a:cs typeface="Times New Roman" panose="02020603050405020304" pitchFamily="18" charset="0"/>
              </a:rPr>
              <a:t>Further analysis could explore the combined effect of these test scores with other factors such as experience, job location, and educational background to provide a more complete understanding of salary determinants.</a:t>
            </a:r>
          </a:p>
          <a:p>
            <a:pPr marL="228600" lvl="0" indent="-130810"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548</Words>
  <Application>Microsoft Office PowerPoint</Application>
  <PresentationFormat>Widescreen</PresentationFormat>
  <Paragraphs>25</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Times New Roman</vt:lpstr>
      <vt:lpstr>Lato Black</vt:lpstr>
      <vt:lpstr>Libre Baskerville</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Vaddi uday kumar</cp:lastModifiedBy>
  <cp:revision>2</cp:revision>
  <dcterms:created xsi:type="dcterms:W3CDTF">2021-02-16T05:19:01Z</dcterms:created>
  <dcterms:modified xsi:type="dcterms:W3CDTF">2024-10-04T04:26:33Z</dcterms:modified>
</cp:coreProperties>
</file>