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8"/>
  </p:notesMasterIdLst>
  <p:sldIdLst>
    <p:sldId id="256" r:id="rId2"/>
    <p:sldId id="268" r:id="rId3"/>
    <p:sldId id="273" r:id="rId4"/>
    <p:sldId id="276" r:id="rId5"/>
    <p:sldId id="275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6" r:id="rId14"/>
    <p:sldId id="283" r:id="rId15"/>
    <p:sldId id="285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/>
    <p:restoredTop sz="94694"/>
  </p:normalViewPr>
  <p:slideViewPr>
    <p:cSldViewPr snapToGrid="0" snapToObjects="1">
      <p:cViewPr varScale="1">
        <p:scale>
          <a:sx n="149" d="100"/>
          <a:sy n="149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D17E-E2E3-0D47-BA26-FE18166B0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57AB1-3D8C-6849-9BD4-A3622C35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AF1E-E95D-514A-9D16-33361551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047C-C745-B04D-B831-98595473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8692-E61A-4F40-8C2C-6CC3E21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4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7B44-6A15-C04A-B4FD-C645EB0A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A769-1974-7D45-BAA3-0FA93E4A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A1DE-A6E2-674D-9EE5-CEB6B7C2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34D0-2682-564A-8B77-0537DD1C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6AD7-3425-0247-AF35-C1839B29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420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5112E-EEE6-3A4E-A729-DFF06F59C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66B22-0906-D745-843E-E098A68C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55A0-E0EF-6F4D-8E8C-F4C25F21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146A-8654-0542-815F-D08A9F7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C4DF-EC65-384C-BA3D-2D6C9952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6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A78-A038-4B4B-B5AD-2895048D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77F5-71F2-2544-A9D2-B046A502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BB1D-0EEC-484D-B3AC-AF9F53C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14F5-CF5B-644C-B8F8-2334C58E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91E5-426D-B147-9B2D-64F38728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879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AFF6-EB70-5B42-9B77-8D3604EE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BF2B-AD2B-6B43-9EFB-73569046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A7A-DF6E-BD4B-A1FA-02A901F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53B9-C350-374D-A189-9448D22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5F63-8F97-CF43-88C4-F221527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F096-5361-C740-99F1-6FDDFC01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6FCF-0635-D545-8FAA-214D2C885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05199-40B5-BF47-9BFA-E9849A04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6D44-5985-5348-837E-6631A208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BBBC-FACA-DF4C-9528-92B259A9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1937-6719-E64F-8829-37973B2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2714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AD5B-F9BF-134D-9F48-D12AEAB8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E290-AFA2-8D4A-9C45-A9735F0F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C7D83-CEA5-7940-A93E-8C071406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4ECE1-4E4D-E543-8B29-D0F10B45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8CFF-7523-6846-9710-A68796A8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EDD02-CF90-CD4C-B4B3-5A93BC8C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E43D0-FB7C-C649-9087-661E67A3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198B2-777E-1D4D-9480-06FC169D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11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8998-9B8B-5043-8976-6D3BBF9B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CC45D-D96B-4442-9FD5-2F172EA6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683DD-AA6A-8940-8F28-794E463E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AC353-8472-024F-B10D-E1CF59ED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4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BEC5F-5D05-3342-B4BD-49E9DC87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2484-AF9C-904A-AB38-E6C9575B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D7163-D572-DC44-98BD-52711346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1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A1A-8EA4-114C-9DE9-EB59BEE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9CC0-82FF-3046-B926-8077E6C6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0D02-6BFC-D04D-97F5-1DD7024B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68471-8C1B-534A-BC05-B037FF7A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7DD0-E3AF-9946-A828-10E0A11E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261A-E11B-A347-B755-1AA332A4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242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FBBD-9028-6044-815B-24727361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22D2-F4D9-2A4B-ADE8-502CF60FB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5768-B827-9741-84F9-CDF864038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F340-964D-F845-B477-5412DAB8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4962-B541-F64E-9729-F62F858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2329-71E4-D541-83E8-DBAADBD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2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73549-E396-FF49-922E-0C1F4462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13F2-8067-7849-AF4F-B83F1878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0ECA-CF97-0745-831E-858649926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49BB-2AE8-5E41-837A-EA314D7DC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0DE2-6900-A447-A375-946EDCC5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</a:t>
            </a:r>
            <a:b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#7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E2BF4E-8171-DB41-A6FA-532667F5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590349-B260-5A47-AC28-44E4FDEE948F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3F6E5-4B23-B44B-AAB3-3B53EB29097D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3B537-F1C6-5549-97BC-D1359FEC370A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DE156-3A8F-D040-ADE9-BAAB31431315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4221F-0A0A-8349-98BC-2AEC63F0A540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778045-3567-E54F-A009-75DB94A861F2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702D4-8775-3344-8B75-043A392C321B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3BF09-53BC-4C45-AA6D-A7B3A28C6951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47890-8751-054E-8294-7BF32126D873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228C0-BDB2-5F4A-8B5C-DD0AD0CB38CC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28BE9A-7C3E-EE42-9F32-E22BBC2C5080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D2DA3-402F-BA41-A1B5-38AEB940ABFA}"/>
              </a:ext>
            </a:extLst>
          </p:cNvPr>
          <p:cNvSpPr txBox="1"/>
          <p:nvPr/>
        </p:nvSpPr>
        <p:spPr>
          <a:xfrm>
            <a:off x="7775977" y="26238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667535-0780-D546-B282-4FAF23B7B4B1}"/>
              </a:ext>
            </a:extLst>
          </p:cNvPr>
          <p:cNvSpPr txBox="1"/>
          <p:nvPr/>
        </p:nvSpPr>
        <p:spPr>
          <a:xfrm>
            <a:off x="8101299" y="389449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set_A_D_B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FF3337C-4B96-824B-9A5F-37B4B72A0259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600CE-EFFB-5544-B97B-99783E39584A}"/>
              </a:ext>
            </a:extLst>
          </p:cNvPr>
          <p:cNvSpPr txBox="1"/>
          <p:nvPr/>
        </p:nvSpPr>
        <p:spPr>
          <a:xfrm>
            <a:off x="1252728" y="5394960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set_A_D_B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set_A.difference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67B742-2D55-EB48-A7F6-45DD661570A2}"/>
              </a:ext>
            </a:extLst>
          </p:cNvPr>
          <p:cNvCxnSpPr/>
          <p:nvPr/>
        </p:nvCxnSpPr>
        <p:spPr>
          <a:xfrm>
            <a:off x="3246120" y="3072312"/>
            <a:ext cx="667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BBA37C-8D18-8C44-AC21-3F0683066B7D}"/>
              </a:ext>
            </a:extLst>
          </p:cNvPr>
          <p:cNvSpPr txBox="1"/>
          <p:nvPr/>
        </p:nvSpPr>
        <p:spPr>
          <a:xfrm>
            <a:off x="8555676" y="29126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</p:spTree>
    <p:extLst>
      <p:ext uri="{BB962C8B-B14F-4D97-AF65-F5344CB8AC3E}">
        <p14:creationId xmlns:p14="http://schemas.microsoft.com/office/powerpoint/2010/main" val="227381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/>
      <p:bldP spid="18" grpId="0"/>
      <p:bldP spid="19" grpId="0"/>
      <p:bldP spid="21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5206B1-1819-4E44-8BCF-1C1DB6B9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Symmetric Difference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EE35B-C4C8-2E45-80C5-A71513024922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54B8E-0865-1349-AEBD-B1A28C4E4575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99E8E-C042-0E4A-BEC4-7F1A665D18F8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84C4C-5B2F-C146-AC0F-B564100131E5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F3D13-F572-094B-B05E-CF09065EAC10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9AEF3-C6B3-014D-8C9E-940B1B83D3CF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3C55D-E1B9-2D48-8ADB-5723C9BF2C73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311D2-2C5E-5E47-841E-9C478168E138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F69F0-134B-AD4E-953D-81BCCA920C1B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ECFDA-D86F-B64A-A89A-00F9E9E0962D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50508E-0907-2D4A-8AA6-4462F0845729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A2EAB-B2E4-8245-A9C3-02F2F46B359F}"/>
              </a:ext>
            </a:extLst>
          </p:cNvPr>
          <p:cNvSpPr txBox="1"/>
          <p:nvPr/>
        </p:nvSpPr>
        <p:spPr>
          <a:xfrm>
            <a:off x="7775977" y="26238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4F598-C826-6847-A3C8-AE9FC45D359F}"/>
              </a:ext>
            </a:extLst>
          </p:cNvPr>
          <p:cNvSpPr txBox="1"/>
          <p:nvPr/>
        </p:nvSpPr>
        <p:spPr>
          <a:xfrm>
            <a:off x="8101299" y="389449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set_A_SD_B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D11DD3F-8C88-AB43-A8D4-DCAB46B91FCB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DD2C7-071C-144D-881B-2D13094CAA8E}"/>
              </a:ext>
            </a:extLst>
          </p:cNvPr>
          <p:cNvSpPr txBox="1"/>
          <p:nvPr/>
        </p:nvSpPr>
        <p:spPr>
          <a:xfrm>
            <a:off x="1252728" y="5394960"/>
            <a:ext cx="6263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set_A_SD_B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set_A.symmetric_difference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0985C1-F5AD-D844-BB9D-7F6D7167B6EB}"/>
              </a:ext>
            </a:extLst>
          </p:cNvPr>
          <p:cNvCxnSpPr/>
          <p:nvPr/>
        </p:nvCxnSpPr>
        <p:spPr>
          <a:xfrm>
            <a:off x="3246120" y="3072312"/>
            <a:ext cx="667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2C2DB2-04FD-544F-9586-536F60C3FA2D}"/>
              </a:ext>
            </a:extLst>
          </p:cNvPr>
          <p:cNvSpPr txBox="1"/>
          <p:nvPr/>
        </p:nvSpPr>
        <p:spPr>
          <a:xfrm>
            <a:off x="8555676" y="29126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A935A-5C85-774E-B476-FE9D7A937AD8}"/>
              </a:ext>
            </a:extLst>
          </p:cNvPr>
          <p:cNvSpPr txBox="1"/>
          <p:nvPr/>
        </p:nvSpPr>
        <p:spPr>
          <a:xfrm>
            <a:off x="8277172" y="232815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E7772-42EA-3F41-9193-AF8B13CE485A}"/>
              </a:ext>
            </a:extLst>
          </p:cNvPr>
          <p:cNvSpPr txBox="1"/>
          <p:nvPr/>
        </p:nvSpPr>
        <p:spPr>
          <a:xfrm>
            <a:off x="8079046" y="32511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5195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8" grpId="0"/>
      <p:bldP spid="19" grpId="0"/>
      <p:bldP spid="20" grpId="0" animBg="1"/>
      <p:bldP spid="21" grpId="0"/>
      <p:bldP spid="2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60FD-A7C7-9643-98BA-C2DC9109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0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AED1-FDB7-874A-8FF3-85D24819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335640"/>
            <a:ext cx="10053320" cy="5522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Add element </a:t>
            </a:r>
            <a:r>
              <a:rPr lang="en-US" dirty="0" err="1"/>
              <a:t>elem</a:t>
            </a:r>
            <a:r>
              <a:rPr lang="en-US" dirty="0"/>
              <a:t> to the set.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update(*others)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|= other | ... Update the set, adding elements from all others.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intersection_update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(*others)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&amp;= other &amp; ... Update the set, keeping only elements found in it and all others.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(*others)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-= other | ... Update the set, removing elements found in others.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symmetric_difference_update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(other)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^= other Update the set, keeping only elements found in either set, but not in both.</a:t>
            </a:r>
          </a:p>
        </p:txBody>
      </p:sp>
    </p:spTree>
    <p:extLst>
      <p:ext uri="{BB962C8B-B14F-4D97-AF65-F5344CB8AC3E}">
        <p14:creationId xmlns:p14="http://schemas.microsoft.com/office/powerpoint/2010/main" val="42559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DBA1-7B9C-6A42-B484-7B69CF19F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58" y="924674"/>
            <a:ext cx="10542142" cy="5252289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remove(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/>
              <a:t>Remove element </a:t>
            </a:r>
            <a:r>
              <a:rPr lang="en-US" dirty="0" err="1"/>
              <a:t>elem</a:t>
            </a:r>
            <a:r>
              <a:rPr lang="en-US" dirty="0"/>
              <a:t> from the set. Raises </a:t>
            </a:r>
            <a:r>
              <a:rPr lang="en-US" dirty="0" err="1"/>
              <a:t>KeyError</a:t>
            </a:r>
            <a:r>
              <a:rPr lang="en-US" dirty="0"/>
              <a:t> if </a:t>
            </a:r>
            <a:r>
              <a:rPr lang="en-US" dirty="0" err="1"/>
              <a:t>elem</a:t>
            </a:r>
            <a:r>
              <a:rPr lang="en-US" dirty="0"/>
              <a:t> is not contained in the set.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discard(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Remove element </a:t>
            </a:r>
            <a:r>
              <a:rPr lang="en-US" dirty="0" err="1"/>
              <a:t>elem</a:t>
            </a:r>
            <a:r>
              <a:rPr lang="en-US" dirty="0"/>
              <a:t> from the set if it is present.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 Remove and return an arbitrary element from the set. Raises </a:t>
            </a:r>
            <a:r>
              <a:rPr lang="en-US" dirty="0" err="1"/>
              <a:t>KeyError</a:t>
            </a:r>
            <a:r>
              <a:rPr lang="en-US" dirty="0"/>
              <a:t> if the set is empty.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clear() </a:t>
            </a:r>
            <a:r>
              <a:rPr lang="en-US" dirty="0"/>
              <a:t>Remove all elements from the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6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001F-B6AE-A14E-8017-DE33E26E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Frozenset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CF55-E955-3E4E-9AA9-0202855D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68123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Frozenset is a set but is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frozenset( { 5, “five”, ‘f’ } 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membership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symmetric_difference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6F5D9-3EE5-774F-BA49-4D6C5A5BDF22}"/>
              </a:ext>
            </a:extLst>
          </p:cNvPr>
          <p:cNvSpPr txBox="1"/>
          <p:nvPr/>
        </p:nvSpPr>
        <p:spPr>
          <a:xfrm>
            <a:off x="3227832" y="5961414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set can contain a frozenset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frozenset cannot contain a set</a:t>
            </a:r>
          </a:p>
        </p:txBody>
      </p:sp>
    </p:spTree>
    <p:extLst>
      <p:ext uri="{BB962C8B-B14F-4D97-AF65-F5344CB8AC3E}">
        <p14:creationId xmlns:p14="http://schemas.microsoft.com/office/powerpoint/2010/main" val="369136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F061-B59F-AD41-8BD4-1828516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versus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4B4E-781F-D444-81AF-27C6BB0D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Rule of thumb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have </a:t>
            </a:r>
            <a:r>
              <a:rPr lang="en-US" b="1" dirty="0"/>
              <a:t>frequent inserts, frequent deletes, frequent accesses</a:t>
            </a:r>
            <a:r>
              <a:rPr lang="en-US" dirty="0"/>
              <a:t>, throughout the execution of a program, use</a:t>
            </a:r>
          </a:p>
          <a:p>
            <a:pPr marL="0" indent="0">
              <a:buNone/>
            </a:pPr>
            <a:r>
              <a:rPr lang="en-US" b="1" dirty="0"/>
              <a:t>List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When you have </a:t>
            </a:r>
            <a:r>
              <a:rPr lang="en-US" b="1" dirty="0"/>
              <a:t>infrequent inserts, infrequent deletes, frequent accesses</a:t>
            </a:r>
            <a:r>
              <a:rPr lang="en-US" dirty="0"/>
              <a:t>, throughout the execution of a program, use</a:t>
            </a:r>
          </a:p>
          <a:p>
            <a:pPr marL="0" indent="0">
              <a:buNone/>
            </a:pPr>
            <a:r>
              <a:rPr lang="en-US" b="1" dirty="0"/>
              <a:t>Set</a:t>
            </a:r>
          </a:p>
          <a:p>
            <a:pPr marL="0" indent="0">
              <a:buNone/>
            </a:pPr>
            <a:endParaRPr lang="en-US" sz="1700" b="1" dirty="0">
              <a:solidFill>
                <a:srgbClr val="D06A22"/>
              </a:solidFill>
            </a:endParaRPr>
          </a:p>
          <a:p>
            <a:pPr marL="0" indent="0">
              <a:buNone/>
            </a:pPr>
            <a:endParaRPr lang="en-US" sz="1700" b="1" dirty="0">
              <a:solidFill>
                <a:srgbClr val="D06A22"/>
              </a:solidFill>
            </a:endParaRPr>
          </a:p>
          <a:p>
            <a:pPr marL="0" indent="0">
              <a:buNone/>
            </a:pPr>
            <a:endParaRPr lang="en-US" sz="1700" b="1" dirty="0">
              <a:solidFill>
                <a:srgbClr val="D06A22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D06A22"/>
                </a:solidFill>
              </a:rPr>
              <a:t># Rationale: Come to “Python Intermediate” course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1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4047-9EB1-AE49-833E-4570DD2E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16F2-1066-DD45-81FD-C06CDE64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1 to 10. Divide each element in this set by 5. What is the size of the set?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first 10 even numbers and another set of first 10 odd numbers. Find the union and intersection of these sets.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first 10 prime numbers and another set of first 10 odd numbers. Find the union, intersection and difference of these sets.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a string representing first-name and last-name of your family members. Now, create a set of first-name and another set of last-name from this list. What should be the size of each set?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100 random integers. Create a set of 100 random integers. Compare the size of list and set. Can you explain your observation? (Use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random.randint(a, b)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37517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5F71-1797-6844-A09C-93403BB8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FB72-724D-1A4F-8DED-6D1077E5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Set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unique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223E6C-F0E7-7648-AF7D-5C79192CC78D}"/>
              </a:ext>
            </a:extLst>
          </p:cNvPr>
          <p:cNvSpPr/>
          <p:nvPr/>
        </p:nvSpPr>
        <p:spPr>
          <a:xfrm>
            <a:off x="1901952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236D8-CF41-8D43-9B66-1107B776860E}"/>
              </a:ext>
            </a:extLst>
          </p:cNvPr>
          <p:cNvSpPr txBox="1"/>
          <p:nvPr/>
        </p:nvSpPr>
        <p:spPr>
          <a:xfrm>
            <a:off x="3054096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CF6B7-5865-FB4A-A91A-04EF9313FA9C}"/>
              </a:ext>
            </a:extLst>
          </p:cNvPr>
          <p:cNvSpPr txBox="1"/>
          <p:nvPr/>
        </p:nvSpPr>
        <p:spPr>
          <a:xfrm>
            <a:off x="2322769" y="42060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ACF9D-BEDD-9845-9009-30518EBBE197}"/>
              </a:ext>
            </a:extLst>
          </p:cNvPr>
          <p:cNvSpPr txBox="1"/>
          <p:nvPr/>
        </p:nvSpPr>
        <p:spPr>
          <a:xfrm>
            <a:off x="2607463" y="5218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35DF1-C27C-F949-BAD1-9995B74338CF}"/>
              </a:ext>
            </a:extLst>
          </p:cNvPr>
          <p:cNvSpPr txBox="1"/>
          <p:nvPr/>
        </p:nvSpPr>
        <p:spPr>
          <a:xfrm>
            <a:off x="3885222" y="46826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D79A25-11D9-6545-9FA0-ED89A9ABCF2B}"/>
              </a:ext>
            </a:extLst>
          </p:cNvPr>
          <p:cNvSpPr/>
          <p:nvPr/>
        </p:nvSpPr>
        <p:spPr>
          <a:xfrm>
            <a:off x="6516550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07165-EC67-2548-825D-FB97881474AA}"/>
              </a:ext>
            </a:extLst>
          </p:cNvPr>
          <p:cNvSpPr txBox="1"/>
          <p:nvPr/>
        </p:nvSpPr>
        <p:spPr>
          <a:xfrm>
            <a:off x="7668694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6749A-6430-D24E-B851-45BC647496B4}"/>
              </a:ext>
            </a:extLst>
          </p:cNvPr>
          <p:cNvSpPr txBox="1"/>
          <p:nvPr/>
        </p:nvSpPr>
        <p:spPr>
          <a:xfrm>
            <a:off x="6816485" y="46062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9CA6A0-BC7F-BB46-9E20-0F18937DB75A}"/>
              </a:ext>
            </a:extLst>
          </p:cNvPr>
          <p:cNvSpPr txBox="1"/>
          <p:nvPr/>
        </p:nvSpPr>
        <p:spPr>
          <a:xfrm>
            <a:off x="8375417" y="497558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D5345-BE5F-A747-BC5B-6AA22C62DFD4}"/>
              </a:ext>
            </a:extLst>
          </p:cNvPr>
          <p:cNvSpPr txBox="1"/>
          <p:nvPr/>
        </p:nvSpPr>
        <p:spPr>
          <a:xfrm>
            <a:off x="3015411" y="62253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7433-ABEF-EC4F-9726-2AD9DB9731D0}"/>
              </a:ext>
            </a:extLst>
          </p:cNvPr>
          <p:cNvSpPr txBox="1"/>
          <p:nvPr/>
        </p:nvSpPr>
        <p:spPr>
          <a:xfrm>
            <a:off x="7668694" y="622337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</p:spTree>
    <p:extLst>
      <p:ext uri="{BB962C8B-B14F-4D97-AF65-F5344CB8AC3E}">
        <p14:creationId xmlns:p14="http://schemas.microsoft.com/office/powerpoint/2010/main" val="348862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3" grpId="0"/>
      <p:bldP spid="14" grpId="0"/>
      <p:bldP spid="19" grpId="0"/>
      <p:bldP spid="20" grpId="0"/>
      <p:bldP spid="21" grpId="0"/>
      <p:bldP spid="7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DEF4-4B7F-7048-948E-D4C43351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Who can be in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CF5B-54A0-0548-B0F1-AE3D1D0C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660128" cy="27913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set object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collection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distinct hashable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type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6E7AA-4531-C844-84C0-7EE6F9B03709}"/>
              </a:ext>
            </a:extLst>
          </p:cNvPr>
          <p:cNvSpPr txBox="1"/>
          <p:nvPr/>
        </p:nvSpPr>
        <p:spPr>
          <a:xfrm flipH="1">
            <a:off x="2411858" y="3877777"/>
            <a:ext cx="2064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78858-03AB-8249-BFAF-886C02F61BD2}"/>
              </a:ext>
            </a:extLst>
          </p:cNvPr>
          <p:cNvSpPr txBox="1"/>
          <p:nvPr/>
        </p:nvSpPr>
        <p:spPr>
          <a:xfrm flipH="1">
            <a:off x="6357271" y="3914507"/>
            <a:ext cx="206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AA48E-FD7B-D040-AF3E-0335107D797B}"/>
              </a:ext>
            </a:extLst>
          </p:cNvPr>
          <p:cNvSpPr txBox="1"/>
          <p:nvPr/>
        </p:nvSpPr>
        <p:spPr>
          <a:xfrm>
            <a:off x="1175512" y="6080760"/>
            <a:ext cx="746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D06A22"/>
                </a:solidFill>
              </a:rPr>
              <a:t># Hashing is a way of storing data. To be hashable, a type must be immutable.</a:t>
            </a:r>
          </a:p>
        </p:txBody>
      </p:sp>
    </p:spTree>
    <p:extLst>
      <p:ext uri="{BB962C8B-B14F-4D97-AF65-F5344CB8AC3E}">
        <p14:creationId xmlns:p14="http://schemas.microsoft.com/office/powerpoint/2010/main" val="32570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A677-7D59-DF4A-8E71-F06C121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9D51-CE86-434C-9E23-B43C0AA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4" y="2557849"/>
            <a:ext cx="10323576" cy="34078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“food”, 429, 1.169, ‘Z’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set_B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“food”, 1.169, ‘Z’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set_123 = { 1, 2, 3, 1, 2, 3 }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print(set_123)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{1, 2, 3}</a:t>
            </a:r>
          </a:p>
        </p:txBody>
      </p:sp>
    </p:spTree>
    <p:extLst>
      <p:ext uri="{BB962C8B-B14F-4D97-AF65-F5344CB8AC3E}">
        <p14:creationId xmlns:p14="http://schemas.microsoft.com/office/powerpoint/2010/main" val="40016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04-EC84-4A4D-A898-6D63D95B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Sets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Membership</a:t>
            </a:r>
            <a:br>
              <a:rPr lang="en-US" dirty="0"/>
            </a:b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349A-39C0-5841-927C-245E19EE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‘2’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3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False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2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85FCA-9E7B-D148-AE8F-B4F124863128}"/>
              </a:ext>
            </a:extLst>
          </p:cNvPr>
          <p:cNvSpPr txBox="1"/>
          <p:nvPr/>
        </p:nvSpPr>
        <p:spPr>
          <a:xfrm>
            <a:off x="1536192" y="6192376"/>
            <a:ext cx="561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not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can be used on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as well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D9704-ACEB-AE40-9B30-FD88CC973BDC}"/>
              </a:ext>
            </a:extLst>
          </p:cNvPr>
          <p:cNvSpPr txBox="1"/>
          <p:nvPr/>
        </p:nvSpPr>
        <p:spPr>
          <a:xfrm>
            <a:off x="7705618" y="913413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{ 1, “one”, ‘2’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13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7457-5FC3-A146-AAD0-BF1C02D6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AAD9BA-3940-E84F-8451-628DB1ED50F7}"/>
              </a:ext>
            </a:extLst>
          </p:cNvPr>
          <p:cNvSpPr/>
          <p:nvPr/>
        </p:nvSpPr>
        <p:spPr>
          <a:xfrm>
            <a:off x="1901952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C750-B0A6-C047-B213-D76C82FBC801}"/>
              </a:ext>
            </a:extLst>
          </p:cNvPr>
          <p:cNvSpPr txBox="1"/>
          <p:nvPr/>
        </p:nvSpPr>
        <p:spPr>
          <a:xfrm>
            <a:off x="3054096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1C00D-B95F-7048-868F-27A3B227DCC4}"/>
              </a:ext>
            </a:extLst>
          </p:cNvPr>
          <p:cNvSpPr txBox="1"/>
          <p:nvPr/>
        </p:nvSpPr>
        <p:spPr>
          <a:xfrm>
            <a:off x="2322769" y="42060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0F3AC-BFEB-9146-8DEF-A31B89233DBF}"/>
              </a:ext>
            </a:extLst>
          </p:cNvPr>
          <p:cNvSpPr txBox="1"/>
          <p:nvPr/>
        </p:nvSpPr>
        <p:spPr>
          <a:xfrm>
            <a:off x="2607463" y="5218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6CD3-D6E6-8A40-8DE7-28B39D915C0E}"/>
              </a:ext>
            </a:extLst>
          </p:cNvPr>
          <p:cNvSpPr txBox="1"/>
          <p:nvPr/>
        </p:nvSpPr>
        <p:spPr>
          <a:xfrm>
            <a:off x="3885222" y="46826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B9454-CA8D-2343-94E1-DD2DBC9FDE75}"/>
              </a:ext>
            </a:extLst>
          </p:cNvPr>
          <p:cNvSpPr/>
          <p:nvPr/>
        </p:nvSpPr>
        <p:spPr>
          <a:xfrm>
            <a:off x="6516550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23FBF-E08E-8840-A755-814279E0BEB5}"/>
              </a:ext>
            </a:extLst>
          </p:cNvPr>
          <p:cNvSpPr txBox="1"/>
          <p:nvPr/>
        </p:nvSpPr>
        <p:spPr>
          <a:xfrm>
            <a:off x="7668694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289CB-3132-6A4C-9B1F-0A1C78143F79}"/>
              </a:ext>
            </a:extLst>
          </p:cNvPr>
          <p:cNvSpPr txBox="1"/>
          <p:nvPr/>
        </p:nvSpPr>
        <p:spPr>
          <a:xfrm>
            <a:off x="6816485" y="46062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CEA18-7C15-9241-8492-6DCF175E47FE}"/>
              </a:ext>
            </a:extLst>
          </p:cNvPr>
          <p:cNvSpPr txBox="1"/>
          <p:nvPr/>
        </p:nvSpPr>
        <p:spPr>
          <a:xfrm>
            <a:off x="3015411" y="62253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18032-CB50-6F40-993D-0C043BDE057B}"/>
              </a:ext>
            </a:extLst>
          </p:cNvPr>
          <p:cNvSpPr txBox="1"/>
          <p:nvPr/>
        </p:nvSpPr>
        <p:spPr>
          <a:xfrm>
            <a:off x="7668694" y="622337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EA1BD-322D-634B-81F0-06A30BCA4563}"/>
              </a:ext>
            </a:extLst>
          </p:cNvPr>
          <p:cNvSpPr txBox="1"/>
          <p:nvPr/>
        </p:nvSpPr>
        <p:spPr>
          <a:xfrm>
            <a:off x="3530730" y="2409212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subset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set_A because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element in set_B is also in set_A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180BA-C62D-6D45-A988-EB9348C29EE5}"/>
              </a:ext>
            </a:extLst>
          </p:cNvPr>
          <p:cNvSpPr txBox="1"/>
          <p:nvPr/>
        </p:nvSpPr>
        <p:spPr>
          <a:xfrm>
            <a:off x="8816548" y="1637472"/>
            <a:ext cx="3350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set_B.issubset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(set_A)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True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set_A.issuperset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True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4" grpId="0"/>
      <p:bldP spid="15" grpId="0"/>
      <p:bldP spid="17" grpId="0"/>
      <p:bldP spid="1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4BF2-9E6B-1847-8AA7-B6D4F39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1F3933-B8E4-094A-A747-55D7D490DF6F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5C3BF-CE72-754C-B268-6E158600CF6B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AE079-C4B7-E043-9E4D-4F8CCDF6DA7F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D6DE1-74AE-DD4A-BE23-159F88E42157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B3DAB-D074-5542-9A4B-C0E3644F3EC8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648237-27FE-284D-9591-809DBB6120F8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391F4-9166-3645-BED3-DD9C4D142A63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E9809-3446-8242-8BE8-01CE66F03E36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BA198-5E7B-E147-8CF8-65B414E11B06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DCD35-73EC-7A44-98BE-B34B31383563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B17875-4C3B-4044-B83B-52BFF60CC243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21B53-68AA-F949-964D-C0F44DB423A3}"/>
              </a:ext>
            </a:extLst>
          </p:cNvPr>
          <p:cNvSpPr txBox="1"/>
          <p:nvPr/>
        </p:nvSpPr>
        <p:spPr>
          <a:xfrm>
            <a:off x="7717797" y="25801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A094C-7731-9442-9634-837729038F76}"/>
              </a:ext>
            </a:extLst>
          </p:cNvPr>
          <p:cNvSpPr txBox="1"/>
          <p:nvPr/>
        </p:nvSpPr>
        <p:spPr>
          <a:xfrm>
            <a:off x="7720425" y="309732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7131DA-45B8-314C-9342-23CADC378A10}"/>
              </a:ext>
            </a:extLst>
          </p:cNvPr>
          <p:cNvSpPr txBox="1"/>
          <p:nvPr/>
        </p:nvSpPr>
        <p:spPr>
          <a:xfrm>
            <a:off x="8868390" y="269307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7C59F-40FD-8F49-BEB7-318DAA0BD6B0}"/>
              </a:ext>
            </a:extLst>
          </p:cNvPr>
          <p:cNvSpPr txBox="1"/>
          <p:nvPr/>
        </p:nvSpPr>
        <p:spPr>
          <a:xfrm>
            <a:off x="8101299" y="389449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set_A_U_B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245E11-56E0-4647-A987-0A8E49E06B35}"/>
              </a:ext>
            </a:extLst>
          </p:cNvPr>
          <p:cNvSpPr txBox="1"/>
          <p:nvPr/>
        </p:nvSpPr>
        <p:spPr>
          <a:xfrm>
            <a:off x="8218992" y="228311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548BA-FCEC-8B46-AB4F-613DE69C0922}"/>
              </a:ext>
            </a:extLst>
          </p:cNvPr>
          <p:cNvSpPr txBox="1"/>
          <p:nvPr/>
        </p:nvSpPr>
        <p:spPr>
          <a:xfrm>
            <a:off x="8619956" y="31044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F426ECAA-4907-3741-B2ED-0F81A0E10A26}"/>
              </a:ext>
            </a:extLst>
          </p:cNvPr>
          <p:cNvSpPr/>
          <p:nvPr/>
        </p:nvSpPr>
        <p:spPr>
          <a:xfrm rot="10800000">
            <a:off x="3188424" y="1657339"/>
            <a:ext cx="728965" cy="2104497"/>
          </a:xfrm>
          <a:prstGeom prst="blockArc">
            <a:avLst>
              <a:gd name="adj1" fmla="val 10800000"/>
              <a:gd name="adj2" fmla="val 21542438"/>
              <a:gd name="adj3" fmla="val 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07B3193-DD73-A64D-985C-AD61CBB70D07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CB1012-6038-5D4B-8298-8572E1A1B209}"/>
              </a:ext>
            </a:extLst>
          </p:cNvPr>
          <p:cNvSpPr txBox="1"/>
          <p:nvPr/>
        </p:nvSpPr>
        <p:spPr>
          <a:xfrm>
            <a:off x="1252728" y="5394960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set_A_U_B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set_A.union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</p:spTree>
    <p:extLst>
      <p:ext uri="{BB962C8B-B14F-4D97-AF65-F5344CB8AC3E}">
        <p14:creationId xmlns:p14="http://schemas.microsoft.com/office/powerpoint/2010/main" val="9299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53D25-6E53-AF4B-86A8-F3A32ADA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Intersection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CFE7C-BADD-8D42-B9F9-9BE9B90AA1C7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EB7ED-91B5-8046-A4A1-C008589DAC8C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68914-D85A-654D-BB66-4AB37954622A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5C04F-2757-E649-9D12-989CB6B97378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F36A0-9000-114C-B3FE-6748D149538A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FB3869-A085-1C49-A18B-9D6B9EE5B0C1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AE9FF8-C0FD-824C-AB45-9DC9C8C95532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BF45E-226A-454B-B15B-4458D0ABD4D2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341AC-75FA-B443-8975-74FFBD315DB2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9D3D3-3965-DA44-9DBB-C66791D81A58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40A83D-0EA1-8044-8213-805FF1C22FE5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0ACD1-A69B-0447-905D-85A88ACB6F20}"/>
              </a:ext>
            </a:extLst>
          </p:cNvPr>
          <p:cNvSpPr txBox="1"/>
          <p:nvPr/>
        </p:nvSpPr>
        <p:spPr>
          <a:xfrm>
            <a:off x="8377817" y="276480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ACB55-6995-7447-859A-B9E4629B0B03}"/>
              </a:ext>
            </a:extLst>
          </p:cNvPr>
          <p:cNvSpPr txBox="1"/>
          <p:nvPr/>
        </p:nvSpPr>
        <p:spPr>
          <a:xfrm>
            <a:off x="8101299" y="389449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set_A_I_B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9EBAA6A9-C3E2-9845-9465-C2442B633070}"/>
              </a:ext>
            </a:extLst>
          </p:cNvPr>
          <p:cNvSpPr/>
          <p:nvPr/>
        </p:nvSpPr>
        <p:spPr>
          <a:xfrm>
            <a:off x="3197689" y="2623875"/>
            <a:ext cx="728965" cy="2104497"/>
          </a:xfrm>
          <a:prstGeom prst="blockArc">
            <a:avLst>
              <a:gd name="adj1" fmla="val 10800000"/>
              <a:gd name="adj2" fmla="val 21542438"/>
              <a:gd name="adj3" fmla="val 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320565C-9174-F640-865C-AC41FA42B974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471E05-B3D4-0342-947E-507033418FB7}"/>
              </a:ext>
            </a:extLst>
          </p:cNvPr>
          <p:cNvSpPr txBox="1"/>
          <p:nvPr/>
        </p:nvSpPr>
        <p:spPr>
          <a:xfrm>
            <a:off x="1252728" y="5394960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set_A_I_B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set_A.intersection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</p:spTree>
    <p:extLst>
      <p:ext uri="{BB962C8B-B14F-4D97-AF65-F5344CB8AC3E}">
        <p14:creationId xmlns:p14="http://schemas.microsoft.com/office/powerpoint/2010/main" val="267059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20" grpId="0"/>
      <p:bldP spid="21" grpId="0"/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1057</Words>
  <Application>Microsoft Macintosh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Garamond</vt:lpstr>
      <vt:lpstr>Office Theme</vt:lpstr>
      <vt:lpstr>Introduction to programming   (Python)</vt:lpstr>
      <vt:lpstr>Data types so far</vt:lpstr>
      <vt:lpstr>Set theory</vt:lpstr>
      <vt:lpstr>Who can be in a Set</vt:lpstr>
      <vt:lpstr>Set in Python</vt:lpstr>
      <vt:lpstr>Operations on Sets  Membership </vt:lpstr>
      <vt:lpstr>Subset</vt:lpstr>
      <vt:lpstr>Union</vt:lpstr>
      <vt:lpstr>Intersection</vt:lpstr>
      <vt:lpstr>Difference</vt:lpstr>
      <vt:lpstr>Symmetric Difference</vt:lpstr>
      <vt:lpstr>Other operations</vt:lpstr>
      <vt:lpstr>PowerPoint Presentation</vt:lpstr>
      <vt:lpstr>Frozenset</vt:lpstr>
      <vt:lpstr>List versus Set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Microsoft Office User</cp:lastModifiedBy>
  <cp:revision>22</cp:revision>
  <dcterms:created xsi:type="dcterms:W3CDTF">2020-05-28T10:37:11Z</dcterms:created>
  <dcterms:modified xsi:type="dcterms:W3CDTF">2020-08-27T13:26:46Z</dcterms:modified>
</cp:coreProperties>
</file>