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4" r:id="rId1"/>
  </p:sldMasterIdLst>
  <p:notesMasterIdLst>
    <p:notesMasterId r:id="rId20"/>
  </p:notesMasterIdLst>
  <p:sldIdLst>
    <p:sldId id="293" r:id="rId2"/>
    <p:sldId id="256" r:id="rId3"/>
    <p:sldId id="268" r:id="rId4"/>
    <p:sldId id="294" r:id="rId5"/>
    <p:sldId id="273" r:id="rId6"/>
    <p:sldId id="276" r:id="rId7"/>
    <p:sldId id="275" r:id="rId8"/>
    <p:sldId id="274" r:id="rId9"/>
    <p:sldId id="277" r:id="rId10"/>
    <p:sldId id="278" r:id="rId11"/>
    <p:sldId id="279" r:id="rId12"/>
    <p:sldId id="280" r:id="rId13"/>
    <p:sldId id="281" r:id="rId14"/>
    <p:sldId id="282" r:id="rId15"/>
    <p:sldId id="286" r:id="rId16"/>
    <p:sldId id="283" r:id="rId17"/>
    <p:sldId id="285" r:id="rId18"/>
    <p:sldId id="28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6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76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C9186-47A3-C54A-A8AF-47B660C0099D}" type="datetimeFigureOut">
              <a:rPr lang="en-US" smtClean="0"/>
              <a:t>8/25/20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290A3-92E3-6F43-88C0-EE439678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0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D17E-E2E3-0D47-BA26-FE18166B0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57AB1-3D8C-6849-9BD4-A3622C35E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DAF1E-E95D-514A-9D16-33361551D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2047C-C745-B04D-B831-98595473A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D8692-E61A-4F40-8C2C-6CC3E216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44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7B44-6A15-C04A-B4FD-C645EB0A3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2A769-1974-7D45-BAA3-0FA93E4AF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0A1DE-A6E2-674D-9EE5-CEB6B7C2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534D0-2682-564A-8B77-0537DD1C8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C6AD7-3425-0247-AF35-C1839B29B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74209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D5112E-EEE6-3A4E-A729-DFF06F59CA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66B22-0906-D745-843E-E098A68C4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D55A0-E0EF-6F4D-8E8C-F4C25F215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146A-8654-0542-815F-D08A9F759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1C4DF-EC65-384C-BA3D-2D6C9952D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8668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2AA78-A038-4B4B-B5AD-2895048D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377F5-71F2-2544-A9D2-B046A5028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1BB1D-0EEC-484D-B3AC-AF9F53C51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614F5-CF5B-644C-B8F8-2334C58ED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591E5-426D-B147-9B2D-64F38728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879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3AFF6-EB70-5B42-9B77-8D3604EEE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7BF2B-AD2B-6B43-9EFB-73569046B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DAA7A-DF6E-BD4B-A1FA-02A901FEB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953B9-C350-374D-A189-9448D221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35F63-8F97-CF43-88C4-F2215275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73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0F096-5361-C740-99F1-6FDDFC01B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36FCF-0635-D545-8FAA-214D2C885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05199-40B5-BF47-9BFA-E9849A041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66D44-5985-5348-837E-6631A208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ABBBC-FACA-DF4C-9528-92B259A9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A1937-6719-E64F-8829-37973B25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72714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CAD5B-F9BF-134D-9F48-D12AEAB80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EE290-AFA2-8D4A-9C45-A9735F0F6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C7D83-CEA5-7940-A93E-8C0714064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84ECE1-4E4D-E543-8B29-D0F10B452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148CFF-7523-6846-9710-A68796A8C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EDD02-CF90-CD4C-B4B3-5A93BC8C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3E43D0-FB7C-C649-9087-661E67A34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4198B2-777E-1D4D-9480-06FC169DF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0117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88998-9B8B-5043-8976-6D3BBF9B1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2CC45D-D96B-4442-9FD5-2F172EA60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8/25/20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683DD-AA6A-8940-8F28-794E463EC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AC353-8472-024F-B10D-E1CF59ED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04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7BEC5F-5D05-3342-B4BD-49E9DC874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8/25/20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5F2484-AF9C-904A-AB38-E6C9575B6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D7163-D572-DC44-98BD-52711346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41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60A1A-8EA4-114C-9DE9-EB59BEE8B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49CC0-82FF-3046-B926-8077E6C68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20D02-6BFC-D04D-97F5-1DD7024B3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68471-8C1B-534A-BC05-B037FF7A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97DD0-E3AF-9946-A828-10E0A11EF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5261A-E11B-A347-B755-1AA332A46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22424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FBBD-9028-6044-815B-24727361B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D822D2-F4D9-2A4B-ADE8-502CF60FB9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D5768-B827-9741-84F9-CDF864038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CF340-964D-F845-B477-5412DAB86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4962-B541-F64E-9729-F62F8583B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E2329-71E4-D541-83E8-DBAADBDE2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22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573549-E396-FF49-922E-0C1F44626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813F2-8067-7849-AF4F-B83F18781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B0ECA-CF97-0745-831E-858649926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8/25/20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149BB-2AE8-5E41-837A-EA314D7DC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90DE2-6900-A447-A375-946EDCC5C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19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EAFB5-5ABE-1E47-87CA-5332E3BE0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Preamble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ED9C9-7C52-A64A-AEDC-0BBED7BDD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sessions will be recorded</a:t>
            </a:r>
          </a:p>
          <a:p>
            <a:r>
              <a:rPr lang="en-US" dirty="0"/>
              <a:t>Every </a:t>
            </a:r>
            <a:r>
              <a:rPr lang="en-US" b="1" dirty="0"/>
              <a:t>Saturday</a:t>
            </a:r>
            <a:r>
              <a:rPr lang="en-US" dirty="0"/>
              <a:t> at </a:t>
            </a:r>
            <a:r>
              <a:rPr lang="en-US" b="1" dirty="0"/>
              <a:t>14:00 GMT </a:t>
            </a:r>
            <a:r>
              <a:rPr lang="en-US" dirty="0"/>
              <a:t>until we complete the </a:t>
            </a:r>
            <a:r>
              <a:rPr lang="en-US" i="1" dirty="0"/>
              <a:t>fundamentals</a:t>
            </a:r>
          </a:p>
          <a:p>
            <a:r>
              <a:rPr lang="en-US" dirty="0"/>
              <a:t>Learning is the sole purpose</a:t>
            </a:r>
          </a:p>
          <a:p>
            <a:r>
              <a:rPr lang="en-US" dirty="0"/>
              <a:t>Ask questions</a:t>
            </a:r>
          </a:p>
          <a:p>
            <a:r>
              <a:rPr lang="en-US" dirty="0"/>
              <a:t>Get into programming mindset</a:t>
            </a:r>
          </a:p>
        </p:txBody>
      </p:sp>
    </p:spTree>
    <p:extLst>
      <p:ext uri="{BB962C8B-B14F-4D97-AF65-F5344CB8AC3E}">
        <p14:creationId xmlns:p14="http://schemas.microsoft.com/office/powerpoint/2010/main" val="3363487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F4BF2-9E6B-1847-8AA7-B6D4F3997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1F3933-B8E4-094A-A747-55D7D490DF6F}"/>
              </a:ext>
            </a:extLst>
          </p:cNvPr>
          <p:cNvSpPr/>
          <p:nvPr/>
        </p:nvSpPr>
        <p:spPr>
          <a:xfrm>
            <a:off x="1175512" y="2252132"/>
            <a:ext cx="1904060" cy="159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45C3BF-CE72-754C-B268-6E158600CF6B}"/>
              </a:ext>
            </a:extLst>
          </p:cNvPr>
          <p:cNvSpPr txBox="1"/>
          <p:nvPr/>
        </p:nvSpPr>
        <p:spPr>
          <a:xfrm>
            <a:off x="1842848" y="24763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429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CAE079-C4B7-E043-9E4D-4F8CCDF6DA7F}"/>
              </a:ext>
            </a:extLst>
          </p:cNvPr>
          <p:cNvSpPr txBox="1"/>
          <p:nvPr/>
        </p:nvSpPr>
        <p:spPr>
          <a:xfrm>
            <a:off x="1175512" y="307231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1.169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4D6DE1-74AE-DD4A-BE23-159F88E42157}"/>
              </a:ext>
            </a:extLst>
          </p:cNvPr>
          <p:cNvSpPr txBox="1"/>
          <p:nvPr/>
        </p:nvSpPr>
        <p:spPr>
          <a:xfrm>
            <a:off x="2279025" y="3075964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4B3DAB-D074-5542-9A4B-C0E3644F3EC8}"/>
              </a:ext>
            </a:extLst>
          </p:cNvPr>
          <p:cNvSpPr txBox="1"/>
          <p:nvPr/>
        </p:nvSpPr>
        <p:spPr>
          <a:xfrm>
            <a:off x="1621634" y="398228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A648237-27FE-284D-9591-809DBB6120F8}"/>
              </a:ext>
            </a:extLst>
          </p:cNvPr>
          <p:cNvSpPr/>
          <p:nvPr/>
        </p:nvSpPr>
        <p:spPr>
          <a:xfrm>
            <a:off x="4044772" y="2273566"/>
            <a:ext cx="1904060" cy="159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0391F4-9166-3645-BED3-DD9C4D142A63}"/>
              </a:ext>
            </a:extLst>
          </p:cNvPr>
          <p:cNvSpPr txBox="1"/>
          <p:nvPr/>
        </p:nvSpPr>
        <p:spPr>
          <a:xfrm>
            <a:off x="4394026" y="2508404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“grape”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CE9809-3446-8242-8BE8-01CE66F03E36}"/>
              </a:ext>
            </a:extLst>
          </p:cNvPr>
          <p:cNvSpPr txBox="1"/>
          <p:nvPr/>
        </p:nvSpPr>
        <p:spPr>
          <a:xfrm>
            <a:off x="4159456" y="309732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3BA198-5E7B-E147-8CF8-65B414E11B06}"/>
              </a:ext>
            </a:extLst>
          </p:cNvPr>
          <p:cNvSpPr txBox="1"/>
          <p:nvPr/>
        </p:nvSpPr>
        <p:spPr>
          <a:xfrm>
            <a:off x="5148285" y="309739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EDCD35-73EC-7A44-98BE-B34B31383563}"/>
              </a:ext>
            </a:extLst>
          </p:cNvPr>
          <p:cNvSpPr txBox="1"/>
          <p:nvPr/>
        </p:nvSpPr>
        <p:spPr>
          <a:xfrm>
            <a:off x="4490894" y="400371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B17875-4C3B-4044-B83B-52BFF60CC243}"/>
              </a:ext>
            </a:extLst>
          </p:cNvPr>
          <p:cNvSpPr/>
          <p:nvPr/>
        </p:nvSpPr>
        <p:spPr>
          <a:xfrm>
            <a:off x="7655177" y="2164344"/>
            <a:ext cx="1904060" cy="159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421B53-68AA-F949-964D-C0F44DB423A3}"/>
              </a:ext>
            </a:extLst>
          </p:cNvPr>
          <p:cNvSpPr txBox="1"/>
          <p:nvPr/>
        </p:nvSpPr>
        <p:spPr>
          <a:xfrm>
            <a:off x="7717797" y="258013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429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5A094C-7731-9442-9634-837729038F76}"/>
              </a:ext>
            </a:extLst>
          </p:cNvPr>
          <p:cNvSpPr txBox="1"/>
          <p:nvPr/>
        </p:nvSpPr>
        <p:spPr>
          <a:xfrm>
            <a:off x="7720425" y="309732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1.169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7131DA-45B8-314C-9342-23CADC378A10}"/>
              </a:ext>
            </a:extLst>
          </p:cNvPr>
          <p:cNvSpPr txBox="1"/>
          <p:nvPr/>
        </p:nvSpPr>
        <p:spPr>
          <a:xfrm>
            <a:off x="8868390" y="269307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57C59F-40FD-8F49-BEB7-318DAA0BD6B0}"/>
              </a:ext>
            </a:extLst>
          </p:cNvPr>
          <p:cNvSpPr txBox="1"/>
          <p:nvPr/>
        </p:nvSpPr>
        <p:spPr>
          <a:xfrm>
            <a:off x="8101299" y="3894492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set_A_U_B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245E11-56E0-4647-A987-0A8E49E06B35}"/>
              </a:ext>
            </a:extLst>
          </p:cNvPr>
          <p:cNvSpPr txBox="1"/>
          <p:nvPr/>
        </p:nvSpPr>
        <p:spPr>
          <a:xfrm>
            <a:off x="8218992" y="2283119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“grape”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2548BA-FCEC-8B46-AB4F-613DE69C0922}"/>
              </a:ext>
            </a:extLst>
          </p:cNvPr>
          <p:cNvSpPr txBox="1"/>
          <p:nvPr/>
        </p:nvSpPr>
        <p:spPr>
          <a:xfrm>
            <a:off x="8619956" y="310440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111</a:t>
            </a:r>
          </a:p>
        </p:txBody>
      </p:sp>
      <p:sp>
        <p:nvSpPr>
          <p:cNvPr id="28" name="Block Arc 27">
            <a:extLst>
              <a:ext uri="{FF2B5EF4-FFF2-40B4-BE49-F238E27FC236}">
                <a16:creationId xmlns:a16="http://schemas.microsoft.com/office/drawing/2014/main" id="{F426ECAA-4907-3741-B2ED-0F81A0E10A26}"/>
              </a:ext>
            </a:extLst>
          </p:cNvPr>
          <p:cNvSpPr/>
          <p:nvPr/>
        </p:nvSpPr>
        <p:spPr>
          <a:xfrm rot="10800000">
            <a:off x="3188424" y="1657339"/>
            <a:ext cx="728965" cy="2104497"/>
          </a:xfrm>
          <a:prstGeom prst="blockArc">
            <a:avLst>
              <a:gd name="adj1" fmla="val 10800000"/>
              <a:gd name="adj2" fmla="val 21542438"/>
              <a:gd name="adj3" fmla="val 21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007B3193-DD73-A64D-985C-AD61CBB70D07}"/>
              </a:ext>
            </a:extLst>
          </p:cNvPr>
          <p:cNvSpPr/>
          <p:nvPr/>
        </p:nvSpPr>
        <p:spPr>
          <a:xfrm>
            <a:off x="6291072" y="2845647"/>
            <a:ext cx="1152144" cy="103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CB1012-6038-5D4B-8298-8572E1A1B209}"/>
              </a:ext>
            </a:extLst>
          </p:cNvPr>
          <p:cNvSpPr txBox="1"/>
          <p:nvPr/>
        </p:nvSpPr>
        <p:spPr>
          <a:xfrm>
            <a:off x="1252728" y="5394960"/>
            <a:ext cx="4237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set_A = { 429, 1.169, ‘Z’ }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set_B = { “grape”, 111, ‘Z’ }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set_A_U_B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set_A.union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(set_B)</a:t>
            </a:r>
          </a:p>
        </p:txBody>
      </p:sp>
    </p:spTree>
    <p:extLst>
      <p:ext uri="{BB962C8B-B14F-4D97-AF65-F5344CB8AC3E}">
        <p14:creationId xmlns:p14="http://schemas.microsoft.com/office/powerpoint/2010/main" val="92993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4" grpId="0"/>
      <p:bldP spid="17" grpId="0"/>
      <p:bldP spid="18" grpId="0"/>
      <p:bldP spid="19" grpId="0"/>
      <p:bldP spid="20" grpId="0"/>
      <p:bldP spid="22" grpId="0"/>
      <p:bldP spid="23" grpId="0"/>
      <p:bldP spid="24" grpId="0"/>
      <p:bldP spid="25" grpId="0"/>
      <p:bldP spid="26" grpId="0"/>
      <p:bldP spid="27" grpId="0"/>
      <p:bldP spid="29" grpId="0" animBg="1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953D25-6E53-AF4B-86A8-F3A32ADA4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Intersection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2CFE7C-BADD-8D42-B9F9-9BE9B90AA1C7}"/>
              </a:ext>
            </a:extLst>
          </p:cNvPr>
          <p:cNvSpPr/>
          <p:nvPr/>
        </p:nvSpPr>
        <p:spPr>
          <a:xfrm>
            <a:off x="1175512" y="2252132"/>
            <a:ext cx="1904060" cy="159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6EB7ED-91B5-8046-A4A1-C008589DAC8C}"/>
              </a:ext>
            </a:extLst>
          </p:cNvPr>
          <p:cNvSpPr txBox="1"/>
          <p:nvPr/>
        </p:nvSpPr>
        <p:spPr>
          <a:xfrm>
            <a:off x="1842848" y="24763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429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A68914-D85A-654D-BB66-4AB37954622A}"/>
              </a:ext>
            </a:extLst>
          </p:cNvPr>
          <p:cNvSpPr txBox="1"/>
          <p:nvPr/>
        </p:nvSpPr>
        <p:spPr>
          <a:xfrm>
            <a:off x="1175512" y="307231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1.169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F5C04F-2757-E649-9D12-989CB6B97378}"/>
              </a:ext>
            </a:extLst>
          </p:cNvPr>
          <p:cNvSpPr txBox="1"/>
          <p:nvPr/>
        </p:nvSpPr>
        <p:spPr>
          <a:xfrm>
            <a:off x="2279025" y="3075964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0F36A0-9000-114C-B3FE-6748D149538A}"/>
              </a:ext>
            </a:extLst>
          </p:cNvPr>
          <p:cNvSpPr txBox="1"/>
          <p:nvPr/>
        </p:nvSpPr>
        <p:spPr>
          <a:xfrm>
            <a:off x="1621634" y="398228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FFB3869-A085-1C49-A18B-9D6B9EE5B0C1}"/>
              </a:ext>
            </a:extLst>
          </p:cNvPr>
          <p:cNvSpPr/>
          <p:nvPr/>
        </p:nvSpPr>
        <p:spPr>
          <a:xfrm>
            <a:off x="4044772" y="2273566"/>
            <a:ext cx="1904060" cy="159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AE9FF8-C0FD-824C-AB45-9DC9C8C95532}"/>
              </a:ext>
            </a:extLst>
          </p:cNvPr>
          <p:cNvSpPr txBox="1"/>
          <p:nvPr/>
        </p:nvSpPr>
        <p:spPr>
          <a:xfrm>
            <a:off x="4394026" y="2508404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“grape”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2BF45E-226A-454B-B15B-4458D0ABD4D2}"/>
              </a:ext>
            </a:extLst>
          </p:cNvPr>
          <p:cNvSpPr txBox="1"/>
          <p:nvPr/>
        </p:nvSpPr>
        <p:spPr>
          <a:xfrm>
            <a:off x="4159456" y="309732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D341AC-75FA-B443-8975-74FFBD315DB2}"/>
              </a:ext>
            </a:extLst>
          </p:cNvPr>
          <p:cNvSpPr txBox="1"/>
          <p:nvPr/>
        </p:nvSpPr>
        <p:spPr>
          <a:xfrm>
            <a:off x="5148285" y="309739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E9D3D3-3965-DA44-9DBB-C66791D81A58}"/>
              </a:ext>
            </a:extLst>
          </p:cNvPr>
          <p:cNvSpPr txBox="1"/>
          <p:nvPr/>
        </p:nvSpPr>
        <p:spPr>
          <a:xfrm>
            <a:off x="4490894" y="400371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set_B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B40A83D-0EA1-8044-8213-805FF1C22FE5}"/>
              </a:ext>
            </a:extLst>
          </p:cNvPr>
          <p:cNvSpPr/>
          <p:nvPr/>
        </p:nvSpPr>
        <p:spPr>
          <a:xfrm>
            <a:off x="7655177" y="2164344"/>
            <a:ext cx="1904060" cy="159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60ACD1-A69B-0447-905D-85A88ACB6F20}"/>
              </a:ext>
            </a:extLst>
          </p:cNvPr>
          <p:cNvSpPr txBox="1"/>
          <p:nvPr/>
        </p:nvSpPr>
        <p:spPr>
          <a:xfrm>
            <a:off x="8377817" y="2764802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DACB55-6995-7447-859A-B9E4629B0B03}"/>
              </a:ext>
            </a:extLst>
          </p:cNvPr>
          <p:cNvSpPr txBox="1"/>
          <p:nvPr/>
        </p:nvSpPr>
        <p:spPr>
          <a:xfrm>
            <a:off x="8101299" y="3894492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set_A_I_B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Block Arc 23">
            <a:extLst>
              <a:ext uri="{FF2B5EF4-FFF2-40B4-BE49-F238E27FC236}">
                <a16:creationId xmlns:a16="http://schemas.microsoft.com/office/drawing/2014/main" id="{9EBAA6A9-C3E2-9845-9465-C2442B633070}"/>
              </a:ext>
            </a:extLst>
          </p:cNvPr>
          <p:cNvSpPr/>
          <p:nvPr/>
        </p:nvSpPr>
        <p:spPr>
          <a:xfrm>
            <a:off x="3197689" y="2623875"/>
            <a:ext cx="728965" cy="2104497"/>
          </a:xfrm>
          <a:prstGeom prst="blockArc">
            <a:avLst>
              <a:gd name="adj1" fmla="val 10800000"/>
              <a:gd name="adj2" fmla="val 21542438"/>
              <a:gd name="adj3" fmla="val 21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4320565C-9174-F640-865C-AC41FA42B974}"/>
              </a:ext>
            </a:extLst>
          </p:cNvPr>
          <p:cNvSpPr/>
          <p:nvPr/>
        </p:nvSpPr>
        <p:spPr>
          <a:xfrm>
            <a:off x="6291072" y="2845647"/>
            <a:ext cx="1152144" cy="103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471E05-B3D4-0342-947E-507033418FB7}"/>
              </a:ext>
            </a:extLst>
          </p:cNvPr>
          <p:cNvSpPr txBox="1"/>
          <p:nvPr/>
        </p:nvSpPr>
        <p:spPr>
          <a:xfrm>
            <a:off x="1252728" y="5394960"/>
            <a:ext cx="5123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set_A = { 429, 1.169, ‘Z’ }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set_B = { “grape”, 111, ‘Z’ }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set_A_I_B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set_A.intersection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(set_B)</a:t>
            </a:r>
          </a:p>
        </p:txBody>
      </p:sp>
    </p:spTree>
    <p:extLst>
      <p:ext uri="{BB962C8B-B14F-4D97-AF65-F5344CB8AC3E}">
        <p14:creationId xmlns:p14="http://schemas.microsoft.com/office/powerpoint/2010/main" val="267059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20" grpId="0"/>
      <p:bldP spid="21" grpId="0"/>
      <p:bldP spid="25" grpId="0" animBg="1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BE2BF4E-8171-DB41-A6FA-532667F5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Difference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3590349-B260-5A47-AC28-44E4FDEE948F}"/>
              </a:ext>
            </a:extLst>
          </p:cNvPr>
          <p:cNvSpPr/>
          <p:nvPr/>
        </p:nvSpPr>
        <p:spPr>
          <a:xfrm>
            <a:off x="1175512" y="2252132"/>
            <a:ext cx="1904060" cy="159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A3F6E5-4B23-B44B-AAB3-3B53EB29097D}"/>
              </a:ext>
            </a:extLst>
          </p:cNvPr>
          <p:cNvSpPr txBox="1"/>
          <p:nvPr/>
        </p:nvSpPr>
        <p:spPr>
          <a:xfrm>
            <a:off x="1842848" y="24763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429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B3B537-F1C6-5549-97BC-D1359FEC370A}"/>
              </a:ext>
            </a:extLst>
          </p:cNvPr>
          <p:cNvSpPr txBox="1"/>
          <p:nvPr/>
        </p:nvSpPr>
        <p:spPr>
          <a:xfrm>
            <a:off x="1175512" y="307231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1.169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8DE156-3A8F-D040-ADE9-BAAB31431315}"/>
              </a:ext>
            </a:extLst>
          </p:cNvPr>
          <p:cNvSpPr txBox="1"/>
          <p:nvPr/>
        </p:nvSpPr>
        <p:spPr>
          <a:xfrm>
            <a:off x="2279025" y="3075964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A4221F-0A0A-8349-98BC-2AEC63F0A540}"/>
              </a:ext>
            </a:extLst>
          </p:cNvPr>
          <p:cNvSpPr txBox="1"/>
          <p:nvPr/>
        </p:nvSpPr>
        <p:spPr>
          <a:xfrm>
            <a:off x="1621634" y="398228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C778045-3567-E54F-A009-75DB94A861F2}"/>
              </a:ext>
            </a:extLst>
          </p:cNvPr>
          <p:cNvSpPr/>
          <p:nvPr/>
        </p:nvSpPr>
        <p:spPr>
          <a:xfrm>
            <a:off x="4044772" y="2273566"/>
            <a:ext cx="1904060" cy="159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A702D4-8775-3344-8B75-043A392C321B}"/>
              </a:ext>
            </a:extLst>
          </p:cNvPr>
          <p:cNvSpPr txBox="1"/>
          <p:nvPr/>
        </p:nvSpPr>
        <p:spPr>
          <a:xfrm>
            <a:off x="4394026" y="2508404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“grape”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C3BF09-53BC-4C45-AA6D-A7B3A28C6951}"/>
              </a:ext>
            </a:extLst>
          </p:cNvPr>
          <p:cNvSpPr txBox="1"/>
          <p:nvPr/>
        </p:nvSpPr>
        <p:spPr>
          <a:xfrm>
            <a:off x="4159456" y="309732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47890-8751-054E-8294-7BF32126D873}"/>
              </a:ext>
            </a:extLst>
          </p:cNvPr>
          <p:cNvSpPr txBox="1"/>
          <p:nvPr/>
        </p:nvSpPr>
        <p:spPr>
          <a:xfrm>
            <a:off x="5148285" y="309739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3228C0-BDB2-5F4A-8B5C-DD0AD0CB38CC}"/>
              </a:ext>
            </a:extLst>
          </p:cNvPr>
          <p:cNvSpPr txBox="1"/>
          <p:nvPr/>
        </p:nvSpPr>
        <p:spPr>
          <a:xfrm>
            <a:off x="4490894" y="400371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set_B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328BE9A-7C3E-EE42-9F32-E22BBC2C5080}"/>
              </a:ext>
            </a:extLst>
          </p:cNvPr>
          <p:cNvSpPr/>
          <p:nvPr/>
        </p:nvSpPr>
        <p:spPr>
          <a:xfrm>
            <a:off x="7655177" y="2164344"/>
            <a:ext cx="1904060" cy="159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6D2DA3-402F-BA41-A1B5-38AEB940ABFA}"/>
              </a:ext>
            </a:extLst>
          </p:cNvPr>
          <p:cNvSpPr txBox="1"/>
          <p:nvPr/>
        </p:nvSpPr>
        <p:spPr>
          <a:xfrm>
            <a:off x="7775977" y="262387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429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667535-0780-D546-B282-4FAF23B7B4B1}"/>
              </a:ext>
            </a:extLst>
          </p:cNvPr>
          <p:cNvSpPr txBox="1"/>
          <p:nvPr/>
        </p:nvSpPr>
        <p:spPr>
          <a:xfrm>
            <a:off x="8101299" y="3894492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set_A_D_B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3FF3337C-4B96-824B-9A5F-37B4B72A0259}"/>
              </a:ext>
            </a:extLst>
          </p:cNvPr>
          <p:cNvSpPr/>
          <p:nvPr/>
        </p:nvSpPr>
        <p:spPr>
          <a:xfrm>
            <a:off x="6291072" y="2845647"/>
            <a:ext cx="1152144" cy="103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9600CE-EFFB-5544-B97B-99783E39584A}"/>
              </a:ext>
            </a:extLst>
          </p:cNvPr>
          <p:cNvSpPr txBox="1"/>
          <p:nvPr/>
        </p:nvSpPr>
        <p:spPr>
          <a:xfrm>
            <a:off x="1252728" y="5394960"/>
            <a:ext cx="4870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set_A = { 429, 1.169, ‘Z’ }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set_B = { “grape”, 111, ‘Z’ }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set_A_D_B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set_A.difference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(set_B)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67B742-2D55-EB48-A7F6-45DD661570A2}"/>
              </a:ext>
            </a:extLst>
          </p:cNvPr>
          <p:cNvCxnSpPr/>
          <p:nvPr/>
        </p:nvCxnSpPr>
        <p:spPr>
          <a:xfrm>
            <a:off x="3246120" y="3072312"/>
            <a:ext cx="6675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ABBA37C-8D18-8C44-AC21-3F0683066B7D}"/>
              </a:ext>
            </a:extLst>
          </p:cNvPr>
          <p:cNvSpPr txBox="1"/>
          <p:nvPr/>
        </p:nvSpPr>
        <p:spPr>
          <a:xfrm>
            <a:off x="8555676" y="291266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1.169</a:t>
            </a:r>
          </a:p>
        </p:txBody>
      </p:sp>
    </p:spTree>
    <p:extLst>
      <p:ext uri="{BB962C8B-B14F-4D97-AF65-F5344CB8AC3E}">
        <p14:creationId xmlns:p14="http://schemas.microsoft.com/office/powerpoint/2010/main" val="227381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/>
      <p:bldP spid="14" grpId="0"/>
      <p:bldP spid="15" grpId="0"/>
      <p:bldP spid="18" grpId="0"/>
      <p:bldP spid="19" grpId="0"/>
      <p:bldP spid="21" grpId="0" animBg="1"/>
      <p:bldP spid="22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25206B1-1819-4E44-8BCF-1C1DB6B9D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Symmetric Difference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9EE35B-C4C8-2E45-80C5-A71513024922}"/>
              </a:ext>
            </a:extLst>
          </p:cNvPr>
          <p:cNvSpPr/>
          <p:nvPr/>
        </p:nvSpPr>
        <p:spPr>
          <a:xfrm>
            <a:off x="1175512" y="2252132"/>
            <a:ext cx="1904060" cy="159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54B8E-0865-1349-AEBD-B1A28C4E4575}"/>
              </a:ext>
            </a:extLst>
          </p:cNvPr>
          <p:cNvSpPr txBox="1"/>
          <p:nvPr/>
        </p:nvSpPr>
        <p:spPr>
          <a:xfrm>
            <a:off x="1842848" y="24763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429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399E8E-C042-0E4A-BEC4-7F1A665D18F8}"/>
              </a:ext>
            </a:extLst>
          </p:cNvPr>
          <p:cNvSpPr txBox="1"/>
          <p:nvPr/>
        </p:nvSpPr>
        <p:spPr>
          <a:xfrm>
            <a:off x="1175512" y="307231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1.169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184C4C-5B2F-C146-AC0F-B564100131E5}"/>
              </a:ext>
            </a:extLst>
          </p:cNvPr>
          <p:cNvSpPr txBox="1"/>
          <p:nvPr/>
        </p:nvSpPr>
        <p:spPr>
          <a:xfrm>
            <a:off x="2279025" y="3075964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3F3D13-F572-094B-B05E-CF09065EAC10}"/>
              </a:ext>
            </a:extLst>
          </p:cNvPr>
          <p:cNvSpPr txBox="1"/>
          <p:nvPr/>
        </p:nvSpPr>
        <p:spPr>
          <a:xfrm>
            <a:off x="1621634" y="398228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99AEF3-C6B3-014D-8C9E-940B1B83D3CF}"/>
              </a:ext>
            </a:extLst>
          </p:cNvPr>
          <p:cNvSpPr/>
          <p:nvPr/>
        </p:nvSpPr>
        <p:spPr>
          <a:xfrm>
            <a:off x="4044772" y="2273566"/>
            <a:ext cx="1904060" cy="159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A3C55D-E1B9-2D48-8ADB-5723C9BF2C73}"/>
              </a:ext>
            </a:extLst>
          </p:cNvPr>
          <p:cNvSpPr txBox="1"/>
          <p:nvPr/>
        </p:nvSpPr>
        <p:spPr>
          <a:xfrm>
            <a:off x="4394026" y="2508404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“grape”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8311D2-2C5E-5E47-841E-9C478168E138}"/>
              </a:ext>
            </a:extLst>
          </p:cNvPr>
          <p:cNvSpPr txBox="1"/>
          <p:nvPr/>
        </p:nvSpPr>
        <p:spPr>
          <a:xfrm>
            <a:off x="4159456" y="309732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EF69F0-134B-AD4E-953D-81BCCA920C1B}"/>
              </a:ext>
            </a:extLst>
          </p:cNvPr>
          <p:cNvSpPr txBox="1"/>
          <p:nvPr/>
        </p:nvSpPr>
        <p:spPr>
          <a:xfrm>
            <a:off x="5148285" y="309739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9ECFDA-D86F-B64A-A89A-00F9E9E0962D}"/>
              </a:ext>
            </a:extLst>
          </p:cNvPr>
          <p:cNvSpPr txBox="1"/>
          <p:nvPr/>
        </p:nvSpPr>
        <p:spPr>
          <a:xfrm>
            <a:off x="4490894" y="400371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set_B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750508E-0907-2D4A-8AA6-4462F0845729}"/>
              </a:ext>
            </a:extLst>
          </p:cNvPr>
          <p:cNvSpPr/>
          <p:nvPr/>
        </p:nvSpPr>
        <p:spPr>
          <a:xfrm>
            <a:off x="7655177" y="2164344"/>
            <a:ext cx="1904060" cy="15974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CA2EAB-B2E4-8245-A9C3-02F2F46B359F}"/>
              </a:ext>
            </a:extLst>
          </p:cNvPr>
          <p:cNvSpPr txBox="1"/>
          <p:nvPr/>
        </p:nvSpPr>
        <p:spPr>
          <a:xfrm>
            <a:off x="7775977" y="262387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429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34F598-C826-6847-A3C8-AE9FC45D359F}"/>
              </a:ext>
            </a:extLst>
          </p:cNvPr>
          <p:cNvSpPr txBox="1"/>
          <p:nvPr/>
        </p:nvSpPr>
        <p:spPr>
          <a:xfrm>
            <a:off x="8101299" y="3894492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set_A_SD_B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9D11DD3F-8C88-AB43-A8D4-DCAB46B91FCB}"/>
              </a:ext>
            </a:extLst>
          </p:cNvPr>
          <p:cNvSpPr/>
          <p:nvPr/>
        </p:nvSpPr>
        <p:spPr>
          <a:xfrm>
            <a:off x="6291072" y="2845647"/>
            <a:ext cx="1152144" cy="103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8DD2C7-071C-144D-881B-2D13094CAA8E}"/>
              </a:ext>
            </a:extLst>
          </p:cNvPr>
          <p:cNvSpPr txBox="1"/>
          <p:nvPr/>
        </p:nvSpPr>
        <p:spPr>
          <a:xfrm>
            <a:off x="1252728" y="5394960"/>
            <a:ext cx="6263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set_A = { 429, 1.169, ‘Z’ }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set_B = { “grape”, 111, ‘Z’ }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set_A_SD_B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set_A.symmetric_difference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(set_B)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0985C1-F5AD-D844-BB9D-7F6D7167B6EB}"/>
              </a:ext>
            </a:extLst>
          </p:cNvPr>
          <p:cNvCxnSpPr/>
          <p:nvPr/>
        </p:nvCxnSpPr>
        <p:spPr>
          <a:xfrm>
            <a:off x="3246120" y="3072312"/>
            <a:ext cx="6675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62C2DB2-04FD-544F-9586-536F60C3FA2D}"/>
              </a:ext>
            </a:extLst>
          </p:cNvPr>
          <p:cNvSpPr txBox="1"/>
          <p:nvPr/>
        </p:nvSpPr>
        <p:spPr>
          <a:xfrm>
            <a:off x="8555676" y="291266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1.169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1A935A-5C85-774E-B476-FE9D7A937AD8}"/>
              </a:ext>
            </a:extLst>
          </p:cNvPr>
          <p:cNvSpPr txBox="1"/>
          <p:nvPr/>
        </p:nvSpPr>
        <p:spPr>
          <a:xfrm>
            <a:off x="8277172" y="2328153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“grape”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EE7772-42EA-3F41-9193-AF8B13CE485A}"/>
              </a:ext>
            </a:extLst>
          </p:cNvPr>
          <p:cNvSpPr txBox="1"/>
          <p:nvPr/>
        </p:nvSpPr>
        <p:spPr>
          <a:xfrm>
            <a:off x="8079046" y="325113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111</a:t>
            </a:r>
          </a:p>
        </p:txBody>
      </p:sp>
    </p:spTree>
    <p:extLst>
      <p:ext uri="{BB962C8B-B14F-4D97-AF65-F5344CB8AC3E}">
        <p14:creationId xmlns:p14="http://schemas.microsoft.com/office/powerpoint/2010/main" val="151959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8" grpId="0"/>
      <p:bldP spid="19" grpId="0"/>
      <p:bldP spid="20" grpId="0" animBg="1"/>
      <p:bldP spid="21" grpId="0"/>
      <p:bldP spid="23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60FD-A7C7-9643-98BA-C2DC91095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0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Other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AAED1-FDB7-874A-8FF3-85D248191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335640"/>
            <a:ext cx="10053320" cy="552236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add(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/>
              <a:t> Add element </a:t>
            </a:r>
            <a:r>
              <a:rPr lang="en-US" dirty="0" err="1"/>
              <a:t>elem</a:t>
            </a:r>
            <a:r>
              <a:rPr lang="en-US" dirty="0"/>
              <a:t> to the set.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update(*others)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 |= other | ... Update the set, adding elements from all others.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intersection_update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(*others)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 &amp;= other &amp; ... Update the set, keeping only elements found in it and all others.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difference_update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(*others)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 -= other | ... Update the set, removing elements found in others.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symmetric_difference_update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(other)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 ^= other Update the set, keeping only elements found in either set, but not in both.</a:t>
            </a:r>
          </a:p>
        </p:txBody>
      </p:sp>
    </p:spTree>
    <p:extLst>
      <p:ext uri="{BB962C8B-B14F-4D97-AF65-F5344CB8AC3E}">
        <p14:creationId xmlns:p14="http://schemas.microsoft.com/office/powerpoint/2010/main" val="425590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FDBA1-7B9C-6A42-B484-7B69CF19F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658" y="924674"/>
            <a:ext cx="10542142" cy="5252289"/>
          </a:xfrm>
        </p:spPr>
        <p:txBody>
          <a:bodyPr/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remove(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/>
              <a:t>Remove element </a:t>
            </a:r>
            <a:r>
              <a:rPr lang="en-US" dirty="0" err="1"/>
              <a:t>elem</a:t>
            </a:r>
            <a:r>
              <a:rPr lang="en-US" dirty="0"/>
              <a:t> from the set. Raises </a:t>
            </a:r>
            <a:r>
              <a:rPr lang="en-US" dirty="0" err="1"/>
              <a:t>KeyError</a:t>
            </a:r>
            <a:r>
              <a:rPr lang="en-US" dirty="0"/>
              <a:t> if </a:t>
            </a:r>
            <a:r>
              <a:rPr lang="en-US" dirty="0" err="1"/>
              <a:t>elem</a:t>
            </a:r>
            <a:r>
              <a:rPr lang="en-US" dirty="0"/>
              <a:t> is not contained in the set.</a:t>
            </a:r>
          </a:p>
          <a:p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discard(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/>
              <a:t> Remove element </a:t>
            </a:r>
            <a:r>
              <a:rPr lang="en-US" dirty="0" err="1"/>
              <a:t>elem</a:t>
            </a:r>
            <a:r>
              <a:rPr lang="en-US" dirty="0"/>
              <a:t> from the set if it is present.</a:t>
            </a:r>
          </a:p>
          <a:p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pop()</a:t>
            </a:r>
            <a:r>
              <a:rPr lang="en-US" dirty="0"/>
              <a:t> Remove and return an arbitrary element from the set. Raises </a:t>
            </a:r>
            <a:r>
              <a:rPr lang="en-US" dirty="0" err="1"/>
              <a:t>KeyError</a:t>
            </a:r>
            <a:r>
              <a:rPr lang="en-US" dirty="0"/>
              <a:t> if the set is empty.</a:t>
            </a:r>
          </a:p>
          <a:p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clear() </a:t>
            </a:r>
            <a:r>
              <a:rPr lang="en-US" dirty="0"/>
              <a:t>Remove all elements from the 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16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B001F-B6AE-A14E-8017-DE33E26EA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Frozenset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0CF55-E955-3E4E-9AA9-0202855DE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68123"/>
            <a:ext cx="9792208" cy="340786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Frozenset is a set but is also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immutable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fset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frozenset( { 5, “five”, ‘f’ } 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membership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subset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intersection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difference</a:t>
            </a:r>
          </a:p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symmetric_difference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6F5D9-3EE5-774F-BA49-4D6C5A5BDF22}"/>
              </a:ext>
            </a:extLst>
          </p:cNvPr>
          <p:cNvSpPr txBox="1"/>
          <p:nvPr/>
        </p:nvSpPr>
        <p:spPr>
          <a:xfrm>
            <a:off x="3227832" y="5961414"/>
            <a:ext cx="4490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 set can contain a frozenset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 frozenset cannot contain a set</a:t>
            </a:r>
          </a:p>
        </p:txBody>
      </p:sp>
    </p:spTree>
    <p:extLst>
      <p:ext uri="{BB962C8B-B14F-4D97-AF65-F5344CB8AC3E}">
        <p14:creationId xmlns:p14="http://schemas.microsoft.com/office/powerpoint/2010/main" val="369136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F061-B59F-AD41-8BD4-1828516FC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versus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54B4E-781F-D444-81AF-27C6BB0D9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Rule of thumb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you have </a:t>
            </a:r>
            <a:r>
              <a:rPr lang="en-US" b="1" dirty="0"/>
              <a:t>frequent inserts, frequent deletes, frequent accesses</a:t>
            </a:r>
            <a:r>
              <a:rPr lang="en-US" dirty="0"/>
              <a:t>, throughout the execution of a program, use</a:t>
            </a:r>
          </a:p>
          <a:p>
            <a:pPr marL="0" indent="0">
              <a:buNone/>
            </a:pPr>
            <a:r>
              <a:rPr lang="en-US" b="1" dirty="0"/>
              <a:t>List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When you have </a:t>
            </a:r>
            <a:r>
              <a:rPr lang="en-US" b="1" dirty="0"/>
              <a:t>infrequent inserts, infrequent deletes, frequent accesses</a:t>
            </a:r>
            <a:r>
              <a:rPr lang="en-US" dirty="0"/>
              <a:t>, throughout the execution of a program, use</a:t>
            </a:r>
          </a:p>
          <a:p>
            <a:pPr marL="0" indent="0">
              <a:buNone/>
            </a:pPr>
            <a:r>
              <a:rPr lang="en-US" b="1" dirty="0"/>
              <a:t>Set</a:t>
            </a:r>
          </a:p>
          <a:p>
            <a:pPr marL="0" indent="0">
              <a:buNone/>
            </a:pPr>
            <a:endParaRPr lang="en-US" sz="1700" b="1" dirty="0">
              <a:solidFill>
                <a:srgbClr val="D06A22"/>
              </a:solidFill>
            </a:endParaRPr>
          </a:p>
          <a:p>
            <a:pPr marL="0" indent="0">
              <a:buNone/>
            </a:pPr>
            <a:endParaRPr lang="en-US" sz="1700" b="1" dirty="0">
              <a:solidFill>
                <a:srgbClr val="D06A22"/>
              </a:solidFill>
            </a:endParaRPr>
          </a:p>
          <a:p>
            <a:pPr marL="0" indent="0">
              <a:buNone/>
            </a:pPr>
            <a:endParaRPr lang="en-US" sz="1700" b="1" dirty="0">
              <a:solidFill>
                <a:srgbClr val="D06A22"/>
              </a:solidFill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rgbClr val="D06A22"/>
                </a:solidFill>
              </a:rPr>
              <a:t># Rationale: Come to “Python Intermediate” course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911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04047-9EB1-AE49-833E-4570DD2E0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F16F2-1066-DD45-81FD-C06CDE640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 a set of 1 to 10. Divide each element in this set by 5. What is the size of the set?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 a set of first 10 even numbers and another set of first 10 odd numbers. Find the union and intersection of these sets.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 a set of first 10 prime numbers and another set of first 10 odd numbers. Find the union, intersection and difference of these sets.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 a list of a string representing first-name and last-name of your family members. Now, create a set of first-name and another set of last-name from this list. What should be the size of each set?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 a list of 100 random integers. Create a set of 100 random integers. Compare the size of list and set. Can you explain your observation? (Use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random.randint(a, b)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function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84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5290-B2B6-324B-9349-4E6692E2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cap="none" dirty="0">
                <a:solidFill>
                  <a:schemeClr val="bg2">
                    <a:lumMod val="75000"/>
                  </a:schemeClr>
                </a:solidFill>
              </a:rPr>
              <a:t>Introduction to programming  </a:t>
            </a:r>
            <a:br>
              <a:rPr lang="en-US" sz="5400" cap="none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5400" cap="none" dirty="0">
                <a:solidFill>
                  <a:schemeClr val="bg2">
                    <a:lumMod val="75000"/>
                  </a:schemeClr>
                </a:solidFill>
              </a:rPr>
              <a:t>(Python)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2A13E-D2BD-D347-B675-8C3054F4B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spcAft>
                <a:spcPts val="600"/>
              </a:spcAft>
              <a:buNone/>
            </a:pPr>
            <a:r>
              <a:rPr lang="en-US" sz="2000" cap="none" dirty="0">
                <a:solidFill>
                  <a:schemeClr val="bg2">
                    <a:lumMod val="75000"/>
                  </a:schemeClr>
                </a:solidFill>
              </a:rPr>
              <a:t>Session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#7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1904483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8B34E-B881-AE48-8B3A-A8BCFE83D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AC338-A821-EE4E-9B4C-3ED2867BA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623875"/>
            <a:ext cx="4300949" cy="31770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	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68EB010-4908-F44E-82C7-348BB8F99A8C}"/>
              </a:ext>
            </a:extLst>
          </p:cNvPr>
          <p:cNvSpPr txBox="1">
            <a:spLocks/>
          </p:cNvSpPr>
          <p:nvPr/>
        </p:nvSpPr>
        <p:spPr>
          <a:xfrm>
            <a:off x="1327912" y="2710249"/>
            <a:ext cx="4300949" cy="3177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	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		</a:t>
            </a:r>
            <a:endParaRPr lang="en-US" sz="2800" i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	</a:t>
            </a:r>
          </a:p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Complex</a:t>
            </a:r>
          </a:p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	</a:t>
            </a:r>
          </a:p>
        </p:txBody>
      </p:sp>
    </p:spTree>
    <p:extLst>
      <p:ext uri="{BB962C8B-B14F-4D97-AF65-F5344CB8AC3E}">
        <p14:creationId xmlns:p14="http://schemas.microsoft.com/office/powerpoint/2010/main" val="375173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D389D-FF8C-4F42-9BF8-D3D0E01B7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Context: Voting based on fingerprint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BE309-4BF8-7F4A-B399-E646E0E68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polling booth contains fingerprint scanner which a voter will use to gain access to voting machine</a:t>
            </a:r>
          </a:p>
          <a:p>
            <a:r>
              <a:rPr lang="en-US" dirty="0"/>
              <a:t>How will we ensure that a person does not vote twice ?</a:t>
            </a:r>
          </a:p>
          <a:p>
            <a:r>
              <a:rPr lang="en-US" dirty="0"/>
              <a:t>Can we use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dirty="0"/>
              <a:t> to store the fingerprints</a:t>
            </a:r>
          </a:p>
          <a:p>
            <a:r>
              <a:rPr lang="en-US" dirty="0"/>
              <a:t>Will we need to do anything additional to simply storing the images in list to ensure “One vote per person” ?</a:t>
            </a:r>
          </a:p>
        </p:txBody>
      </p:sp>
    </p:spTree>
    <p:extLst>
      <p:ext uri="{BB962C8B-B14F-4D97-AF65-F5344CB8AC3E}">
        <p14:creationId xmlns:p14="http://schemas.microsoft.com/office/powerpoint/2010/main" val="98258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35F71-1797-6844-A09C-93403BB8C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0FB72-724D-1A4F-8DED-6D1077E59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 Set is 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Unordered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collections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unique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elements</a:t>
            </a:r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223E6C-F0E7-7648-AF7D-5C79192CC78D}"/>
              </a:ext>
            </a:extLst>
          </p:cNvPr>
          <p:cNvSpPr/>
          <p:nvPr/>
        </p:nvSpPr>
        <p:spPr>
          <a:xfrm>
            <a:off x="1901952" y="3172968"/>
            <a:ext cx="3017520" cy="30194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236D8-CF41-8D43-9B66-1107B776860E}"/>
              </a:ext>
            </a:extLst>
          </p:cNvPr>
          <p:cNvSpPr txBox="1"/>
          <p:nvPr/>
        </p:nvSpPr>
        <p:spPr>
          <a:xfrm>
            <a:off x="3054096" y="358444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“food”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FCF6B7-5865-FB4A-A91A-04EF9313FA9C}"/>
              </a:ext>
            </a:extLst>
          </p:cNvPr>
          <p:cNvSpPr txBox="1"/>
          <p:nvPr/>
        </p:nvSpPr>
        <p:spPr>
          <a:xfrm>
            <a:off x="2322769" y="420609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429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CACF9D-BEDD-9845-9009-30518EBBE197}"/>
              </a:ext>
            </a:extLst>
          </p:cNvPr>
          <p:cNvSpPr txBox="1"/>
          <p:nvPr/>
        </p:nvSpPr>
        <p:spPr>
          <a:xfrm>
            <a:off x="2607463" y="521889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1.169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E35DF1-C27C-F949-BAD1-9995B74338CF}"/>
              </a:ext>
            </a:extLst>
          </p:cNvPr>
          <p:cNvSpPr txBox="1"/>
          <p:nvPr/>
        </p:nvSpPr>
        <p:spPr>
          <a:xfrm>
            <a:off x="3885222" y="4682672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ED79A25-11D9-6545-9FA0-ED89A9ABCF2B}"/>
              </a:ext>
            </a:extLst>
          </p:cNvPr>
          <p:cNvSpPr/>
          <p:nvPr/>
        </p:nvSpPr>
        <p:spPr>
          <a:xfrm>
            <a:off x="6516550" y="3172968"/>
            <a:ext cx="3017520" cy="30194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07165-EC67-2548-825D-FB97881474AA}"/>
              </a:ext>
            </a:extLst>
          </p:cNvPr>
          <p:cNvSpPr txBox="1"/>
          <p:nvPr/>
        </p:nvSpPr>
        <p:spPr>
          <a:xfrm>
            <a:off x="7668694" y="358444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“food”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46749A-6430-D24E-B851-45BC647496B4}"/>
              </a:ext>
            </a:extLst>
          </p:cNvPr>
          <p:cNvSpPr txBox="1"/>
          <p:nvPr/>
        </p:nvSpPr>
        <p:spPr>
          <a:xfrm>
            <a:off x="6816485" y="460624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1.169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9CA6A0-BC7F-BB46-9E20-0F18937DB75A}"/>
              </a:ext>
            </a:extLst>
          </p:cNvPr>
          <p:cNvSpPr txBox="1"/>
          <p:nvPr/>
        </p:nvSpPr>
        <p:spPr>
          <a:xfrm>
            <a:off x="8375417" y="4975581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BD5345-BE5F-A747-BC5B-6AA22C62DFD4}"/>
              </a:ext>
            </a:extLst>
          </p:cNvPr>
          <p:cNvSpPr txBox="1"/>
          <p:nvPr/>
        </p:nvSpPr>
        <p:spPr>
          <a:xfrm>
            <a:off x="3015411" y="622538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7433-ABEF-EC4F-9726-2AD9DB9731D0}"/>
              </a:ext>
            </a:extLst>
          </p:cNvPr>
          <p:cNvSpPr txBox="1"/>
          <p:nvPr/>
        </p:nvSpPr>
        <p:spPr>
          <a:xfrm>
            <a:off x="7668694" y="6223377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set_B</a:t>
            </a:r>
          </a:p>
        </p:txBody>
      </p:sp>
    </p:spTree>
    <p:extLst>
      <p:ext uri="{BB962C8B-B14F-4D97-AF65-F5344CB8AC3E}">
        <p14:creationId xmlns:p14="http://schemas.microsoft.com/office/powerpoint/2010/main" val="348862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9" grpId="0"/>
      <p:bldP spid="13" grpId="0"/>
      <p:bldP spid="14" grpId="0"/>
      <p:bldP spid="19" grpId="0"/>
      <p:bldP spid="20" grpId="0"/>
      <p:bldP spid="21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DEF4-4B7F-7048-948E-D4C433514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Who can be in 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ACF5B-54A0-0548-B0F1-AE3D1D0C6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660128" cy="27913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 set object is 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unordered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collection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distinct hashable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objects.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immutable type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56E7AA-4531-C844-84C0-7EE6F9B03709}"/>
              </a:ext>
            </a:extLst>
          </p:cNvPr>
          <p:cNvSpPr txBox="1"/>
          <p:nvPr/>
        </p:nvSpPr>
        <p:spPr>
          <a:xfrm flipH="1">
            <a:off x="2411858" y="3877777"/>
            <a:ext cx="20646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frozenset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C78858-03AB-8249-BFAF-886C02F61BD2}"/>
              </a:ext>
            </a:extLst>
          </p:cNvPr>
          <p:cNvSpPr txBox="1"/>
          <p:nvPr/>
        </p:nvSpPr>
        <p:spPr>
          <a:xfrm flipH="1">
            <a:off x="6357271" y="3914507"/>
            <a:ext cx="2064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DAA48E-FD7B-D040-AF3E-0335107D797B}"/>
              </a:ext>
            </a:extLst>
          </p:cNvPr>
          <p:cNvSpPr txBox="1"/>
          <p:nvPr/>
        </p:nvSpPr>
        <p:spPr>
          <a:xfrm>
            <a:off x="1175512" y="6080760"/>
            <a:ext cx="746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D06A22"/>
                </a:solidFill>
              </a:rPr>
              <a:t># Hashing is a way of storing data. To be hashable, a type must be immutable.</a:t>
            </a:r>
          </a:p>
        </p:txBody>
      </p:sp>
    </p:spTree>
    <p:extLst>
      <p:ext uri="{BB962C8B-B14F-4D97-AF65-F5344CB8AC3E}">
        <p14:creationId xmlns:p14="http://schemas.microsoft.com/office/powerpoint/2010/main" val="325701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7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CA677-7D59-DF4A-8E71-F06C1219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29D51-CE86-434C-9E23-B43C0AA00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544" y="2557849"/>
            <a:ext cx="10323576" cy="340786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set_A =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“food”, 429, 1.169, ‘Z’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set_B =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“food”, 1.169, ‘Z’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set_123 = { 1, 2, 3, 1, 2, 3 }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print(set_123)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{1, 2, 3}</a:t>
            </a:r>
          </a:p>
        </p:txBody>
      </p:sp>
    </p:spTree>
    <p:extLst>
      <p:ext uri="{BB962C8B-B14F-4D97-AF65-F5344CB8AC3E}">
        <p14:creationId xmlns:p14="http://schemas.microsoft.com/office/powerpoint/2010/main" val="400166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D604-EC84-4A4D-A898-6D63D95B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Operations on Sets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Membership</a:t>
            </a:r>
            <a:br>
              <a:rPr lang="en-US" dirty="0"/>
            </a:b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E349A-39C0-5841-927C-245E19EEB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&gt;&gt;&gt;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‘2’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&gt;&gt;&gt; True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&gt;&gt;&gt; 3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&gt;&gt;&gt; False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&gt;&gt;&gt; 2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not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&gt;&gt;&gt; True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485FCA-9E7B-D148-AE8F-B4F124863128}"/>
              </a:ext>
            </a:extLst>
          </p:cNvPr>
          <p:cNvSpPr txBox="1"/>
          <p:nvPr/>
        </p:nvSpPr>
        <p:spPr>
          <a:xfrm>
            <a:off x="1536192" y="6192376"/>
            <a:ext cx="561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#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in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not in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can be used on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str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as well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8D9704-ACEB-AE40-9B30-FD88CC973BDC}"/>
              </a:ext>
            </a:extLst>
          </p:cNvPr>
          <p:cNvSpPr txBox="1"/>
          <p:nvPr/>
        </p:nvSpPr>
        <p:spPr>
          <a:xfrm>
            <a:off x="7705618" y="913413"/>
            <a:ext cx="3752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= { 1, “one”, ‘2’ 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013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7457-5FC3-A146-AAD0-BF1C02D6A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Subset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AAD9BA-3940-E84F-8451-628DB1ED50F7}"/>
              </a:ext>
            </a:extLst>
          </p:cNvPr>
          <p:cNvSpPr/>
          <p:nvPr/>
        </p:nvSpPr>
        <p:spPr>
          <a:xfrm>
            <a:off x="1901952" y="3172968"/>
            <a:ext cx="3017520" cy="30194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AC750-B0A6-C047-B213-D76C82FBC801}"/>
              </a:ext>
            </a:extLst>
          </p:cNvPr>
          <p:cNvSpPr txBox="1"/>
          <p:nvPr/>
        </p:nvSpPr>
        <p:spPr>
          <a:xfrm>
            <a:off x="3054096" y="358444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“food”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B1C00D-B95F-7048-868F-27A3B227DCC4}"/>
              </a:ext>
            </a:extLst>
          </p:cNvPr>
          <p:cNvSpPr txBox="1"/>
          <p:nvPr/>
        </p:nvSpPr>
        <p:spPr>
          <a:xfrm>
            <a:off x="2322769" y="420609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429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70F3AC-BFEB-9146-8DEF-A31B89233DBF}"/>
              </a:ext>
            </a:extLst>
          </p:cNvPr>
          <p:cNvSpPr txBox="1"/>
          <p:nvPr/>
        </p:nvSpPr>
        <p:spPr>
          <a:xfrm>
            <a:off x="2607463" y="521889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1.169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A6CD3-D6E6-8A40-8DE7-28B39D915C0E}"/>
              </a:ext>
            </a:extLst>
          </p:cNvPr>
          <p:cNvSpPr txBox="1"/>
          <p:nvPr/>
        </p:nvSpPr>
        <p:spPr>
          <a:xfrm>
            <a:off x="3885222" y="4682672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‘Z’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B9454-CA8D-2343-94E1-DD2DBC9FDE75}"/>
              </a:ext>
            </a:extLst>
          </p:cNvPr>
          <p:cNvSpPr/>
          <p:nvPr/>
        </p:nvSpPr>
        <p:spPr>
          <a:xfrm>
            <a:off x="6516550" y="3172968"/>
            <a:ext cx="3017520" cy="30194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523FBF-E08E-8840-A755-814279E0BEB5}"/>
              </a:ext>
            </a:extLst>
          </p:cNvPr>
          <p:cNvSpPr txBox="1"/>
          <p:nvPr/>
        </p:nvSpPr>
        <p:spPr>
          <a:xfrm>
            <a:off x="7668694" y="358444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“food”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A289CB-3132-6A4C-9B1F-0A1C78143F79}"/>
              </a:ext>
            </a:extLst>
          </p:cNvPr>
          <p:cNvSpPr txBox="1"/>
          <p:nvPr/>
        </p:nvSpPr>
        <p:spPr>
          <a:xfrm>
            <a:off x="6816485" y="460624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4CEA18-7C15-9241-8492-6DCF175E47FE}"/>
              </a:ext>
            </a:extLst>
          </p:cNvPr>
          <p:cNvSpPr txBox="1"/>
          <p:nvPr/>
        </p:nvSpPr>
        <p:spPr>
          <a:xfrm>
            <a:off x="3015411" y="622538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718032-CB50-6F40-993D-0C043BDE057B}"/>
              </a:ext>
            </a:extLst>
          </p:cNvPr>
          <p:cNvSpPr txBox="1"/>
          <p:nvPr/>
        </p:nvSpPr>
        <p:spPr>
          <a:xfrm>
            <a:off x="7668694" y="6223377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DEA1BD-322D-634B-81F0-06A30BCA4563}"/>
              </a:ext>
            </a:extLst>
          </p:cNvPr>
          <p:cNvSpPr txBox="1"/>
          <p:nvPr/>
        </p:nvSpPr>
        <p:spPr>
          <a:xfrm>
            <a:off x="3530730" y="2409212"/>
            <a:ext cx="4318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set_B is a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subset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of set_A because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every element in set_B is also in set_A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D180BA-C62D-6D45-A988-EB9348C29EE5}"/>
              </a:ext>
            </a:extLst>
          </p:cNvPr>
          <p:cNvSpPr txBox="1"/>
          <p:nvPr/>
        </p:nvSpPr>
        <p:spPr>
          <a:xfrm>
            <a:off x="8816548" y="1637472"/>
            <a:ext cx="33505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set_B.issubset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(set_A)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True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set_A.issuperset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(set_B)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True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44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2" grpId="0"/>
      <p:bldP spid="14" grpId="0"/>
      <p:bldP spid="15" grpId="0"/>
      <p:bldP spid="17" grpId="0"/>
      <p:bldP spid="18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5522</TotalTime>
  <Words>1150</Words>
  <Application>Microsoft Macintosh PowerPoint</Application>
  <PresentationFormat>Widescreen</PresentationFormat>
  <Paragraphs>192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Garamond</vt:lpstr>
      <vt:lpstr>Office Theme</vt:lpstr>
      <vt:lpstr>Preamble</vt:lpstr>
      <vt:lpstr>Introduction to programming   (Python)</vt:lpstr>
      <vt:lpstr>Data types so far</vt:lpstr>
      <vt:lpstr>Context: Voting based on fingerprint</vt:lpstr>
      <vt:lpstr>Set theory</vt:lpstr>
      <vt:lpstr>Who can be in a Set</vt:lpstr>
      <vt:lpstr>Set in Python</vt:lpstr>
      <vt:lpstr>Operations on Sets  Membership </vt:lpstr>
      <vt:lpstr>Subset</vt:lpstr>
      <vt:lpstr>Union</vt:lpstr>
      <vt:lpstr>Intersection</vt:lpstr>
      <vt:lpstr>Difference</vt:lpstr>
      <vt:lpstr>Symmetric Difference</vt:lpstr>
      <vt:lpstr>Other operations</vt:lpstr>
      <vt:lpstr>PowerPoint Presentation</vt:lpstr>
      <vt:lpstr>Frozenset</vt:lpstr>
      <vt:lpstr>List versus Set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 (Python)</dc:title>
  <dc:creator>Udaya Ranga</dc:creator>
  <cp:lastModifiedBy>Microsoft Office User</cp:lastModifiedBy>
  <cp:revision>24</cp:revision>
  <dcterms:created xsi:type="dcterms:W3CDTF">2020-05-28T10:37:11Z</dcterms:created>
  <dcterms:modified xsi:type="dcterms:W3CDTF">2020-08-29T09:34:12Z</dcterms:modified>
</cp:coreProperties>
</file>