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9"/>
  </p:notesMasterIdLst>
  <p:sldIdLst>
    <p:sldId id="273" r:id="rId2"/>
    <p:sldId id="263" r:id="rId3"/>
    <p:sldId id="291" r:id="rId4"/>
    <p:sldId id="292" r:id="rId5"/>
    <p:sldId id="293" r:id="rId6"/>
    <p:sldId id="264" r:id="rId7"/>
    <p:sldId id="294" r:id="rId8"/>
    <p:sldId id="276" r:id="rId9"/>
    <p:sldId id="277" r:id="rId10"/>
    <p:sldId id="286" r:id="rId11"/>
    <p:sldId id="285" r:id="rId12"/>
    <p:sldId id="272" r:id="rId13"/>
    <p:sldId id="275" r:id="rId14"/>
    <p:sldId id="287" r:id="rId15"/>
    <p:sldId id="265" r:id="rId16"/>
    <p:sldId id="284" r:id="rId17"/>
    <p:sldId id="279" r:id="rId18"/>
    <p:sldId id="281" r:id="rId19"/>
    <p:sldId id="288" r:id="rId20"/>
    <p:sldId id="266" r:id="rId21"/>
    <p:sldId id="282" r:id="rId22"/>
    <p:sldId id="290" r:id="rId23"/>
    <p:sldId id="267" r:id="rId24"/>
    <p:sldId id="283" r:id="rId25"/>
    <p:sldId id="296" r:id="rId26"/>
    <p:sldId id="295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1730-D198-7943-A333-01C6522F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5C88-6369-6A46-9D32-9C19BA9A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38C6-B3DE-9245-90FD-5CFC9E3E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F2B6-B92C-4647-BD03-BBCEA53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0832-91CD-7F45-B9A7-9D16329A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5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755B-DA60-8E45-965E-B8D78A34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4702B-2846-9F4B-9A37-EE2AFDCB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2DB3-804B-DC4C-A5F4-1E090948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6958-3CA0-6741-A3CD-B0AF08D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57FA-291B-0143-BD5B-111768C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39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87E8A-D20B-9C41-B23D-1ABF58262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7444-CC87-824A-8781-41C313D9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7DBF-C0CC-5141-B506-3B7A99D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ACF4-4A01-A441-9068-AB7183E1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8AEC-B923-AF45-9C7B-90EF4B2C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0B9-A4EE-A44D-B04E-EECE549F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C5DF-FAD4-2746-8A61-EEC13DEC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7BE8-DE6A-B948-B20F-45104BFC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3420-8F23-9C43-98CD-E00EB005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EAE2-4578-2141-9C66-3FB1E27B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7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B6F4-E4AB-F64F-AEAC-58994F97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66B-D8B3-EA48-B99A-A55DE985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8C58-C92B-DF4B-A7C0-E048AF1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0482-AC7A-934F-B505-B5555EED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62F9-CEFB-2C4C-AAC2-F3C4853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2925-89DB-BB4F-8665-BE0BEC51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30B2-E25E-7248-8A9A-4F3B01DA0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C7A5-05A6-7647-AC14-1CA65A11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DCC8-4CCC-A34B-8974-E7F6647E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967D5-B2E9-C346-93C9-D672237F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3CC4-2EA6-1D4A-AE12-56456D6F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3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11D8-102E-904D-9B3A-96D91A33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FEAED-3635-2046-8A23-FCE20EB9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94AF9-0FC8-3F48-A88A-CC5E2131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65AE9-1D0A-354E-9633-396A6847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05762-0AB2-2D4F-BEAF-C25CCA563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03CC5-90CF-C24C-970E-9DDE4CA9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50B1-32F2-AF4E-90E1-1380D226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D62C-E137-CB42-9515-EAD33015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613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BB90-EC0B-AE49-9BB4-77F78459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E5C34-D02D-284E-96C0-DAE23E6A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15D82-5D73-864E-B913-BF11BA50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C96E-065C-2F42-8238-EB0C3A30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23891-47A3-C648-B54A-15B3999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29360-0BB0-574D-A80D-EB365F5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9C0DA-A772-6F41-B5D2-290FE06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5F8-93BF-5E47-9995-4099E515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F02A-2A74-054F-A964-1272248A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33613-ACBB-664F-A0FD-0DEC37EE4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7E817-637D-AD4A-B874-7C7CFD49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2F4D-D7A2-444F-B47C-ABE42711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BE97-E2A0-7145-A5E5-C367876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435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AA15-2762-CA47-99F3-01C08F55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EA160-A066-7542-BE67-81AA42AF0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5A41-399A-624A-B86D-B3D284A6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C8E0-ACE5-944C-8003-ADBB5E9E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B62F-413B-FA4F-8E92-F26C071E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F689-2F33-2144-A8A0-9676C33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1ECC2-DE5F-EA49-A44A-B88F55E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76592-5777-BA48-A807-42F1967B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9B11-99CC-DB44-8BD5-5CEA20D3A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A250-DB0C-F44D-B31B-811D6ADB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CD54-6F00-8B41-ABD4-568E4D7A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9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6E8-5598-E546-858F-01AEC1A9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EFE8-5006-C246-B527-8F7233662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Session #2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State, Data types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A839-EAC7-8C47-BC04-4DDE8DD6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3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7389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5400" dirty="0">
                <a:cs typeface="Consolas" panose="020B0609020204030204" pitchFamily="49" charset="0"/>
              </a:rPr>
              <a:t>True					False</a:t>
            </a:r>
          </a:p>
          <a:p>
            <a:pPr marL="0" indent="0" algn="ctr">
              <a:buNone/>
            </a:pPr>
            <a:endParaRPr lang="en-US" sz="54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#0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the values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Represented by &lt;class ‘bool’&gt;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Most common functions applied on Boolean: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and, or, negation, equality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Have a look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hlinkClick r:id="rId2"/>
              </a:rPr>
              <a:t>https://en.wikipedia.org/wiki/Truth_table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AC9-81E1-8C4A-AC44-D8AEABA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bool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ACE2-61FF-5A4C-9887-D1CE1DBF2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FECA-55BB-094C-B661-D055D9113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Negation	</a:t>
            </a:r>
          </a:p>
          <a:p>
            <a:r>
              <a:rPr lang="en-US" dirty="0"/>
              <a:t>Logical AND	</a:t>
            </a:r>
          </a:p>
          <a:p>
            <a:r>
              <a:rPr lang="en-US" dirty="0"/>
              <a:t>Logical OR</a:t>
            </a:r>
          </a:p>
          <a:p>
            <a:r>
              <a:rPr lang="en-US" dirty="0"/>
              <a:t>Identity</a:t>
            </a:r>
          </a:p>
          <a:p>
            <a:endParaRPr lang="en-US" dirty="0"/>
          </a:p>
          <a:p>
            <a:r>
              <a:rPr lang="en-US" dirty="0"/>
              <a:t># Many more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BDE2E-C83E-2C48-8F42-8B8E3AC9C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2C907-E140-D544-8941-1E5A484ABB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=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a == </a:t>
            </a:r>
            <a:r>
              <a:rPr lang="en-US" b="1" dirty="0"/>
              <a:t>True</a:t>
            </a:r>
          </a:p>
          <a:p>
            <a:r>
              <a:rPr lang="en-US" b="1" dirty="0"/>
              <a:t>not</a:t>
            </a:r>
            <a:r>
              <a:rPr lang="en-US" dirty="0"/>
              <a:t> a</a:t>
            </a:r>
          </a:p>
          <a:p>
            <a:r>
              <a:rPr lang="en-US" dirty="0"/>
              <a:t>a </a:t>
            </a:r>
            <a:r>
              <a:rPr lang="en-US" b="1" dirty="0"/>
              <a:t>and</a:t>
            </a:r>
            <a:r>
              <a:rPr lang="en-US" dirty="0"/>
              <a:t> b</a:t>
            </a:r>
          </a:p>
          <a:p>
            <a:r>
              <a:rPr lang="en-US" dirty="0"/>
              <a:t>a </a:t>
            </a:r>
            <a:r>
              <a:rPr lang="en-US" b="1" dirty="0"/>
              <a:t>or </a:t>
            </a:r>
            <a:r>
              <a:rPr lang="en-US" dirty="0"/>
              <a:t>b</a:t>
            </a:r>
          </a:p>
          <a:p>
            <a:r>
              <a:rPr lang="en-US" dirty="0"/>
              <a:t>a </a:t>
            </a:r>
            <a:r>
              <a:rPr lang="en-US" b="1" dirty="0"/>
              <a:t> is </a:t>
            </a:r>
            <a:r>
              <a:rPr lang="en-US" dirty="0"/>
              <a:t>b, a </a:t>
            </a:r>
            <a:r>
              <a:rPr lang="en-US" b="1" dirty="0"/>
              <a:t>is not </a:t>
            </a:r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123		-55			90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-7288		-390		8192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3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C735-F742-524D-9C18-02D1212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#1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4026-8053-BA41-B32A-EBAFC0B3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numerical values such as 34, 8610, -189 etc.</a:t>
            </a:r>
          </a:p>
          <a:p>
            <a:r>
              <a:rPr lang="en-US" dirty="0"/>
              <a:t>Python3 allows you to create as big an integer as you want (constrained by our memory availability) !</a:t>
            </a:r>
          </a:p>
          <a:p>
            <a:pPr lvl="1"/>
            <a:r>
              <a:rPr lang="en-US" i="1" dirty="0"/>
              <a:t>It can do this by internally maintaining </a:t>
            </a:r>
            <a:r>
              <a:rPr lang="en-US" b="1" i="1" dirty="0"/>
              <a:t>array</a:t>
            </a:r>
            <a:r>
              <a:rPr lang="en-US" i="1" dirty="0"/>
              <a:t> of </a:t>
            </a:r>
            <a:r>
              <a:rPr lang="en-US" b="1" i="1" dirty="0"/>
              <a:t>digits</a:t>
            </a:r>
          </a:p>
          <a:p>
            <a:pPr lvl="1"/>
            <a:r>
              <a:rPr lang="en-US" dirty="0"/>
              <a:t>123456789123456789123456789123456789…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‘int’&gt; 	(Don’t worry about it for now)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4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0B5A-97F0-684E-A16E-98244CDD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2239-6C99-2942-9837-84176A77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represented as </a:t>
            </a:r>
            <a:r>
              <a:rPr lang="en-US" b="1" dirty="0"/>
              <a:t>decimal </a:t>
            </a:r>
            <a:r>
              <a:rPr lang="en-US" i="1" dirty="0"/>
              <a:t>(default) </a:t>
            </a:r>
            <a:r>
              <a:rPr lang="en-US" b="1" dirty="0"/>
              <a:t>, octal </a:t>
            </a:r>
            <a:r>
              <a:rPr lang="en-US" i="1" dirty="0"/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0o/0O</a:t>
            </a:r>
            <a:r>
              <a:rPr lang="en-US" i="1" dirty="0"/>
              <a:t>)</a:t>
            </a:r>
            <a:r>
              <a:rPr lang="en-US" b="1" dirty="0"/>
              <a:t>, hexadecimal</a:t>
            </a:r>
            <a:r>
              <a:rPr lang="en-US" dirty="0"/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(0x/0X)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/>
              <a:t>binary </a:t>
            </a:r>
            <a:r>
              <a:rPr lang="en-US" i="1" dirty="0"/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0b/0B</a:t>
            </a:r>
            <a:r>
              <a:rPr lang="en-US" i="1" dirty="0"/>
              <a:t>)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/>
              <a:t>Following information varies between programming languages:</a:t>
            </a:r>
          </a:p>
          <a:p>
            <a:pPr lvl="1"/>
            <a:r>
              <a:rPr lang="en-US" i="1" dirty="0"/>
              <a:t>Typically, </a:t>
            </a:r>
            <a:r>
              <a:rPr lang="en-US" b="1" i="1" dirty="0"/>
              <a:t>4 Bytes or 32 Bits</a:t>
            </a:r>
            <a:r>
              <a:rPr lang="en-US" i="1" dirty="0"/>
              <a:t> are used in memory to represent a single integer</a:t>
            </a:r>
          </a:p>
          <a:p>
            <a:pPr lvl="1"/>
            <a:r>
              <a:rPr lang="en-US" i="1" dirty="0"/>
              <a:t>Similarly, </a:t>
            </a:r>
            <a:r>
              <a:rPr lang="en-US" b="1" i="1" dirty="0"/>
              <a:t>8 Bytes or 64 Bits</a:t>
            </a:r>
            <a:r>
              <a:rPr lang="en-US" i="1" dirty="0"/>
              <a:t> are used in memory to represent a </a:t>
            </a:r>
            <a:r>
              <a:rPr lang="en-US" b="1" i="1" dirty="0"/>
              <a:t>Long</a:t>
            </a:r>
            <a:r>
              <a:rPr lang="en-US" i="1" dirty="0"/>
              <a:t>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5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4C9E-4C0A-3349-BE29-76850C41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</a:t>
            </a:r>
            <a:r>
              <a:rPr lang="en-US" b="1" dirty="0"/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E1B0-7AFD-0741-990A-52D2C2777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Floor division</a:t>
            </a:r>
          </a:p>
          <a:p>
            <a:r>
              <a:rPr lang="en-US" dirty="0"/>
              <a:t>Modulus</a:t>
            </a:r>
          </a:p>
          <a:p>
            <a:r>
              <a:rPr lang="en-US" dirty="0"/>
              <a:t>Exponent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B8FD-8800-8B45-92FD-EA86DFE44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+ b</a:t>
            </a:r>
          </a:p>
          <a:p>
            <a:r>
              <a:rPr lang="en-US" dirty="0"/>
              <a:t>a – b</a:t>
            </a:r>
          </a:p>
          <a:p>
            <a:r>
              <a:rPr lang="en-US" dirty="0"/>
              <a:t>a * b</a:t>
            </a:r>
          </a:p>
          <a:p>
            <a:r>
              <a:rPr lang="en-US" dirty="0"/>
              <a:t>a / b</a:t>
            </a:r>
          </a:p>
          <a:p>
            <a:r>
              <a:rPr lang="en-US" dirty="0"/>
              <a:t>a // b</a:t>
            </a:r>
          </a:p>
          <a:p>
            <a:r>
              <a:rPr lang="en-US" dirty="0"/>
              <a:t>a % b</a:t>
            </a:r>
          </a:p>
          <a:p>
            <a:r>
              <a:rPr lang="en-US" dirty="0"/>
              <a:t>a **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969E3-C2F6-A94A-AEB3-E4B978BB96C6}"/>
              </a:ext>
            </a:extLst>
          </p:cNvPr>
          <p:cNvSpPr txBox="1"/>
          <p:nvPr/>
        </p:nvSpPr>
        <p:spPr>
          <a:xfrm>
            <a:off x="1872343" y="5992297"/>
            <a:ext cx="422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All these are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arithmetic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74878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8ED2-C9A0-5A4E-A07B-E39800CD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</a:t>
            </a:r>
            <a:r>
              <a:rPr lang="en-US" b="1" dirty="0"/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E9AA-5460-C043-818B-3CE7E0F6D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  <a:p>
            <a:r>
              <a:rPr lang="en-US" dirty="0"/>
              <a:t>Logical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Bitwise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DD92-0B49-384E-9920-041EBD071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b, a += b, a -= b, …</a:t>
            </a:r>
          </a:p>
          <a:p>
            <a:r>
              <a:rPr lang="en-US" dirty="0"/>
              <a:t>a == 88, a != b, a &lt; b, a &lt;= b, a &gt; 23, a &gt;= b</a:t>
            </a:r>
          </a:p>
          <a:p>
            <a:r>
              <a:rPr lang="en-US" b="1" dirty="0"/>
              <a:t>and, or</a:t>
            </a:r>
          </a:p>
          <a:p>
            <a:r>
              <a:rPr lang="en-US" dirty="0"/>
              <a:t>a </a:t>
            </a:r>
            <a:r>
              <a:rPr lang="en-US" b="1" dirty="0"/>
              <a:t> is </a:t>
            </a:r>
            <a:r>
              <a:rPr lang="en-US" dirty="0"/>
              <a:t>b, a </a:t>
            </a:r>
            <a:r>
              <a:rPr lang="en-US" b="1" dirty="0"/>
              <a:t>is not </a:t>
            </a:r>
            <a:r>
              <a:rPr lang="en-US" dirty="0"/>
              <a:t>b</a:t>
            </a:r>
          </a:p>
          <a:p>
            <a:r>
              <a:rPr lang="en-US" dirty="0"/>
              <a:t>We’ll see them in session #3</a:t>
            </a:r>
          </a:p>
        </p:txBody>
      </p:sp>
    </p:spTree>
    <p:extLst>
      <p:ext uri="{BB962C8B-B14F-4D97-AF65-F5344CB8AC3E}">
        <p14:creationId xmlns:p14="http://schemas.microsoft.com/office/powerpoint/2010/main" val="111014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1.23		-55.0			9.07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-728.8		-3.90		81.92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7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675-FBD4-224D-B6F2-4C41A3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That’s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comes into picture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hierarchy in a typical system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L2  L3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cache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SRAM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E67-1D0F-5C45-A365-CDC3649D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#2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4CCD-6C1F-B24C-A890-0D3EA6A21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Represented as a number with a </a:t>
            </a:r>
            <a:r>
              <a:rPr lang="en-US" b="1" dirty="0"/>
              <a:t>decimal</a:t>
            </a:r>
            <a:r>
              <a:rPr lang="en-US" dirty="0"/>
              <a:t> point</a:t>
            </a:r>
          </a:p>
          <a:p>
            <a:r>
              <a:rPr lang="en-US" dirty="0"/>
              <a:t>Optionally, the character </a:t>
            </a:r>
            <a:r>
              <a:rPr lang="en-US" b="1" dirty="0"/>
              <a:t>e</a:t>
            </a:r>
            <a:r>
              <a:rPr lang="en-US" dirty="0"/>
              <a:t> or </a:t>
            </a:r>
            <a:r>
              <a:rPr lang="en-US" b="1" dirty="0"/>
              <a:t>E</a:t>
            </a:r>
            <a:r>
              <a:rPr lang="en-US" dirty="0"/>
              <a:t> followed by a positive or negative integer can be used to write in </a:t>
            </a:r>
            <a:r>
              <a:rPr lang="en-US" i="1" dirty="0"/>
              <a:t>scientific-notation</a:t>
            </a:r>
          </a:p>
          <a:p>
            <a:r>
              <a:rPr lang="en-US" dirty="0"/>
              <a:t>0.0016	# Non-scientific notation</a:t>
            </a:r>
          </a:p>
          <a:p>
            <a:r>
              <a:rPr lang="en-US"/>
              <a:t>1.6e-3 	# </a:t>
            </a:r>
            <a:r>
              <a:rPr lang="en-US" dirty="0"/>
              <a:t>Scientific notation</a:t>
            </a:r>
          </a:p>
          <a:p>
            <a:r>
              <a:rPr lang="en-US" i="1" dirty="0"/>
              <a:t>Following information varies between programming languages:</a:t>
            </a:r>
          </a:p>
          <a:p>
            <a:pPr lvl="1"/>
            <a:r>
              <a:rPr lang="en-US" i="1" dirty="0"/>
              <a:t>Typically, </a:t>
            </a:r>
            <a:r>
              <a:rPr lang="en-US" b="1" i="1" dirty="0"/>
              <a:t>8 Bytes or 64 Bits</a:t>
            </a:r>
            <a:r>
              <a:rPr lang="en-US" i="1" dirty="0"/>
              <a:t> are used in memory to represent a single floating-point number</a:t>
            </a:r>
          </a:p>
          <a:p>
            <a:r>
              <a:rPr lang="en-US" i="1" dirty="0"/>
              <a:t>Represented by built-in &lt;class ‘float’&gt;</a:t>
            </a:r>
          </a:p>
          <a:p>
            <a:endParaRPr lang="en-US" i="1" dirty="0"/>
          </a:p>
          <a:p>
            <a:pPr marL="274320" lvl="1" indent="0">
              <a:buNone/>
            </a:pPr>
            <a:endParaRPr lang="en-US" i="1" dirty="0"/>
          </a:p>
          <a:p>
            <a:pPr marL="274320" lvl="1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6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FCC-8D49-4049-B35D-D27812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</a:t>
            </a:r>
            <a:r>
              <a:rPr lang="en-US" b="1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345D-2E8C-AE49-9D66-C99F887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that you can do with an </a:t>
            </a:r>
            <a:r>
              <a:rPr lang="en-US" b="1" dirty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 + i23		-55 + i0			9 + i7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 + i8		-3 + i90		81 + i92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9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2C26-AA88-894F-878A-E9DCBD69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#3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CCE3-23CA-7349-8910-FA533F8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 important in all major scientific and computing fields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a lesson on its own!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now, in Python, it can be used as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+ 4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(real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imaginary)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‘complex’&gt;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9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FCC-8D49-4049-B35D-D27812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</a:t>
            </a:r>
            <a:r>
              <a:rPr lang="en-US" b="1" dirty="0"/>
              <a:t>complex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345D-2E8C-AE49-9D66-C99F887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that you can do with an </a:t>
            </a:r>
            <a:r>
              <a:rPr lang="en-US" b="1" dirty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46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C6AD-404A-9944-B9F5-2BB60F35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book look with some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2CE8-3E25-7C4F-838C-599236C8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in_out: bool = True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magic_number: int = 71039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pi: float = 3.141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zed: complex = 13 + 4j</a:t>
            </a:r>
          </a:p>
        </p:txBody>
      </p:sp>
    </p:spTree>
    <p:extLst>
      <p:ext uri="{BB962C8B-B14F-4D97-AF65-F5344CB8AC3E}">
        <p14:creationId xmlns:p14="http://schemas.microsoft.com/office/powerpoint/2010/main" val="175189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DA959-0AB4-224E-BFE5-7DE584CA045C}"/>
              </a:ext>
            </a:extLst>
          </p:cNvPr>
          <p:cNvSpPr/>
          <p:nvPr/>
        </p:nvSpPr>
        <p:spPr>
          <a:xfrm>
            <a:off x="870005" y="1385939"/>
            <a:ext cx="5064305" cy="3671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FEC43A-99F8-5F4E-8852-E827177A2DB2}"/>
              </a:ext>
            </a:extLst>
          </p:cNvPr>
          <p:cNvSpPr/>
          <p:nvPr/>
        </p:nvSpPr>
        <p:spPr>
          <a:xfrm>
            <a:off x="6127805" y="1385939"/>
            <a:ext cx="5064305" cy="381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691FF-78B0-FA46-9811-E45B04FBD238}"/>
              </a:ext>
            </a:extLst>
          </p:cNvPr>
          <p:cNvSpPr/>
          <p:nvPr/>
        </p:nvSpPr>
        <p:spPr>
          <a:xfrm>
            <a:off x="5934310" y="1766083"/>
            <a:ext cx="193496" cy="23425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0A8962-DD11-9F49-845D-09E5474A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75871"/>
              </p:ext>
            </p:extLst>
          </p:nvPr>
        </p:nvGraphicFramePr>
        <p:xfrm>
          <a:off x="1121133" y="1859053"/>
          <a:ext cx="48131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647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2928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91729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22434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944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6267B8-06CB-8043-9065-8FE759096C66}"/>
              </a:ext>
            </a:extLst>
          </p:cNvPr>
          <p:cNvSpPr txBox="1"/>
          <p:nvPr/>
        </p:nvSpPr>
        <p:spPr>
          <a:xfrm>
            <a:off x="2331221" y="1489721"/>
            <a:ext cx="91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B5C75-4B86-4A4D-B265-C0F82B71966F}"/>
              </a:ext>
            </a:extLst>
          </p:cNvPr>
          <p:cNvSpPr txBox="1"/>
          <p:nvPr/>
        </p:nvSpPr>
        <p:spPr>
          <a:xfrm>
            <a:off x="9005996" y="1461586"/>
            <a:ext cx="91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EEB21-DFC0-8D44-A165-2E9F8BAAE2F3}"/>
              </a:ext>
            </a:extLst>
          </p:cNvPr>
          <p:cNvSpPr txBox="1"/>
          <p:nvPr/>
        </p:nvSpPr>
        <p:spPr>
          <a:xfrm>
            <a:off x="3617801" y="1489721"/>
            <a:ext cx="148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189DC-24EB-F943-B9B0-727F6C5F9378}"/>
              </a:ext>
            </a:extLst>
          </p:cNvPr>
          <p:cNvSpPr txBox="1"/>
          <p:nvPr/>
        </p:nvSpPr>
        <p:spPr>
          <a:xfrm>
            <a:off x="6955188" y="1461586"/>
            <a:ext cx="148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807977-C7DB-CA4F-AC2A-0749D8F8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74895"/>
              </p:ext>
            </p:extLst>
          </p:nvPr>
        </p:nvGraphicFramePr>
        <p:xfrm>
          <a:off x="6127804" y="1859053"/>
          <a:ext cx="48131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647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601647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91729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22434"/>
                  </a:ext>
                </a:extLst>
              </a:tr>
              <a:tr h="2928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9449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4BD7A9-A8C9-314D-B9F8-9F71C8F34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71958"/>
              </p:ext>
            </p:extLst>
          </p:nvPr>
        </p:nvGraphicFramePr>
        <p:xfrm>
          <a:off x="114944" y="1830918"/>
          <a:ext cx="638002" cy="2954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002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46211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99778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65573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031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CE7CC8-6396-A741-989E-4E27A89F90D5}"/>
              </a:ext>
            </a:extLst>
          </p:cNvPr>
          <p:cNvSpPr txBox="1"/>
          <p:nvPr/>
        </p:nvSpPr>
        <p:spPr>
          <a:xfrm>
            <a:off x="3249614" y="6211669"/>
            <a:ext cx="639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Line number is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computer memory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To fit this in 1 slide, float and complex are assumed to be 4 bytes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EBC8F66-C9FD-DB41-B5D4-AEDA5730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18574"/>
              </p:ext>
            </p:extLst>
          </p:nvPr>
        </p:nvGraphicFramePr>
        <p:xfrm>
          <a:off x="11206791" y="1844986"/>
          <a:ext cx="638002" cy="2954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002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46211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99778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65573"/>
                  </a:ext>
                </a:extLst>
              </a:tr>
              <a:tr h="328246">
                <a:tc>
                  <a:txBody>
                    <a:bodyPr/>
                    <a:lstStyle/>
                    <a:p>
                      <a:r>
                        <a:rPr lang="en-US" sz="1200" dirty="0"/>
                        <a:t>Line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0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89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25" y="611635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25" y="2074964"/>
            <a:ext cx="9792208" cy="34078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REPL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https://repl.it/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For each of the data type we have seen in this session,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the above for 1 small, 1 medium, 1 big value in respective data type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Try python3 built-in functions, there are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of them and they are very useful</a:t>
            </a:r>
            <a:r>
              <a:rPr lang="en-US" sz="2400" dirty="0"/>
              <a:t>! (https://</a:t>
            </a:r>
            <a:r>
              <a:rPr lang="en-US" sz="2400" dirty="0" err="1"/>
              <a:t>docs.python.org</a:t>
            </a:r>
            <a:r>
              <a:rPr lang="en-US" sz="2400" dirty="0"/>
              <a:t>/3/library/</a:t>
            </a:r>
            <a:r>
              <a:rPr lang="en-US" sz="2400" dirty="0" err="1"/>
              <a:t>functions.html</a:t>
            </a:r>
            <a:r>
              <a:rPr lang="en-US" sz="2400" dirty="0"/>
              <a:t>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3AF-E5FE-614D-96C0-055E5C7B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</a:t>
            </a:r>
            <a:r>
              <a:rPr lang="en-US" i="1" dirty="0"/>
              <a:t>book-intuition-for-memory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EAFA-9794-5345-A4F7-88947E2C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these rules to your mental model: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You can only write </a:t>
            </a:r>
            <a:r>
              <a:rPr lang="en-US" sz="4400" b="1" dirty="0"/>
              <a:t>1</a:t>
            </a:r>
            <a:r>
              <a:rPr lang="en-US" sz="4400" dirty="0"/>
              <a:t> and </a:t>
            </a:r>
            <a:r>
              <a:rPr lang="en-US" sz="4400" b="1" dirty="0"/>
              <a:t>0</a:t>
            </a:r>
            <a:r>
              <a:rPr lang="en-US" sz="4400" dirty="0"/>
              <a:t> in our book</a:t>
            </a:r>
          </a:p>
          <a:p>
            <a:r>
              <a:rPr lang="en-US" sz="4400" dirty="0"/>
              <a:t>You can only write </a:t>
            </a:r>
            <a:r>
              <a:rPr lang="en-US" sz="4400" b="1" dirty="0"/>
              <a:t>eight</a:t>
            </a:r>
            <a:r>
              <a:rPr lang="en-US" sz="4400" dirty="0"/>
              <a:t> such </a:t>
            </a:r>
            <a:r>
              <a:rPr lang="en-US" sz="4400" b="1" dirty="0"/>
              <a:t>bits</a:t>
            </a:r>
            <a:r>
              <a:rPr lang="en-US" sz="4400" dirty="0"/>
              <a:t> in one line of our book</a:t>
            </a:r>
          </a:p>
        </p:txBody>
      </p:sp>
    </p:spTree>
    <p:extLst>
      <p:ext uri="{BB962C8B-B14F-4D97-AF65-F5344CB8AC3E}">
        <p14:creationId xmlns:p14="http://schemas.microsoft.com/office/powerpoint/2010/main" val="41423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D97-3729-4340-A5F1-E9B4F04B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does this book look 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DA959-0AB4-224E-BFE5-7DE584CA045C}"/>
              </a:ext>
            </a:extLst>
          </p:cNvPr>
          <p:cNvSpPr/>
          <p:nvPr/>
        </p:nvSpPr>
        <p:spPr>
          <a:xfrm>
            <a:off x="1366463" y="2085654"/>
            <a:ext cx="3143892" cy="3061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FEC43A-99F8-5F4E-8852-E827177A2DB2}"/>
              </a:ext>
            </a:extLst>
          </p:cNvPr>
          <p:cNvSpPr/>
          <p:nvPr/>
        </p:nvSpPr>
        <p:spPr>
          <a:xfrm>
            <a:off x="4703851" y="2085654"/>
            <a:ext cx="3143892" cy="3061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691FF-78B0-FA46-9811-E45B04FBD238}"/>
              </a:ext>
            </a:extLst>
          </p:cNvPr>
          <p:cNvSpPr/>
          <p:nvPr/>
        </p:nvSpPr>
        <p:spPr>
          <a:xfrm>
            <a:off x="4510355" y="2465798"/>
            <a:ext cx="193496" cy="23425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0A8962-DD11-9F49-845D-09E5474A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18881"/>
              </p:ext>
            </p:extLst>
          </p:nvPr>
        </p:nvGraphicFramePr>
        <p:xfrm>
          <a:off x="1356189" y="2676655"/>
          <a:ext cx="315416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71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5DF764-A12F-0744-ABB4-8335A60FE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24673"/>
              </p:ext>
            </p:extLst>
          </p:nvPr>
        </p:nvGraphicFramePr>
        <p:xfrm>
          <a:off x="4698713" y="2694517"/>
          <a:ext cx="315416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271">
                  <a:extLst>
                    <a:ext uri="{9D8B030D-6E8A-4147-A177-3AD203B41FA5}">
                      <a16:colId xmlns:a16="http://schemas.microsoft.com/office/drawing/2014/main" val="2858882873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382564874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76783277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92057802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177356102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004817649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2644163751"/>
                    </a:ext>
                  </a:extLst>
                </a:gridCol>
                <a:gridCol w="394271">
                  <a:extLst>
                    <a:ext uri="{9D8B030D-6E8A-4147-A177-3AD203B41FA5}">
                      <a16:colId xmlns:a16="http://schemas.microsoft.com/office/drawing/2014/main" val="3647778500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1878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28840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4702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7397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677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6267B8-06CB-8043-9065-8FE759096C66}"/>
              </a:ext>
            </a:extLst>
          </p:cNvPr>
          <p:cNvSpPr txBox="1"/>
          <p:nvPr/>
        </p:nvSpPr>
        <p:spPr>
          <a:xfrm>
            <a:off x="2474076" y="4679612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B5C75-4B86-4A4D-B265-C0F82B71966F}"/>
              </a:ext>
            </a:extLst>
          </p:cNvPr>
          <p:cNvSpPr txBox="1"/>
          <p:nvPr/>
        </p:nvSpPr>
        <p:spPr>
          <a:xfrm>
            <a:off x="5816600" y="4678804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EEB21-DFC0-8D44-A165-2E9F8BAAE2F3}"/>
              </a:ext>
            </a:extLst>
          </p:cNvPr>
          <p:cNvSpPr txBox="1"/>
          <p:nvPr/>
        </p:nvSpPr>
        <p:spPr>
          <a:xfrm>
            <a:off x="2193846" y="2189436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189DC-24EB-F943-B9B0-727F6C5F9378}"/>
              </a:ext>
            </a:extLst>
          </p:cNvPr>
          <p:cNvSpPr txBox="1"/>
          <p:nvPr/>
        </p:nvSpPr>
        <p:spPr>
          <a:xfrm>
            <a:off x="5531233" y="2161301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Memory book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2DFB09-15D6-2249-B1FD-5A3971C5E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77286"/>
              </p:ext>
            </p:extLst>
          </p:nvPr>
        </p:nvGraphicFramePr>
        <p:xfrm>
          <a:off x="494905" y="2658557"/>
          <a:ext cx="74549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8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DF9266-13DC-2C46-8555-33EFAF263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6877"/>
              </p:ext>
            </p:extLst>
          </p:nvPr>
        </p:nvGraphicFramePr>
        <p:xfrm>
          <a:off x="7946602" y="2676655"/>
          <a:ext cx="745498" cy="188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8">
                  <a:extLst>
                    <a:ext uri="{9D8B030D-6E8A-4147-A177-3AD203B41FA5}">
                      <a16:colId xmlns:a16="http://schemas.microsoft.com/office/drawing/2014/main" val="1054931151"/>
                    </a:ext>
                  </a:extLst>
                </a:gridCol>
              </a:tblGrid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52894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21122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876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08643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dirty="0"/>
                        <a:t>Line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B659-58A7-7D4F-9FB0-6C94A624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sense of this </a:t>
            </a:r>
            <a:r>
              <a:rPr lang="en-US" i="1" dirty="0"/>
              <a:t>binary format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CBE3-0541-524B-9B27-02F5A97E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divide our data into different </a:t>
            </a:r>
            <a:r>
              <a:rPr lang="en-US" b="1" dirty="0"/>
              <a:t>types</a:t>
            </a:r>
          </a:p>
          <a:p>
            <a:r>
              <a:rPr lang="en-US" dirty="0"/>
              <a:t>A </a:t>
            </a:r>
            <a:r>
              <a:rPr lang="en-US" b="1" dirty="0"/>
              <a:t>type</a:t>
            </a:r>
            <a:r>
              <a:rPr lang="en-US" dirty="0"/>
              <a:t> decides how many bits are designated to it</a:t>
            </a:r>
          </a:p>
          <a:p>
            <a:endParaRPr lang="en-US" dirty="0"/>
          </a:p>
          <a:p>
            <a:r>
              <a:rPr lang="en-US" dirty="0"/>
              <a:t>This results in a nice division of </a:t>
            </a:r>
            <a:r>
              <a:rPr lang="en-US" dirty="0" err="1"/>
              <a:t>labour</a:t>
            </a:r>
            <a:endParaRPr lang="en-US" dirty="0"/>
          </a:p>
          <a:p>
            <a:pPr lvl="1"/>
            <a:r>
              <a:rPr lang="en-US" dirty="0"/>
              <a:t>Hardware doesn’t know </a:t>
            </a:r>
            <a:r>
              <a:rPr lang="en-US" i="1" dirty="0"/>
              <a:t>how many bits </a:t>
            </a:r>
            <a:r>
              <a:rPr lang="en-US" dirty="0"/>
              <a:t>your data occupies</a:t>
            </a:r>
          </a:p>
          <a:p>
            <a:pPr lvl="1"/>
            <a:r>
              <a:rPr lang="en-US" dirty="0"/>
              <a:t>Hardware knows </a:t>
            </a:r>
            <a:r>
              <a:rPr lang="en-US" i="1" dirty="0"/>
              <a:t>how</a:t>
            </a:r>
            <a:r>
              <a:rPr lang="en-US" b="1" dirty="0"/>
              <a:t> </a:t>
            </a:r>
            <a:r>
              <a:rPr lang="en-US" dirty="0"/>
              <a:t>to read and write bits into memory book</a:t>
            </a:r>
          </a:p>
          <a:p>
            <a:pPr lvl="1"/>
            <a:r>
              <a:rPr lang="en-US" dirty="0"/>
              <a:t>System Software knows how many bits your data occupies</a:t>
            </a:r>
          </a:p>
          <a:p>
            <a:pPr lvl="1"/>
            <a:r>
              <a:rPr lang="en-US" dirty="0"/>
              <a:t>System Software does not know how to read and write bits into memory book</a:t>
            </a:r>
          </a:p>
          <a:p>
            <a:pPr lvl="1"/>
            <a:r>
              <a:rPr lang="en-US" dirty="0"/>
              <a:t>Programmer </a:t>
            </a:r>
            <a:r>
              <a:rPr lang="en-US" i="1" dirty="0"/>
              <a:t>need not </a:t>
            </a:r>
            <a:r>
              <a:rPr lang="en-US" dirty="0"/>
              <a:t>know how many bits your data occupies or how to read and write bits into memory book !</a:t>
            </a:r>
          </a:p>
        </p:txBody>
      </p:sp>
    </p:spTree>
    <p:extLst>
      <p:ext uri="{BB962C8B-B14F-4D97-AF65-F5344CB8AC3E}">
        <p14:creationId xmlns:p14="http://schemas.microsoft.com/office/powerpoint/2010/main" val="333229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9DC1-05EE-6F45-81B6-7D86884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represented?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473E-CDF5-B144-A2C9-AC8DD5B4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Bits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Memory is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able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Each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has an associated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Byte	= 8 bits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Char	= 1 Byte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Short	= 2 Bytes	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Word	= 4 Bytes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Integer	= 4 Bytes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Double   = 8 Bytes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Remember that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int, double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architecture dependent (x86, ARM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84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BA7804-A52A-EC49-B2F5-DB4D2821C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relation between </a:t>
            </a:r>
            <a:r>
              <a:rPr lang="en-US" b="1" dirty="0"/>
              <a:t>Data </a:t>
            </a:r>
            <a:r>
              <a:rPr lang="en-US" dirty="0"/>
              <a:t>and </a:t>
            </a:r>
            <a:r>
              <a:rPr lang="en-US" b="1" dirty="0"/>
              <a:t>State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0273EF-AAA6-DA48-9512-CB73615D5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can be in many states and at any given time, data is in a single deterministic state</a:t>
            </a:r>
          </a:p>
        </p:txBody>
      </p:sp>
    </p:spTree>
    <p:extLst>
      <p:ext uri="{BB962C8B-B14F-4D97-AF65-F5344CB8AC3E}">
        <p14:creationId xmlns:p14="http://schemas.microsoft.com/office/powerpoint/2010/main" val="23359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39FC-7625-1149-9626-0F41D9A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attributes of </a:t>
            </a:r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B0F6-A7ED-4C41-A642-C9F2AC12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created and accessed in memory</a:t>
            </a:r>
          </a:p>
          <a:p>
            <a:r>
              <a:rPr lang="en-US" dirty="0"/>
              <a:t>Has a </a:t>
            </a:r>
            <a:r>
              <a:rPr lang="en-US" b="1" dirty="0"/>
              <a:t>Type</a:t>
            </a:r>
          </a:p>
          <a:p>
            <a:r>
              <a:rPr lang="en-US" dirty="0"/>
              <a:t>Has a </a:t>
            </a:r>
            <a:r>
              <a:rPr lang="en-US" b="1" dirty="0"/>
              <a:t>Value</a:t>
            </a:r>
          </a:p>
          <a:p>
            <a:r>
              <a:rPr lang="en-US" dirty="0"/>
              <a:t>Has a </a:t>
            </a:r>
            <a:r>
              <a:rPr lang="en-US" b="1" dirty="0"/>
              <a:t>unique address </a:t>
            </a:r>
            <a:r>
              <a:rPr lang="en-US" dirty="0"/>
              <a:t>in memory </a:t>
            </a:r>
            <a:endParaRPr lang="en-US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AD0BCF-9BFA-6D4B-AB5A-22366038CBCD}"/>
              </a:ext>
            </a:extLst>
          </p:cNvPr>
          <p:cNvSpPr/>
          <p:nvPr/>
        </p:nvSpPr>
        <p:spPr>
          <a:xfrm>
            <a:off x="4098664" y="4206240"/>
            <a:ext cx="1997336" cy="785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253B0-4E71-A847-B009-2E7FA08663A5}"/>
              </a:ext>
            </a:extLst>
          </p:cNvPr>
          <p:cNvCxnSpPr>
            <a:cxnSpLocks/>
          </p:cNvCxnSpPr>
          <p:nvPr/>
        </p:nvCxnSpPr>
        <p:spPr>
          <a:xfrm flipH="1">
            <a:off x="2753958" y="4991548"/>
            <a:ext cx="1344706" cy="58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FBE29-1FCF-2142-A707-A216063CEA6D}"/>
              </a:ext>
            </a:extLst>
          </p:cNvPr>
          <p:cNvCxnSpPr>
            <a:cxnSpLocks/>
          </p:cNvCxnSpPr>
          <p:nvPr/>
        </p:nvCxnSpPr>
        <p:spPr>
          <a:xfrm flipH="1">
            <a:off x="5099125" y="5002306"/>
            <a:ext cx="1" cy="5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EDE09-C351-D144-83F9-CA6B56BF651A}"/>
              </a:ext>
            </a:extLst>
          </p:cNvPr>
          <p:cNvCxnSpPr>
            <a:cxnSpLocks/>
          </p:cNvCxnSpPr>
          <p:nvPr/>
        </p:nvCxnSpPr>
        <p:spPr>
          <a:xfrm>
            <a:off x="6096001" y="4991548"/>
            <a:ext cx="1344705" cy="41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200B9F-3A08-D34E-8151-65EF0157D8B6}"/>
              </a:ext>
            </a:extLst>
          </p:cNvPr>
          <p:cNvSpPr txBox="1"/>
          <p:nvPr/>
        </p:nvSpPr>
        <p:spPr>
          <a:xfrm>
            <a:off x="2054711" y="5669280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2F360-88FB-784A-A3C8-CF55AF0EA695}"/>
              </a:ext>
            </a:extLst>
          </p:cNvPr>
          <p:cNvSpPr txBox="1"/>
          <p:nvPr/>
        </p:nvSpPr>
        <p:spPr>
          <a:xfrm>
            <a:off x="4759671" y="56283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4D2338-EA52-CD4A-8AD6-91F3A1CCDE2B}"/>
              </a:ext>
            </a:extLst>
          </p:cNvPr>
          <p:cNvSpPr txBox="1"/>
          <p:nvPr/>
        </p:nvSpPr>
        <p:spPr>
          <a:xfrm>
            <a:off x="7110403" y="554603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15375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90F-11E8-BF46-89AA-AF6ADADD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251D-09AC-2B44-9307-35ADF20B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Read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Perform operations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The </a:t>
            </a:r>
            <a:r>
              <a:rPr lang="en-US" i="1" dirty="0"/>
              <a:t>kind</a:t>
            </a:r>
            <a:r>
              <a:rPr lang="en-US" dirty="0"/>
              <a:t> of operations are specific to the </a:t>
            </a:r>
            <a:r>
              <a:rPr lang="en-US" i="1" dirty="0"/>
              <a:t>type</a:t>
            </a:r>
            <a:r>
              <a:rPr lang="en-US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5512423"/>
      </p:ext>
    </p:extLst>
  </p:cSld>
  <p:clrMapOvr>
    <a:masterClrMapping/>
  </p:clrMapOvr>
</p:sld>
</file>

<file path=ppt/theme/theme1.xml><?xml version="1.0" encoding="utf-8"?>
<a:theme xmlns:a="http://schemas.openxmlformats.org/drawingml/2006/main" name="pptx_templat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Introduction, State" id="{F66EAEA7-B6F2-AA42-B787-6EAD40D5C551}" vid="{62BDAC82-E0AF-6C4E-A01E-82E7B70AC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pptx_template</Template>
  <TotalTime>2421</TotalTime>
  <Words>1394</Words>
  <Application>Microsoft Macintosh PowerPoint</Application>
  <PresentationFormat>Widescreen</PresentationFormat>
  <Paragraphs>432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pptx_template</vt:lpstr>
      <vt:lpstr>Introduction to programming  (Python)</vt:lpstr>
      <vt:lpstr>Where is this State ?</vt:lpstr>
      <vt:lpstr>Remember the book-intuition-for-memory ?</vt:lpstr>
      <vt:lpstr>So, how does this book look ?</vt:lpstr>
      <vt:lpstr>How to make sense of this binary format ?</vt:lpstr>
      <vt:lpstr>How is this State represented?</vt:lpstr>
      <vt:lpstr>What is the relation between Data and State</vt:lpstr>
      <vt:lpstr>What are the attributes of Data</vt:lpstr>
      <vt:lpstr>What do you do with Data</vt:lpstr>
      <vt:lpstr>Data Types</vt:lpstr>
      <vt:lpstr>bool</vt:lpstr>
      <vt:lpstr>Data type #0 Booleans</vt:lpstr>
      <vt:lpstr>What can you do with a bool</vt:lpstr>
      <vt:lpstr>int</vt:lpstr>
      <vt:lpstr>Data type #1 Integers</vt:lpstr>
      <vt:lpstr>Integer representation</vt:lpstr>
      <vt:lpstr>What can you do with an int</vt:lpstr>
      <vt:lpstr>What can you do with an int</vt:lpstr>
      <vt:lpstr>float</vt:lpstr>
      <vt:lpstr>Data type #2 Floating-Point numbers</vt:lpstr>
      <vt:lpstr>What can you do with a float</vt:lpstr>
      <vt:lpstr>complex</vt:lpstr>
      <vt:lpstr>Data type #3 Complex numbers</vt:lpstr>
      <vt:lpstr>What can you do with a complex</vt:lpstr>
      <vt:lpstr>How does this book look with some bool, int, float, complex ?</vt:lpstr>
      <vt:lpstr>PowerPoint Presentation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57</cp:revision>
  <dcterms:created xsi:type="dcterms:W3CDTF">2020-02-11T22:04:39Z</dcterms:created>
  <dcterms:modified xsi:type="dcterms:W3CDTF">2020-07-12T08:19:52Z</dcterms:modified>
</cp:coreProperties>
</file>