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4" r:id="rId1"/>
  </p:sldMasterIdLst>
  <p:notesMasterIdLst>
    <p:notesMasterId r:id="rId27"/>
  </p:notesMasterIdLst>
  <p:sldIdLst>
    <p:sldId id="293" r:id="rId2"/>
    <p:sldId id="256" r:id="rId3"/>
    <p:sldId id="268" r:id="rId4"/>
    <p:sldId id="296" r:id="rId5"/>
    <p:sldId id="297" r:id="rId6"/>
    <p:sldId id="298" r:id="rId7"/>
    <p:sldId id="278" r:id="rId8"/>
    <p:sldId id="279" r:id="rId9"/>
    <p:sldId id="300" r:id="rId10"/>
    <p:sldId id="277" r:id="rId11"/>
    <p:sldId id="299" r:id="rId12"/>
    <p:sldId id="295" r:id="rId13"/>
    <p:sldId id="294" r:id="rId14"/>
    <p:sldId id="269" r:id="rId15"/>
    <p:sldId id="270" r:id="rId16"/>
    <p:sldId id="271" r:id="rId17"/>
    <p:sldId id="273" r:id="rId18"/>
    <p:sldId id="272" r:id="rId19"/>
    <p:sldId id="274" r:id="rId20"/>
    <p:sldId id="276" r:id="rId21"/>
    <p:sldId id="275" r:id="rId22"/>
    <p:sldId id="281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79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9186-47A3-C54A-A8AF-47B660C0099D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90A3-92E3-6F43-88C0-EE439678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D17E-E2E3-0D47-BA26-FE18166B0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57AB1-3D8C-6849-9BD4-A3622C35E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DAF1E-E95D-514A-9D16-33361551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2047C-C745-B04D-B831-98595473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D8692-E61A-4F40-8C2C-6CC3E216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6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7B44-6A15-C04A-B4FD-C645EB0A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2A769-1974-7D45-BAA3-0FA93E4AF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0A1DE-A6E2-674D-9EE5-CEB6B7C2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534D0-2682-564A-8B77-0537DD1C8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C6AD7-3425-0247-AF35-C1839B29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121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5112E-EEE6-3A4E-A729-DFF06F59C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66B22-0906-D745-843E-E098A68C4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D55A0-E0EF-6F4D-8E8C-F4C25F21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146A-8654-0542-815F-D08A9F75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1C4DF-EC65-384C-BA3D-2D6C9952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1586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AA78-A038-4B4B-B5AD-2895048D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377F5-71F2-2544-A9D2-B046A5028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1BB1D-0EEC-484D-B3AC-AF9F53C5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14F5-CF5B-644C-B8F8-2334C58E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591E5-426D-B147-9B2D-64F38728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2960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AFF6-EB70-5B42-9B77-8D3604EE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7BF2B-AD2B-6B43-9EFB-73569046B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DAA7A-DF6E-BD4B-A1FA-02A901FE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8/30/20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953B9-C350-374D-A189-9448D221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35F63-8F97-CF43-88C4-F2215275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0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0F096-5361-C740-99F1-6FDDFC01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36FCF-0635-D545-8FAA-214D2C885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05199-40B5-BF47-9BFA-E9849A041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66D44-5985-5348-837E-6631A208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8/30/20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ABBBC-FACA-DF4C-9528-92B259A9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A1937-6719-E64F-8829-37973B25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2037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AD5B-F9BF-134D-9F48-D12AEAB80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EE290-AFA2-8D4A-9C45-A9735F0F6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C7D83-CEA5-7940-A93E-8C0714064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4ECE1-4E4D-E543-8B29-D0F10B452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148CFF-7523-6846-9710-A68796A8C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EDD02-CF90-CD4C-B4B3-5A93BC8C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8/30/20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E43D0-FB7C-C649-9087-661E67A3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198B2-777E-1D4D-9480-06FC169DF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843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8998-9B8B-5043-8976-6D3BBF9B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CC45D-D96B-4442-9FD5-2F172EA60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8/30/20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683DD-AA6A-8940-8F28-794E463E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AC353-8472-024F-B10D-E1CF59ED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0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7BEC5F-5D05-3342-B4BD-49E9DC87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8/30/20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F2484-AF9C-904A-AB38-E6C9575B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D7163-D572-DC44-98BD-52711346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9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0A1A-8EA4-114C-9DE9-EB59BEE8B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9CC0-82FF-3046-B926-8077E6C68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20D02-6BFC-D04D-97F5-1DD7024B3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68471-8C1B-534A-BC05-B037FF7A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8/30/20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97DD0-E3AF-9946-A828-10E0A11E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5261A-E11B-A347-B755-1AA332A4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831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FBBD-9028-6044-815B-24727361B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822D2-F4D9-2A4B-ADE8-502CF60FB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D5768-B827-9741-84F9-CDF864038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CF340-964D-F845-B477-5412DAB8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8/30/20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4962-B541-F64E-9729-F62F8583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E2329-71E4-D541-83E8-DBAADBDE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6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73549-E396-FF49-922E-0C1F44626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813F2-8067-7849-AF4F-B83F18781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B0ECA-CF97-0745-831E-858649926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8/30/20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149BB-2AE8-5E41-837A-EA314D7DC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90DE2-6900-A447-A375-946EDCC5C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7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EAFB5-5ABE-1E47-87CA-5332E3BE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ED9C9-7C52-A64A-AEDC-0BBED7BDD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sessions will be recorded</a:t>
            </a:r>
          </a:p>
          <a:p>
            <a:r>
              <a:rPr lang="en-US" dirty="0"/>
              <a:t>Every </a:t>
            </a:r>
            <a:r>
              <a:rPr lang="en-US" b="1" dirty="0"/>
              <a:t>Saturday</a:t>
            </a:r>
            <a:r>
              <a:rPr lang="en-US" dirty="0"/>
              <a:t> at </a:t>
            </a:r>
            <a:r>
              <a:rPr lang="en-US" b="1" dirty="0"/>
              <a:t>14:00 GMT </a:t>
            </a:r>
            <a:r>
              <a:rPr lang="en-US" dirty="0"/>
              <a:t>until we complete the </a:t>
            </a:r>
            <a:r>
              <a:rPr lang="en-US" i="1" dirty="0"/>
              <a:t>fundamentals</a:t>
            </a:r>
          </a:p>
          <a:p>
            <a:r>
              <a:rPr lang="en-US" dirty="0"/>
              <a:t>Learning is the sole purpose</a:t>
            </a:r>
          </a:p>
          <a:p>
            <a:r>
              <a:rPr lang="en-US" dirty="0"/>
              <a:t>Ask questions</a:t>
            </a:r>
          </a:p>
          <a:p>
            <a:r>
              <a:rPr lang="en-US" dirty="0"/>
              <a:t>Get into programming mindset</a:t>
            </a:r>
          </a:p>
        </p:txBody>
      </p:sp>
    </p:spTree>
    <p:extLst>
      <p:ext uri="{BB962C8B-B14F-4D97-AF65-F5344CB8AC3E}">
        <p14:creationId xmlns:p14="http://schemas.microsoft.com/office/powerpoint/2010/main" val="408870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B34E-B881-AE48-8B3A-A8BCFE83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C338-A821-EE4E-9B4C-3ED2867B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23875"/>
            <a:ext cx="4300949" cy="31770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</a:p>
          <a:p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8EB010-4908-F44E-82C7-348BB8F99A8C}"/>
              </a:ext>
            </a:extLst>
          </p:cNvPr>
          <p:cNvSpPr txBox="1">
            <a:spLocks/>
          </p:cNvSpPr>
          <p:nvPr/>
        </p:nvSpPr>
        <p:spPr>
          <a:xfrm>
            <a:off x="1327912" y="2710249"/>
            <a:ext cx="4300949" cy="317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	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		</a:t>
            </a:r>
            <a:endParaRPr lang="en-US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	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	</a:t>
            </a:r>
          </a:p>
        </p:txBody>
      </p:sp>
    </p:spTree>
    <p:extLst>
      <p:ext uri="{BB962C8B-B14F-4D97-AF65-F5344CB8AC3E}">
        <p14:creationId xmlns:p14="http://schemas.microsoft.com/office/powerpoint/2010/main" val="327156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E023-86BB-9E41-ABD8-0B88CF119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15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Remember our voting problem ?</a:t>
            </a:r>
            <a:br>
              <a:rPr lang="en-US" dirty="0"/>
            </a:br>
            <a:r>
              <a:rPr lang="en-US" sz="1800" i="1" dirty="0"/>
              <a:t>(pun intended)</a:t>
            </a:r>
          </a:p>
        </p:txBody>
      </p:sp>
    </p:spTree>
    <p:extLst>
      <p:ext uri="{BB962C8B-B14F-4D97-AF65-F5344CB8AC3E}">
        <p14:creationId xmlns:p14="http://schemas.microsoft.com/office/powerpoint/2010/main" val="428906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389D-FF8C-4F42-9BF8-D3D0E01B7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Voting based on fingerprint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BE309-4BF8-7F4A-B399-E646E0E68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polling booth contains fingerprint scanner which a voter will use to gain access to voting machine</a:t>
            </a:r>
          </a:p>
          <a:p>
            <a:r>
              <a:rPr lang="en-US" dirty="0"/>
              <a:t>How will we ensure that a person does not vote twice ?</a:t>
            </a:r>
          </a:p>
          <a:p>
            <a:r>
              <a:rPr lang="en-US" dirty="0"/>
              <a:t>Can we use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/>
              <a:t> to store the fingerprints</a:t>
            </a:r>
          </a:p>
          <a:p>
            <a:r>
              <a:rPr lang="en-US" dirty="0"/>
              <a:t>Will we need to do anything additional to simply storing the images in list to ensure “One vote per person” ?</a:t>
            </a:r>
          </a:p>
          <a:p>
            <a:endParaRPr lang="en-US" dirty="0"/>
          </a:p>
          <a:p>
            <a:r>
              <a:rPr lang="en-US" sz="4000" dirty="0"/>
              <a:t>Solution: </a:t>
            </a: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7827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389D-FF8C-4F42-9BF8-D3D0E01B7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Voting based on fingerprint </a:t>
            </a:r>
            <a:r>
              <a:rPr lang="en-US" i="1" dirty="0"/>
              <a:t>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BE309-4BF8-7F4A-B399-E646E0E68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also want to capture the </a:t>
            </a:r>
            <a:r>
              <a:rPr lang="en-US" i="1" dirty="0"/>
              <a:t>time</a:t>
            </a:r>
            <a:r>
              <a:rPr lang="en-US" dirty="0"/>
              <a:t> of voting, alongside a fingerprint</a:t>
            </a:r>
          </a:p>
          <a:p>
            <a:r>
              <a:rPr lang="en-US" dirty="0">
                <a:cs typeface="Consolas" panose="020B0609020204030204" pitchFamily="49" charset="0"/>
              </a:rPr>
              <a:t>Is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>
                <a:cs typeface="Consolas" panose="020B0609020204030204" pitchFamily="49" charset="0"/>
              </a:rPr>
              <a:t> good enough ?</a:t>
            </a:r>
          </a:p>
          <a:p>
            <a:r>
              <a:rPr lang="en-US" dirty="0">
                <a:cs typeface="Consolas" panose="020B0609020204030204" pitchFamily="49" charset="0"/>
              </a:rPr>
              <a:t>We need to </a:t>
            </a:r>
            <a:r>
              <a:rPr lang="en-US" i="1" dirty="0">
                <a:cs typeface="Consolas" panose="020B0609020204030204" pitchFamily="49" charset="0"/>
              </a:rPr>
              <a:t>associate </a:t>
            </a:r>
            <a:r>
              <a:rPr lang="en-US" dirty="0">
                <a:cs typeface="Consolas" panose="020B0609020204030204" pitchFamily="49" charset="0"/>
              </a:rPr>
              <a:t>a fingerprint with a timestamp</a:t>
            </a:r>
          </a:p>
          <a:p>
            <a:r>
              <a:rPr lang="en-US" dirty="0">
                <a:cs typeface="Consolas" panose="020B0609020204030204" pitchFamily="49" charset="0"/>
              </a:rPr>
              <a:t>This association calls for a new type</a:t>
            </a:r>
          </a:p>
          <a:p>
            <a:pPr marL="0" indent="0">
              <a:buNone/>
            </a:pPr>
            <a:r>
              <a:rPr lang="en-US" dirty="0">
                <a:cs typeface="Consolas" panose="020B0609020204030204" pitchFamily="49" charset="0"/>
              </a:rPr>
              <a:t>&lt;Fingerprint: Timestamp&gt;</a:t>
            </a:r>
          </a:p>
          <a:p>
            <a:r>
              <a:rPr lang="en-US" dirty="0">
                <a:cs typeface="Consolas" panose="020B0609020204030204" pitchFamily="49" charset="0"/>
              </a:rPr>
              <a:t>Solution: </a:t>
            </a:r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Dictionary</a:t>
            </a:r>
          </a:p>
          <a:p>
            <a:r>
              <a:rPr lang="en-US" sz="1800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You can also store a person’s UID, face-image etc. along with timestamp and associate </a:t>
            </a:r>
            <a:r>
              <a:rPr lang="en-US" sz="1800" i="1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en-US" sz="1800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these with a specific </a:t>
            </a:r>
            <a:r>
              <a:rPr lang="en-US" sz="1800" i="1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fingerprint</a:t>
            </a:r>
            <a:endParaRPr lang="en-US" sz="1800" dirty="0">
              <a:solidFill>
                <a:srgbClr val="D06A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30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F4A5-BCC5-2A4F-94A7-B316C73B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 a.k.a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7FA73-06FD-7241-8D71-3CD62432D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7757BA-4999-9E4D-B748-F92696340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059765"/>
              </p:ext>
            </p:extLst>
          </p:nvPr>
        </p:nvGraphicFramePr>
        <p:xfrm>
          <a:off x="1343631" y="305816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941738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214344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394718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326725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85910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mango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banana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grapes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jackfruit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7086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8386642-A454-CB48-9F5A-F63EFCE0B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125700"/>
              </p:ext>
            </p:extLst>
          </p:nvPr>
        </p:nvGraphicFramePr>
        <p:xfrm>
          <a:off x="1343631" y="516752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941738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214344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394718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326725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85910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mango: </a:t>
                      </a:r>
                      <a:r>
                        <a:rPr lang="en-US" dirty="0">
                          <a:solidFill>
                            <a:srgbClr val="D06A22"/>
                          </a:solidFill>
                        </a:rPr>
                        <a:t>1kg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apple: </a:t>
                      </a:r>
                      <a:r>
                        <a:rPr lang="en-US" dirty="0">
                          <a:solidFill>
                            <a:srgbClr val="D06A22"/>
                          </a:solidFill>
                        </a:rPr>
                        <a:t>1kg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banana: </a:t>
                      </a:r>
                      <a:r>
                        <a:rPr lang="en-US" dirty="0">
                          <a:solidFill>
                            <a:srgbClr val="D06A22"/>
                          </a:solidFill>
                        </a:rPr>
                        <a:t>2kg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grapes: </a:t>
                      </a:r>
                      <a:r>
                        <a:rPr lang="en-US" dirty="0">
                          <a:solidFill>
                            <a:srgbClr val="D06A22"/>
                          </a:solidFill>
                        </a:rPr>
                        <a:t>500g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jackfruit: </a:t>
                      </a:r>
                      <a:r>
                        <a:rPr lang="en-US" dirty="0">
                          <a:solidFill>
                            <a:srgbClr val="D06A22"/>
                          </a:solidFill>
                        </a:rPr>
                        <a:t>5kg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7086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183CEE-185E-6A4B-B1BB-07A5291F0C09}"/>
              </a:ext>
            </a:extLst>
          </p:cNvPr>
          <p:cNvSpPr txBox="1"/>
          <p:nvPr/>
        </p:nvSpPr>
        <p:spPr>
          <a:xfrm>
            <a:off x="1419497" y="5677989"/>
            <a:ext cx="1018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Implied relationship (association) between key and </a:t>
            </a:r>
            <a:r>
              <a:rPr lang="en-US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{key: </a:t>
            </a:r>
            <a:r>
              <a:rPr lang="en-US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item</a:t>
            </a:r>
          </a:p>
        </p:txBody>
      </p:sp>
    </p:spTree>
    <p:extLst>
      <p:ext uri="{BB962C8B-B14F-4D97-AF65-F5344CB8AC3E}">
        <p14:creationId xmlns:p14="http://schemas.microsoft.com/office/powerpoint/2010/main" val="50424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D2D8-4459-0045-BE4E-95F294F6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9B025-16D9-5B46-9DC6-B5C53463E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Similar to traditional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dictionary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 real world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Dictionary contains Items that are described by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‘key’: ‘value’ }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 item can be queried based on its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key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D6F0DB0-1492-6F4C-9EBA-B85C603F7344}"/>
              </a:ext>
            </a:extLst>
          </p:cNvPr>
          <p:cNvSpPr/>
          <p:nvPr/>
        </p:nvSpPr>
        <p:spPr>
          <a:xfrm>
            <a:off x="2383604" y="4674742"/>
            <a:ext cx="5938463" cy="19623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Fingerprint_1: 	(”09:00”, 3187, face-image-1.png)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Fingerprint_2: 	(”09:10”, 3781, face-image-2.png)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Fingerprint_3: 	(”09:12”, 8173, face-image-3.png)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Fingerprint_4: 	(”09:29”, 7381, face-image-4.png)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Fingerprint_5: 	(”09:36”, 7138, face-image-5.png)</a:t>
            </a:r>
          </a:p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30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CACA-DFD7-9F45-85D1-5E08F85A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DD90-D11D-7241-A409-27C7F5765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dict_fruits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 ‘mango’: 0.3, ‘apple’: 0.25, ‘jackfruit’: 3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Key: Fruit name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Value: Weight of fruit in terms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Kg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>
                <a:solidFill>
                  <a:srgbClr val="C00000"/>
                </a:solidFill>
              </a:rPr>
              <a:t>Keys are not stored in any particular order</a:t>
            </a:r>
          </a:p>
        </p:txBody>
      </p:sp>
    </p:spTree>
    <p:extLst>
      <p:ext uri="{BB962C8B-B14F-4D97-AF65-F5344CB8AC3E}">
        <p14:creationId xmlns:p14="http://schemas.microsoft.com/office/powerpoint/2010/main" val="58409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6B6C-E4E3-B944-A2E3-E78B363A6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306DB-3BBF-6044-9973-5F1BC40F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Keys are not stored in any particular order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Duplicate keys are not allowed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 must be of a type that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 can be of any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0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464E-B660-BC49-B65A-A6A02DCB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 an item into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1A9D0-B1BE-7D4F-8F55-089950AF9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191113" cy="60659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dict_fruit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[‘banana’] = 0.15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83C69D-84A1-8C46-BCBC-2FA9F202B143}"/>
              </a:ext>
            </a:extLst>
          </p:cNvPr>
          <p:cNvSpPr txBox="1">
            <a:spLocks/>
          </p:cNvSpPr>
          <p:nvPr/>
        </p:nvSpPr>
        <p:spPr>
          <a:xfrm>
            <a:off x="1224280" y="3164024"/>
            <a:ext cx="9792208" cy="1527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Access an item in dictionary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337518-75D3-A942-AD77-12ABFE0BB6F2}"/>
              </a:ext>
            </a:extLst>
          </p:cNvPr>
          <p:cNvSpPr txBox="1">
            <a:spLocks/>
          </p:cNvSpPr>
          <p:nvPr/>
        </p:nvSpPr>
        <p:spPr>
          <a:xfrm>
            <a:off x="1224280" y="4726231"/>
            <a:ext cx="9191113" cy="6065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(dict_fruit[‘apple’])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fruit in dict_fruit: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print(dict_fruit(fruit))</a:t>
            </a:r>
          </a:p>
        </p:txBody>
      </p:sp>
    </p:spTree>
    <p:extLst>
      <p:ext uri="{BB962C8B-B14F-4D97-AF65-F5344CB8AC3E}">
        <p14:creationId xmlns:p14="http://schemas.microsoft.com/office/powerpoint/2010/main" val="373167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196-FEE4-1248-B473-3FE07B433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More accessors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43035-60D8-F04F-8992-6AD37297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get(key [, default-value])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Returns the value for a key if it exists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items()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Returns a list of key-value pairs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keys()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Returns a list of keys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values()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Returns a list of values</a:t>
            </a:r>
          </a:p>
        </p:txBody>
      </p:sp>
    </p:spTree>
    <p:extLst>
      <p:ext uri="{BB962C8B-B14F-4D97-AF65-F5344CB8AC3E}">
        <p14:creationId xmlns:p14="http://schemas.microsoft.com/office/powerpoint/2010/main" val="374691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5290-B2B6-324B-9349-4E6692E2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cap="none" dirty="0">
                <a:solidFill>
                  <a:schemeClr val="bg2">
                    <a:lumMod val="75000"/>
                  </a:schemeClr>
                </a:solidFill>
              </a:rPr>
              <a:t>Introduction to programming  </a:t>
            </a:r>
            <a:br>
              <a:rPr lang="en-US" sz="5400" cap="none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5400" cap="none" dirty="0">
                <a:solidFill>
                  <a:schemeClr val="bg2">
                    <a:lumMod val="75000"/>
                  </a:schemeClr>
                </a:solidFill>
              </a:rPr>
              <a:t>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2A13E-D2BD-D347-B675-8C3054F4B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US" sz="2000" cap="none" dirty="0">
                <a:solidFill>
                  <a:schemeClr val="bg2">
                    <a:lumMod val="75000"/>
                  </a:schemeClr>
                </a:solidFill>
              </a:rPr>
              <a:t>Session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#8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Dictionary, Tuple, Range</a:t>
            </a:r>
          </a:p>
        </p:txBody>
      </p:sp>
    </p:spTree>
    <p:extLst>
      <p:ext uri="{BB962C8B-B14F-4D97-AF65-F5344CB8AC3E}">
        <p14:creationId xmlns:p14="http://schemas.microsoft.com/office/powerpoint/2010/main" val="190448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13D1-89E1-6544-8DBC-7F5933EF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Adding items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in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47EBB-7950-2345-A307-D0AB8C8A6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66558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dictionary_name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[‘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new_key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’] = ‘value’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update(another_dict)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Merge with another dictionary</a:t>
            </a:r>
          </a:p>
        </p:txBody>
      </p:sp>
    </p:spTree>
    <p:extLst>
      <p:ext uri="{BB962C8B-B14F-4D97-AF65-F5344CB8AC3E}">
        <p14:creationId xmlns:p14="http://schemas.microsoft.com/office/powerpoint/2010/main" val="110863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39AD-12BA-2B40-800C-5B384AB3D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Remove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47094-2580-2F4F-A654-28A511A1B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pop(key)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Removes a key from a dictionary, if it is present, and returns its value</a:t>
            </a: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popitem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removes the last key-value pair added and returns it as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</a:p>
        </p:txBody>
      </p:sp>
    </p:spTree>
    <p:extLst>
      <p:ext uri="{BB962C8B-B14F-4D97-AF65-F5344CB8AC3E}">
        <p14:creationId xmlns:p14="http://schemas.microsoft.com/office/powerpoint/2010/main" val="87155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B34E-B881-AE48-8B3A-A8BCFE83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C338-A821-EE4E-9B4C-3ED2867B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23875"/>
            <a:ext cx="4300949" cy="31770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	</a:t>
            </a:r>
          </a:p>
          <a:p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endParaRPr lang="en-US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8EB010-4908-F44E-82C7-348BB8F99A8C}"/>
              </a:ext>
            </a:extLst>
          </p:cNvPr>
          <p:cNvSpPr txBox="1">
            <a:spLocks/>
          </p:cNvSpPr>
          <p:nvPr/>
        </p:nvSpPr>
        <p:spPr>
          <a:xfrm>
            <a:off x="1327912" y="2710249"/>
            <a:ext cx="4300949" cy="317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	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		</a:t>
            </a:r>
            <a:endParaRPr lang="en-US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	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	</a:t>
            </a:r>
          </a:p>
        </p:txBody>
      </p:sp>
    </p:spTree>
    <p:extLst>
      <p:ext uri="{BB962C8B-B14F-4D97-AF65-F5344CB8AC3E}">
        <p14:creationId xmlns:p14="http://schemas.microsoft.com/office/powerpoint/2010/main" val="366930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60B91-E481-C648-B195-6B9ECB176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4BE4-527D-5E4B-B56C-209BFBDFD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range(stop)	# Implicitly start=0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range(start, stop [, step])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Creates a sequence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which can be used for iteration or converted to another sequence such as a list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range(10)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range(0, 10)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list(range(10))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[0, 1, 2, 3, 4, 5, 6, 7, 8, 9]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for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range(5, 10):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29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5 6 7 8 9</a:t>
            </a:r>
          </a:p>
        </p:txBody>
      </p:sp>
    </p:spTree>
    <p:extLst>
      <p:ext uri="{BB962C8B-B14F-4D97-AF65-F5344CB8AC3E}">
        <p14:creationId xmlns:p14="http://schemas.microsoft.com/office/powerpoint/2010/main" val="378893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0856-4C10-184B-813D-C8EBC0085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448791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Operations applicable to all sequence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1215AC-707F-724B-827D-B226732960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9712632"/>
              </p:ext>
            </p:extLst>
          </p:nvPr>
        </p:nvGraphicFramePr>
        <p:xfrm>
          <a:off x="1695333" y="1944031"/>
          <a:ext cx="7735538" cy="4445917"/>
        </p:xfrm>
        <a:graphic>
          <a:graphicData uri="http://schemas.openxmlformats.org/drawingml/2006/table">
            <a:tbl>
              <a:tblPr/>
              <a:tblGrid>
                <a:gridCol w="1953302">
                  <a:extLst>
                    <a:ext uri="{9D8B030D-6E8A-4147-A177-3AD203B41FA5}">
                      <a16:colId xmlns:a16="http://schemas.microsoft.com/office/drawing/2014/main" val="2863578670"/>
                    </a:ext>
                  </a:extLst>
                </a:gridCol>
                <a:gridCol w="5782236">
                  <a:extLst>
                    <a:ext uri="{9D8B030D-6E8A-4147-A177-3AD203B41FA5}">
                      <a16:colId xmlns:a16="http://schemas.microsoft.com/office/drawing/2014/main" val="3073056362"/>
                    </a:ext>
                  </a:extLst>
                </a:gridCol>
              </a:tblGrid>
              <a:tr h="167589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Operation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Result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141280"/>
                  </a:ext>
                </a:extLst>
              </a:tr>
              <a:tr h="444552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in s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 if an item of </a:t>
                      </a:r>
                      <a:r>
                        <a:rPr lang="en-GB" sz="16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equal to </a:t>
                      </a:r>
                      <a:r>
                        <a:rPr lang="en-GB" sz="16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else False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098658"/>
                  </a:ext>
                </a:extLst>
              </a:tr>
              <a:tr h="444552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not in s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 if an item of </a:t>
                      </a:r>
                      <a:r>
                        <a:rPr lang="en-GB" sz="16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equal to </a:t>
                      </a:r>
                      <a:r>
                        <a:rPr lang="en-GB" sz="16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else True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917512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 + t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the concatenation of </a:t>
                      </a:r>
                      <a:r>
                        <a:rPr lang="en-GB" sz="16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and </a:t>
                      </a:r>
                      <a:r>
                        <a:rPr lang="en-GB" sz="16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lang="en-GB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199735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 * n or n * s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equivalent to adding </a:t>
                      </a:r>
                      <a:r>
                        <a:rPr lang="en-GB" sz="16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to itself </a:t>
                      </a:r>
                      <a:r>
                        <a:rPr lang="en-GB" sz="16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times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821140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s[i]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 item of </a:t>
                      </a:r>
                      <a:r>
                        <a:rPr lang="en-GB" sz="16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origin 0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0920"/>
                  </a:ext>
                </a:extLst>
              </a:tr>
              <a:tr h="167589"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s[i:j]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slice of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from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to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</a:t>
                      </a:r>
                      <a:endParaRPr lang="en-GB" sz="1600">
                        <a:solidFill>
                          <a:schemeClr val="tx2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902509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s[i:j:k]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slice of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from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to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</a:t>
                      </a:r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with step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</a:t>
                      </a:r>
                      <a:endParaRPr lang="en-GB" sz="1600">
                        <a:solidFill>
                          <a:schemeClr val="tx2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54959"/>
                  </a:ext>
                </a:extLst>
              </a:tr>
              <a:tr h="167589"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len(s)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length of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endParaRPr lang="en-GB" sz="1600">
                        <a:solidFill>
                          <a:schemeClr val="tx2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900117"/>
                  </a:ext>
                </a:extLst>
              </a:tr>
              <a:tr h="167589"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min(s)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smallest item of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endParaRPr lang="en-GB" sz="1600">
                        <a:solidFill>
                          <a:schemeClr val="tx2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407596"/>
                  </a:ext>
                </a:extLst>
              </a:tr>
              <a:tr h="167589"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max(s)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largest item of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endParaRPr lang="en-GB" sz="1600">
                        <a:solidFill>
                          <a:schemeClr val="tx2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811487"/>
                  </a:ext>
                </a:extLst>
              </a:tr>
              <a:tr h="583033"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s.index(x[, i[, j]])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index of the first occurrence of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(at or after index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and before index </a:t>
                      </a:r>
                      <a:r>
                        <a:rPr lang="en-GB" sz="16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</a:t>
                      </a:r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214017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s.count(x)</a:t>
                      </a: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total number of occurrences of </a:t>
                      </a:r>
                      <a:r>
                        <a:rPr lang="en-GB" sz="16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GB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lang="en-GB" sz="16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endParaRPr lang="en-GB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4847" marR="44847" marT="22423" marB="224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784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E4CA05-FDAA-EC4A-BADB-493AFB587546}"/>
              </a:ext>
            </a:extLst>
          </p:cNvPr>
          <p:cNvSpPr txBox="1"/>
          <p:nvPr/>
        </p:nvSpPr>
        <p:spPr>
          <a:xfrm>
            <a:off x="7743027" y="6349460"/>
            <a:ext cx="4238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>
                    <a:lumMod val="75000"/>
                  </a:schemeClr>
                </a:solidFill>
              </a:rPr>
              <a:t>Source: https://docs.python.org/3/library/stdtypes.html#typesseq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6AF8D-5316-3F42-BBE6-41FCEF12E008}"/>
              </a:ext>
            </a:extLst>
          </p:cNvPr>
          <p:cNvSpPr txBox="1"/>
          <p:nvPr/>
        </p:nvSpPr>
        <p:spPr>
          <a:xfrm>
            <a:off x="9771529" y="2133600"/>
            <a:ext cx="1957587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x: element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s,t: sequence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i,j,k: indexes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n: int</a:t>
            </a:r>
          </a:p>
        </p:txBody>
      </p:sp>
    </p:spTree>
    <p:extLst>
      <p:ext uri="{BB962C8B-B14F-4D97-AF65-F5344CB8AC3E}">
        <p14:creationId xmlns:p14="http://schemas.microsoft.com/office/powerpoint/2010/main" val="60549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4D55-CFC2-864B-A419-8D1FD1D89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37FA3-CCA1-984D-8272-1DC55B7C2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Write a function that accepts a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dict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as its argument and returns the (key, value) pairs, residing inside the dictionary, as a list of tuples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dict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for all days of a week as key and whether it is a working day or not as value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Write a function that accepts a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dict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as its argument and returns two lists, one of keys and the other of values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What happens when you try to access something that is not present in a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dict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?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dict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with first-name as key and a tuple of (last-name, age, list of hobbies) as value. Fill this with 5 entries.</a:t>
            </a:r>
          </a:p>
        </p:txBody>
      </p:sp>
    </p:spTree>
    <p:extLst>
      <p:ext uri="{BB962C8B-B14F-4D97-AF65-F5344CB8AC3E}">
        <p14:creationId xmlns:p14="http://schemas.microsoft.com/office/powerpoint/2010/main" val="287483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B34E-B881-AE48-8B3A-A8BCFE83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C338-A821-EE4E-9B4C-3ED2867B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23875"/>
            <a:ext cx="4300949" cy="31770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	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8EB010-4908-F44E-82C7-348BB8F99A8C}"/>
              </a:ext>
            </a:extLst>
          </p:cNvPr>
          <p:cNvSpPr txBox="1">
            <a:spLocks/>
          </p:cNvSpPr>
          <p:nvPr/>
        </p:nvSpPr>
        <p:spPr>
          <a:xfrm>
            <a:off x="1327912" y="2710249"/>
            <a:ext cx="4300949" cy="317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	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		</a:t>
            </a:r>
            <a:endParaRPr lang="en-US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	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	</a:t>
            </a:r>
          </a:p>
        </p:txBody>
      </p:sp>
    </p:spTree>
    <p:extLst>
      <p:ext uri="{BB962C8B-B14F-4D97-AF65-F5344CB8AC3E}">
        <p14:creationId xmlns:p14="http://schemas.microsoft.com/office/powerpoint/2010/main" val="375173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BEA36-BC94-EB4C-8A77-4AF2ED5B2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seen </a:t>
            </a:r>
            <a:r>
              <a:rPr lang="en-US" b="1" dirty="0"/>
              <a:t>two</a:t>
            </a:r>
            <a:r>
              <a:rPr lang="en-US" dirty="0"/>
              <a:t> </a:t>
            </a:r>
            <a:r>
              <a:rPr lang="en-US" i="1" dirty="0"/>
              <a:t>mutable sequences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C6516-1D0A-7948-ACB7-8AEF07A62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List 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138311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D3A0-C047-C649-ABB5-30867C476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seen </a:t>
            </a:r>
            <a:r>
              <a:rPr lang="en-US" b="1" dirty="0"/>
              <a:t>one</a:t>
            </a:r>
            <a:r>
              <a:rPr lang="en-US" dirty="0"/>
              <a:t> </a:t>
            </a:r>
            <a:r>
              <a:rPr lang="en-US" i="1" dirty="0"/>
              <a:t>immutable sequence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B13AE-4136-4F46-B0A8-1630A06F8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69709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997B-BB11-DC4B-983F-D520C879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need an </a:t>
            </a:r>
            <a:r>
              <a:rPr lang="en-US" i="1" dirty="0"/>
              <a:t>immutable sequence </a:t>
            </a:r>
            <a:r>
              <a:rPr lang="en-US" dirty="0"/>
              <a:t>to store </a:t>
            </a:r>
            <a:r>
              <a:rPr lang="en-US" i="1" dirty="0"/>
              <a:t>different types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7AAA3-3F9D-4348-8B71-CE1D9DF4B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Final shopping </a:t>
            </a:r>
            <a:r>
              <a:rPr lang="en-US" i="1" dirty="0"/>
              <a:t>list</a:t>
            </a:r>
            <a:r>
              <a:rPr lang="en-US" dirty="0"/>
              <a:t> once a user </a:t>
            </a:r>
            <a:r>
              <a:rPr lang="en-US" i="1" dirty="0"/>
              <a:t>checks-out </a:t>
            </a:r>
            <a:r>
              <a:rPr lang="en-US" dirty="0"/>
              <a:t>in a website</a:t>
            </a:r>
          </a:p>
          <a:p>
            <a:r>
              <a:rPr lang="en-US" dirty="0"/>
              <a:t>Bank transaction </a:t>
            </a:r>
            <a:r>
              <a:rPr lang="en-US" i="1" dirty="0"/>
              <a:t>list</a:t>
            </a:r>
          </a:p>
          <a:p>
            <a:r>
              <a:rPr lang="en-US" dirty="0"/>
              <a:t>Attendance list in a classroom</a:t>
            </a:r>
          </a:p>
          <a:p>
            <a:r>
              <a:rPr lang="en-US" i="1" dirty="0"/>
              <a:t>List</a:t>
            </a:r>
            <a:r>
              <a:rPr lang="en-US" dirty="0"/>
              <a:t> of shares/stocks being traded at any point in time</a:t>
            </a:r>
          </a:p>
          <a:p>
            <a:r>
              <a:rPr lang="en-US" dirty="0"/>
              <a:t>Voters </a:t>
            </a:r>
            <a:r>
              <a:rPr lang="en-US" i="1" dirty="0"/>
              <a:t>list (on the day of voting)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have used </a:t>
            </a:r>
            <a:r>
              <a:rPr lang="en-US" i="1" dirty="0"/>
              <a:t>list</a:t>
            </a:r>
            <a:r>
              <a:rPr lang="en-US" dirty="0"/>
              <a:t> a lot here</a:t>
            </a:r>
          </a:p>
          <a:p>
            <a:r>
              <a:rPr lang="en-US" dirty="0"/>
              <a:t>Looks like, what we need is an </a:t>
            </a:r>
            <a:r>
              <a:rPr lang="en-US" i="1" dirty="0"/>
              <a:t>immutable list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32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E234-6C64-6344-B97F-1440E795A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F1BF3-AA7C-A645-8916-1BC954F81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Immutable list (for intuition)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pandavas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arjuna’, ‘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yudhishtira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’, ‘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bhima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’, ‘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nakula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’, ‘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sahadeva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Why?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Operations on immutable entities sometimes results in faster execution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immutable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operations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 list can also be applied on tuples.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Indexing [ start, stop, step ] (Session #6)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7CAA52-FFFA-D248-8598-DD81F5E4DD53}"/>
              </a:ext>
            </a:extLst>
          </p:cNvPr>
          <p:cNvGraphicFramePr>
            <a:graphicFrameLocks noGrp="1"/>
          </p:cNvGraphicFramePr>
          <p:nvPr/>
        </p:nvGraphicFramePr>
        <p:xfrm>
          <a:off x="1908710" y="313409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279658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77422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355738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955707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09543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arjuna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yudhishtira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bhima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nakula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sahadeva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7960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92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3860-1151-CB4D-95D8-B64911C1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Packing and unpacking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5E8F4-7366-064F-BA94-F8F0D556A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fruit_info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 ‘mango’, 1Kg, ‘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kesari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’, ‘summer’ ) 	# Packing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fruit, weight, category, season )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fruit_info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# Unpacking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print(fruit)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‘mango’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print(season)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‘summer’</a:t>
            </a:r>
          </a:p>
        </p:txBody>
      </p:sp>
    </p:spTree>
    <p:extLst>
      <p:ext uri="{BB962C8B-B14F-4D97-AF65-F5344CB8AC3E}">
        <p14:creationId xmlns:p14="http://schemas.microsoft.com/office/powerpoint/2010/main" val="86262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C6B1-2E43-B645-AD83-DB161738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of size </a:t>
            </a:r>
            <a:r>
              <a:rPr lang="en-US" b="1" dirty="0"/>
              <a:t>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02E5E-618D-494B-9C63-EFCAF6A0B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this ? (99)</a:t>
            </a:r>
          </a:p>
          <a:p>
            <a:r>
              <a:rPr lang="en-US" dirty="0"/>
              <a:t>Is this a tuple of size 1  ?</a:t>
            </a:r>
          </a:p>
          <a:p>
            <a:r>
              <a:rPr lang="en-US" dirty="0"/>
              <a:t>NO</a:t>
            </a:r>
          </a:p>
          <a:p>
            <a:r>
              <a:rPr lang="en-US" dirty="0"/>
              <a:t>It is an int</a:t>
            </a:r>
          </a:p>
          <a:p>
            <a:r>
              <a:rPr lang="en-US" dirty="0"/>
              <a:t>So, how we create a tuple with just single element ?</a:t>
            </a:r>
          </a:p>
          <a:p>
            <a:r>
              <a:rPr lang="en-US" dirty="0"/>
              <a:t>(99</a:t>
            </a:r>
            <a:r>
              <a:rPr lang="en-US" b="1" dirty="0"/>
              <a:t>,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02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1927</TotalTime>
  <Words>1310</Words>
  <Application>Microsoft Macintosh PowerPoint</Application>
  <PresentationFormat>Widescreen</PresentationFormat>
  <Paragraphs>222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Garamond</vt:lpstr>
      <vt:lpstr>Office Theme</vt:lpstr>
      <vt:lpstr>Preamble</vt:lpstr>
      <vt:lpstr>Introduction to programming   (Python)</vt:lpstr>
      <vt:lpstr>Data types so far</vt:lpstr>
      <vt:lpstr>We have seen two mutable sequences</vt:lpstr>
      <vt:lpstr>We have seen one immutable sequence</vt:lpstr>
      <vt:lpstr>What if we need an immutable sequence to store different types ?</vt:lpstr>
      <vt:lpstr>Tuple</vt:lpstr>
      <vt:lpstr>Packing and unpacking</vt:lpstr>
      <vt:lpstr>Tuple of size one</vt:lpstr>
      <vt:lpstr>Data types so far</vt:lpstr>
      <vt:lpstr>Remember our voting problem ? (pun intended)</vt:lpstr>
      <vt:lpstr>Context: Voting based on fingerprint</vt:lpstr>
      <vt:lpstr>Context: Voting based on fingerprint contd…</vt:lpstr>
      <vt:lpstr>Associative array a.k.a Dictionary</vt:lpstr>
      <vt:lpstr>Dictionary</vt:lpstr>
      <vt:lpstr>Create a dictionary</vt:lpstr>
      <vt:lpstr>Key facts</vt:lpstr>
      <vt:lpstr>Add an item into dictionary</vt:lpstr>
      <vt:lpstr>More accessors</vt:lpstr>
      <vt:lpstr>Adding items in general</vt:lpstr>
      <vt:lpstr>Remove items</vt:lpstr>
      <vt:lpstr>Data types so far</vt:lpstr>
      <vt:lpstr>range</vt:lpstr>
      <vt:lpstr>Operations applicable to all sequence types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(Python)</dc:title>
  <dc:creator>Udaya Ranga</dc:creator>
  <cp:lastModifiedBy>Microsoft Office User</cp:lastModifiedBy>
  <cp:revision>31</cp:revision>
  <dcterms:created xsi:type="dcterms:W3CDTF">2020-05-28T10:28:21Z</dcterms:created>
  <dcterms:modified xsi:type="dcterms:W3CDTF">2020-08-31T17:55:56Z</dcterms:modified>
</cp:coreProperties>
</file>