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3" r:id="rId2"/>
    <p:sldId id="256" r:id="rId3"/>
    <p:sldId id="265" r:id="rId4"/>
    <p:sldId id="294" r:id="rId5"/>
    <p:sldId id="295" r:id="rId6"/>
    <p:sldId id="257" r:id="rId7"/>
    <p:sldId id="258" r:id="rId8"/>
    <p:sldId id="259" r:id="rId9"/>
    <p:sldId id="262" r:id="rId10"/>
    <p:sldId id="260" r:id="rId11"/>
    <p:sldId id="261" r:id="rId12"/>
    <p:sldId id="263" r:id="rId13"/>
    <p:sldId id="266" r:id="rId14"/>
    <p:sldId id="267" r:id="rId15"/>
    <p:sldId id="268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04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65EE-E4F2-BD42-A40B-B0B527CBF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7F57B-8E62-C44F-ACD9-944680E5A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A8356-9865-F94B-BCD2-57195BBC4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FF2A-D2B5-8B4F-BDBF-6F9493847AEA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EEEB0-0D8B-1243-A6C9-4DD85F76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E352F-A2E4-EF41-860D-B75D82C7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38F9-C30A-734B-B30E-F342F241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97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7262-336C-7A43-B8C0-63CDA1BC5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CB073-6020-794A-AA1F-230C358AD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3FA1A-E7CB-4047-B675-0555E0952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FF2A-D2B5-8B4F-BDBF-6F9493847AEA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BBFB4-06DE-A343-8A6F-AD4B9576F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FE5F8-ECBB-2146-8EF9-119D2760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38F9-C30A-734B-B30E-F342F241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3AD54A-8866-E246-9006-194138A4B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E8FD2-9EF0-9941-B062-118913097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B3BB4-1AC7-B343-B888-B3856A026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FF2A-D2B5-8B4F-BDBF-6F9493847AEA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DE156-A49B-6043-B48A-F4064B9C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41912-A2E7-5F4A-8C43-57813D89E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38F9-C30A-734B-B30E-F342F241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30962-F8A5-CC4F-AA20-8558934FD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919FB-8585-4347-966E-1A6C4836C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8343-8A08-A945-ABAF-71FA86E2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FF2A-D2B5-8B4F-BDBF-6F9493847AEA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C4755-0F15-4E4C-9398-01FDECD3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8E3DF-19F1-8A48-B887-E35E74C0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38F9-C30A-734B-B30E-F342F241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9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4041-779A-DA4E-B854-2A5F35B01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CC8AF-89F4-0445-8EC4-437D2E0C7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53CB3-5499-CB41-B3C6-89A3694DA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FF2A-D2B5-8B4F-BDBF-6F9493847AEA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7A3B6-FA3C-E341-BDDE-4D66CAD7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14499-1F5B-B242-97A4-3EBB76E4E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38F9-C30A-734B-B30E-F342F241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4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1907A-A454-0449-B4B1-4A7DB33A1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225F2-4F43-364B-A71A-9A82429F4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EAC98-51F9-8C43-AAFE-2DC7D4979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09E48-A4EE-E84C-9861-3B8A14BBF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FF2A-D2B5-8B4F-BDBF-6F9493847AEA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6D9EF-558B-C443-8C4B-C6FD2EEB5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A5245-AB1B-3044-95E4-8E6061B51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38F9-C30A-734B-B30E-F342F241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3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AD0B9-E55C-B544-917F-3AA05A2DA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3A131-1923-D241-97C4-6BB76FAA4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35085-CF6E-FC46-93D3-F121C8F93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A22B1-0803-D24E-AF0F-666014CA7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E25B62-810F-084A-9535-655D936BF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5D2C9E-9EC8-384C-A6DD-1691C9D7D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FF2A-D2B5-8B4F-BDBF-6F9493847AEA}" type="datetimeFigureOut">
              <a:rPr lang="en-US" smtClean="0"/>
              <a:t>8/31/20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29B8A8-FC4E-9D4A-8D1D-7201EE66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42F7D-7D58-9C4C-88E2-D6A8185B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38F9-C30A-734B-B30E-F342F241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9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0BEB1-F7D2-404D-853C-CCCF1F8C8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5C523C-5B6C-F749-A3FC-7EF77F77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FF2A-D2B5-8B4F-BDBF-6F9493847AEA}" type="datetimeFigureOut">
              <a:rPr lang="en-US" smtClean="0"/>
              <a:t>8/31/20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980812-2196-A44B-BE5F-F26DA202E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66EE2-5EC9-D44A-8298-A18E05F9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38F9-C30A-734B-B30E-F342F241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9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E06E26-B358-0646-A4E8-41C9F85B8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FF2A-D2B5-8B4F-BDBF-6F9493847AEA}" type="datetimeFigureOut">
              <a:rPr lang="en-US" smtClean="0"/>
              <a:t>8/31/20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D42DC5-B963-FE4B-9CD7-5D61BD14C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C6680-3A3C-484D-8F08-53C928236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38F9-C30A-734B-B30E-F342F241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8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1AAA5-A1C4-AD42-82A0-14990B36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AAA4F-88A9-004A-9C9A-DD1305344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16FD9-3B3C-3942-913E-4E9989253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E3442-4B34-3D4E-A9AF-E0CDE7DE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FF2A-D2B5-8B4F-BDBF-6F9493847AEA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6F5C5-F4C7-BA45-A952-C5836809A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55F43-1ADC-9B4F-942B-D4F01657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38F9-C30A-734B-B30E-F342F241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3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F2C2-2AC5-074D-B8FA-497A9974B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AA1772-BDA1-6040-8EF6-250E7E756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F1451-E143-1B4D-AF0E-49964E5CF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68B1B-1BFF-C547-AB66-D5AD30CCE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FF2A-D2B5-8B4F-BDBF-6F9493847AEA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D8118-3161-7549-B3A7-8908711A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22BC3-C847-9649-A0D4-4DDE5635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38F9-C30A-734B-B30E-F342F241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9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48DD69-6A4E-C947-AB12-195818ACE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53DCC-EF9C-E341-9618-7591AD4E1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B8B17-EAD1-4746-B7D5-E899C854DE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2FF2A-D2B5-8B4F-BDBF-6F9493847AEA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5A1C1-1C21-F74F-8C42-6B1A4977F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6DAE9-1D25-CF45-9CFE-C24D1CE79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538F9-C30A-734B-B30E-F342F241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95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EAFB5-5ABE-1E47-87CA-5332E3BE0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Preamble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ED9C9-7C52-A64A-AEDC-0BBED7BDD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sessions will be recorded</a:t>
            </a:r>
          </a:p>
          <a:p>
            <a:r>
              <a:rPr lang="en-US" dirty="0"/>
              <a:t>Every </a:t>
            </a:r>
            <a:r>
              <a:rPr lang="en-US" b="1" dirty="0"/>
              <a:t>Saturday</a:t>
            </a:r>
            <a:r>
              <a:rPr lang="en-US" dirty="0"/>
              <a:t> at </a:t>
            </a:r>
            <a:r>
              <a:rPr lang="en-US" b="1" dirty="0"/>
              <a:t>14:00 GMT </a:t>
            </a:r>
            <a:r>
              <a:rPr lang="en-US" dirty="0"/>
              <a:t>until we complete the </a:t>
            </a:r>
            <a:r>
              <a:rPr lang="en-US" i="1" dirty="0"/>
              <a:t>fundamentals</a:t>
            </a:r>
          </a:p>
          <a:p>
            <a:r>
              <a:rPr lang="en-US" dirty="0"/>
              <a:t>Learning is the sole purpose</a:t>
            </a:r>
          </a:p>
          <a:p>
            <a:r>
              <a:rPr lang="en-US" dirty="0"/>
              <a:t>Ask questions</a:t>
            </a:r>
          </a:p>
          <a:p>
            <a:r>
              <a:rPr lang="en-US" dirty="0"/>
              <a:t>Get into programming mindset</a:t>
            </a:r>
          </a:p>
        </p:txBody>
      </p:sp>
    </p:spTree>
    <p:extLst>
      <p:ext uri="{BB962C8B-B14F-4D97-AF65-F5344CB8AC3E}">
        <p14:creationId xmlns:p14="http://schemas.microsoft.com/office/powerpoint/2010/main" val="232022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D084-3BA3-EC4E-89AA-286454879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data from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ACBE7-67FC-CB42-B244-0EA7E1087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data =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fd.read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/>
              <a:t>Read entire file as a string</a:t>
            </a:r>
          </a:p>
          <a:p>
            <a:r>
              <a:rPr lang="en-US" dirty="0"/>
              <a:t>Careful when you handle </a:t>
            </a:r>
            <a:r>
              <a:rPr lang="en-US" i="1" dirty="0"/>
              <a:t>large</a:t>
            </a:r>
            <a:r>
              <a:rPr lang="en-US" dirty="0"/>
              <a:t> files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data = </a:t>
            </a:r>
            <a:r>
              <a:rPr lang="en-US" sz="3500" dirty="0" err="1">
                <a:latin typeface="Consolas" panose="020B0609020204030204" pitchFamily="49" charset="0"/>
                <a:cs typeface="Consolas" panose="020B0609020204030204" pitchFamily="49" charset="0"/>
              </a:rPr>
              <a:t>fd.readline</a:t>
            </a: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/>
              <a:t>Read one line of file as a string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data = </a:t>
            </a:r>
            <a:r>
              <a:rPr lang="en-US" sz="3500" dirty="0" err="1">
                <a:latin typeface="Consolas" panose="020B0609020204030204" pitchFamily="49" charset="0"/>
                <a:cs typeface="Consolas" panose="020B0609020204030204" pitchFamily="49" charset="0"/>
              </a:rPr>
              <a:t>fd.readlines</a:t>
            </a: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/>
              <a:t>Read entire file as a list of lines of string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3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86DE-A25C-2047-BF56-AC628A74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data to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41A74-280A-5542-85B1-7B51A51E2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bytes =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fd.write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data_as_string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Writes at current position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Returns the number of bytes successfully written</a:t>
            </a:r>
          </a:p>
        </p:txBody>
      </p:sp>
    </p:spTree>
    <p:extLst>
      <p:ext uri="{BB962C8B-B14F-4D97-AF65-F5344CB8AC3E}">
        <p14:creationId xmlns:p14="http://schemas.microsoft.com/office/powerpoint/2010/main" val="197826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584E-3BD4-F24F-857D-744C1E3A3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1143A-1452-1240-8FBA-EDBFA481A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current_position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fd.tell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fd.seek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(offset: int, position: int)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dirty="0"/>
              <a:t> can be 0 (Begin), 1 (Current), 2 (End)</a:t>
            </a:r>
          </a:p>
          <a:p>
            <a:r>
              <a:rPr lang="en-US" dirty="0"/>
              <a:t>Next read or write will happen from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position + offset</a:t>
            </a:r>
          </a:p>
        </p:txBody>
      </p:sp>
    </p:spTree>
    <p:extLst>
      <p:ext uri="{BB962C8B-B14F-4D97-AF65-F5344CB8AC3E}">
        <p14:creationId xmlns:p14="http://schemas.microsoft.com/office/powerpoint/2010/main" val="359141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7F57C-1A0E-BA49-AD17-2D5FDD82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0607A-CD98-C84F-B920-99072D8CB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you know your code is doing what you intended it to do ?</a:t>
            </a:r>
          </a:p>
          <a:p>
            <a:pPr lvl="1"/>
            <a:r>
              <a:rPr lang="en-US" sz="2800" dirty="0"/>
              <a:t>Eyeballing isn’t good enough </a:t>
            </a:r>
          </a:p>
          <a:p>
            <a:pPr lvl="1"/>
            <a:r>
              <a:rPr lang="en-US" sz="2800" dirty="0"/>
              <a:t>This doesn’t fall in the purview of intuition either</a:t>
            </a:r>
          </a:p>
          <a:p>
            <a:r>
              <a:rPr lang="en-US" dirty="0"/>
              <a:t>You can write more code to test your current code</a:t>
            </a:r>
          </a:p>
          <a:p>
            <a:r>
              <a:rPr lang="en-US" dirty="0"/>
              <a:t>Who will test that extra code ? </a:t>
            </a:r>
          </a:p>
          <a:p>
            <a:pPr lvl="1"/>
            <a:r>
              <a:rPr lang="en-US" sz="2800" dirty="0"/>
              <a:t>Write more code </a:t>
            </a:r>
          </a:p>
          <a:p>
            <a:pPr lvl="1"/>
            <a:r>
              <a:rPr lang="en-US" sz="2800" dirty="0"/>
              <a:t>There are </a:t>
            </a:r>
            <a:r>
              <a:rPr lang="en-US" sz="2800" b="1" dirty="0"/>
              <a:t>test</a:t>
            </a:r>
            <a:r>
              <a:rPr lang="en-US" sz="2800" dirty="0"/>
              <a:t> </a:t>
            </a:r>
            <a:r>
              <a:rPr lang="en-US" sz="2800" b="1" dirty="0"/>
              <a:t>frameworks</a:t>
            </a:r>
            <a:r>
              <a:rPr lang="en-US" sz="2800" dirty="0"/>
              <a:t> that let you count on their correctness</a:t>
            </a:r>
          </a:p>
          <a:p>
            <a:r>
              <a:rPr lang="en-US" sz="3200" dirty="0"/>
              <a:t>Why bother testing at all ?</a:t>
            </a:r>
          </a:p>
          <a:p>
            <a:pPr lvl="1"/>
            <a:r>
              <a:rPr lang="en-US" sz="2800" dirty="0"/>
              <a:t>So that code reuse is possible</a:t>
            </a:r>
          </a:p>
        </p:txBody>
      </p:sp>
      <p:pic>
        <p:nvPicPr>
          <p:cNvPr id="7" name="Graphic 6" descr="Tongue face with no fill">
            <a:extLst>
              <a:ext uri="{FF2B5EF4-FFF2-40B4-BE49-F238E27FC236}">
                <a16:creationId xmlns:a16="http://schemas.microsoft.com/office/drawing/2014/main" id="{4D7765AB-2FC8-4F44-8627-93DB1BAA0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1151" y="4234114"/>
            <a:ext cx="382657" cy="38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4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CC381-BCDF-1141-A07B-7F5672B2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38694-FF49-4B4F-BAED-FDB8D669A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9218"/>
            <a:ext cx="10025543" cy="2034000"/>
          </a:xfrm>
        </p:spPr>
        <p:txBody>
          <a:bodyPr/>
          <a:lstStyle/>
          <a:p>
            <a:r>
              <a:rPr lang="en-US" dirty="0"/>
              <a:t>Very simple to write</a:t>
            </a:r>
          </a:p>
          <a:p>
            <a:endParaRPr lang="en-US" dirty="0"/>
          </a:p>
          <a:p>
            <a:r>
              <a:rPr lang="en-US" dirty="0"/>
              <a:t>Part of docstring, so serves documentation as well !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3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144039-63CA-8545-89B2-1D027D5323BA}"/>
              </a:ext>
            </a:extLst>
          </p:cNvPr>
          <p:cNvSpPr txBox="1"/>
          <p:nvPr/>
        </p:nvSpPr>
        <p:spPr>
          <a:xfrm>
            <a:off x="697684" y="58846"/>
            <a:ext cx="1079663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fib(n: int) -&gt; int:</a:t>
            </a:r>
          </a:p>
          <a:p>
            <a:pPr lvl="1"/>
            <a:r>
              <a:rPr lang="en-US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</a:p>
          <a:p>
            <a:pPr lvl="1"/>
            <a:r>
              <a:rPr lang="en-US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nth Fibonacci number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fib(0)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en-US" b="1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fib(1)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fib(2)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fib(3)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fib(10)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55</a:t>
            </a:r>
          </a:p>
          <a:p>
            <a:pPr lvl="1"/>
            <a:r>
              <a:rPr lang="en-US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n == 0: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0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 n == 1: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1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fib(n - 1) + fib(n - 2)</a:t>
            </a:r>
          </a:p>
          <a:p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__name__ == '__main__’: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import doctest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doctest.testmod()</a:t>
            </a:r>
          </a:p>
        </p:txBody>
      </p:sp>
    </p:spTree>
    <p:extLst>
      <p:ext uri="{BB962C8B-B14F-4D97-AF65-F5344CB8AC3E}">
        <p14:creationId xmlns:p14="http://schemas.microsoft.com/office/powerpoint/2010/main" val="358111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B553C-24D3-5C4F-92F1-2276D56F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4BC45-2A83-5D42-B815-A933B7A71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file and write a list of integers from 0 to 1000. Read only odd integers from the same file and write that to another file</a:t>
            </a:r>
          </a:p>
          <a:p>
            <a:r>
              <a:rPr lang="en-US" dirty="0"/>
              <a:t>Create a file and write the contents of your code to it</a:t>
            </a:r>
          </a:p>
          <a:p>
            <a:r>
              <a:rPr lang="en-US" dirty="0"/>
              <a:t>Create a file and write one of each to it: str, int, float, list. Read back from that file into new variables of respective data types and check for equivalence. Ex:</a:t>
            </a:r>
          </a:p>
          <a:p>
            <a:pPr lvl="1"/>
            <a:r>
              <a:rPr lang="en-US" dirty="0"/>
              <a:t>x: int = 286509</a:t>
            </a:r>
          </a:p>
          <a:p>
            <a:pPr lvl="1"/>
            <a:r>
              <a:rPr lang="en-US" dirty="0"/>
              <a:t>Write x to file # Similarly for str, float and list</a:t>
            </a:r>
          </a:p>
          <a:p>
            <a:pPr lvl="1"/>
            <a:r>
              <a:rPr lang="en-US" dirty="0"/>
              <a:t>Read that integer into y and assert x == y</a:t>
            </a:r>
          </a:p>
        </p:txBody>
      </p:sp>
    </p:spTree>
    <p:extLst>
      <p:ext uri="{BB962C8B-B14F-4D97-AF65-F5344CB8AC3E}">
        <p14:creationId xmlns:p14="http://schemas.microsoft.com/office/powerpoint/2010/main" val="129263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F1C6-253B-C146-9B75-C22D8BC50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programming  (Python)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0AB81-2EE9-F94F-9D2A-1A4211A0AB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#9</a:t>
            </a:r>
          </a:p>
          <a:p>
            <a:r>
              <a:rPr lang="en-US" dirty="0"/>
              <a:t>Type conversions, File handling</a:t>
            </a:r>
            <a:r>
              <a:rPr lang="en-US"/>
              <a:t>, doctest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557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32D2-0915-AB46-A17A-BFFA4C21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one type to another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1C751-2708-8C42-A931-A5D29B689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Python supports </a:t>
            </a:r>
            <a:r>
              <a:rPr lang="en-US" i="1" dirty="0"/>
              <a:t>valid</a:t>
            </a:r>
            <a:r>
              <a:rPr lang="en-US" dirty="0"/>
              <a:t> type conversions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str(1)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'1'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int('1')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str(3.14)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'3.14'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float('3.41')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3.41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float("three point zero")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"&lt;stdin&gt;", line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float('three point zero")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^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SyntaxError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EOL while scanning string literal</a:t>
            </a:r>
          </a:p>
        </p:txBody>
      </p:sp>
    </p:spTree>
    <p:extLst>
      <p:ext uri="{BB962C8B-B14F-4D97-AF65-F5344CB8AC3E}">
        <p14:creationId xmlns:p14="http://schemas.microsoft.com/office/powerpoint/2010/main" val="424842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9709A-4F7E-B24A-B8D6-97CA57928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91" y="698643"/>
            <a:ext cx="10634609" cy="54783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["animal", "delimiter", ("ears", 2), "delimiter",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frozenset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({"pace", "high"}) 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rlist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['animal', 'delimiter', ('ears', 2), 'delimiter',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frozenset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({'high', 'pace'})]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rset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set(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rset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frozenset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({'high', 'pace'}), ('ears', 2), 'animal', 'delimiter'}</a:t>
            </a:r>
          </a:p>
        </p:txBody>
      </p:sp>
    </p:spTree>
    <p:extLst>
      <p:ext uri="{BB962C8B-B14F-4D97-AF65-F5344CB8AC3E}">
        <p14:creationId xmlns:p14="http://schemas.microsoft.com/office/powerpoint/2010/main" val="97881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8E4A-F803-A442-BDB4-E32C30851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933" y="791110"/>
            <a:ext cx="10531867" cy="538585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addict = {"weight": "kg", "height": "ft"}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addict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{'weight': 'kg', 'height': 'ft’}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list(addict)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alist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['weight', 'height']</a:t>
            </a:r>
          </a:p>
        </p:txBody>
      </p:sp>
    </p:spTree>
    <p:extLst>
      <p:ext uri="{BB962C8B-B14F-4D97-AF65-F5344CB8AC3E}">
        <p14:creationId xmlns:p14="http://schemas.microsoft.com/office/powerpoint/2010/main" val="419568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27F9-D58D-924B-AF70-801C965E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and outputs for 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25101-8C5D-1E40-B7B1-8F789CF0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Until now, we have used </a:t>
            </a:r>
          </a:p>
          <a:p>
            <a:pPr lvl="1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print()</a:t>
            </a:r>
            <a:r>
              <a:rPr lang="en-US" sz="3200" dirty="0"/>
              <a:t> to output something from our programs</a:t>
            </a:r>
          </a:p>
          <a:p>
            <a:pPr lvl="1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sys.argv </a:t>
            </a:r>
            <a:r>
              <a:rPr lang="en-US" sz="3200" dirty="0"/>
              <a:t>to inputs something into our programs</a:t>
            </a:r>
          </a:p>
          <a:p>
            <a:endParaRPr lang="en-US" sz="3200" dirty="0"/>
          </a:p>
          <a:p>
            <a:r>
              <a:rPr lang="en-US" sz="3200" dirty="0"/>
              <a:t>What if the input or output is large ?</a:t>
            </a:r>
          </a:p>
          <a:p>
            <a:pPr lvl="1"/>
            <a:r>
              <a:rPr lang="en-US" sz="3200" dirty="0"/>
              <a:t>We can use </a:t>
            </a:r>
            <a:r>
              <a:rPr lang="en-US" sz="3200" b="1" dirty="0"/>
              <a:t>File</a:t>
            </a:r>
            <a:r>
              <a:rPr lang="en-US" sz="3200" dirty="0"/>
              <a:t> for such use-cases</a:t>
            </a:r>
          </a:p>
        </p:txBody>
      </p:sp>
    </p:spTree>
    <p:extLst>
      <p:ext uri="{BB962C8B-B14F-4D97-AF65-F5344CB8AC3E}">
        <p14:creationId xmlns:p14="http://schemas.microsoft.com/office/powerpoint/2010/main" val="93228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E12C6-33E7-E249-91EA-756745685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B8523-FB82-A643-84AC-7E7ED46A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contiguous array of bytes</a:t>
            </a:r>
          </a:p>
          <a:p>
            <a:r>
              <a:rPr lang="en-US" dirty="0"/>
              <a:t>Provides accessors for read and write operations</a:t>
            </a:r>
          </a:p>
          <a:p>
            <a:r>
              <a:rPr lang="en-US" dirty="0"/>
              <a:t>This is how the string “Everything that is created has to be destroyed!” is stored in a file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2F9825-050A-AA44-8DC1-C7F5BFECA192}"/>
              </a:ext>
            </a:extLst>
          </p:cNvPr>
          <p:cNvSpPr/>
          <p:nvPr/>
        </p:nvSpPr>
        <p:spPr>
          <a:xfrm>
            <a:off x="838200" y="3806687"/>
            <a:ext cx="9591261" cy="28028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0010111101101100101111001011110011110100110100011010011101110110011110000011101001101000110000111101001000001101001111001110000011000111110010110010111000011110100110010111001001000001101000110000111100111000001110100110111110000011000101100101100000110010011001011110011111010011100101101111111100111001011100100100001</a:t>
            </a:r>
          </a:p>
        </p:txBody>
      </p:sp>
    </p:spTree>
    <p:extLst>
      <p:ext uri="{BB962C8B-B14F-4D97-AF65-F5344CB8AC3E}">
        <p14:creationId xmlns:p14="http://schemas.microsoft.com/office/powerpoint/2010/main" val="212379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44F07-65FE-5842-BE60-ECE0366D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FBB0A-7FCD-9B4A-8CB2-E464E991C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fd = open(‘interesting_file.txt’, ‘r’)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fd stands for file descriptor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arg1: Name of the file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arg2: Mode of operation: read / write / both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Always prefer the following: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with open(‘interesting_file.txt’, ‘r+’) as fd: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# Read or write from/to file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# File is closed automatically once the control goes out of current scope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# File is guaranteed to close even when there is an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Opening non-existing file in ‘r’ will result in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Error</a:t>
            </a:r>
            <a:endParaRPr lang="en-US" sz="21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83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8D016-06EE-8044-8CFE-9FFB14255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position in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E1FC1-EFE2-1440-80A4-7F573EA3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a file is open, all reads and writes on it will happen at a specific </a:t>
            </a:r>
            <a:r>
              <a:rPr lang="en-US" i="1" dirty="0"/>
              <a:t>position</a:t>
            </a:r>
          </a:p>
          <a:p>
            <a:r>
              <a:rPr lang="en-US" dirty="0"/>
              <a:t>This is analogous to </a:t>
            </a:r>
            <a:r>
              <a:rPr lang="en-US" i="1" dirty="0"/>
              <a:t>index</a:t>
            </a:r>
            <a:r>
              <a:rPr lang="en-US" dirty="0"/>
              <a:t> in a sequence</a:t>
            </a:r>
          </a:p>
          <a:p>
            <a:r>
              <a:rPr lang="en-US" dirty="0"/>
              <a:t>There are three valid positions:</a:t>
            </a:r>
          </a:p>
          <a:p>
            <a:pPr lvl="1"/>
            <a:r>
              <a:rPr lang="en-US" dirty="0"/>
              <a:t>Begin</a:t>
            </a:r>
          </a:p>
          <a:p>
            <a:pPr lvl="1"/>
            <a:r>
              <a:rPr lang="en-US" dirty="0"/>
              <a:t>Middle</a:t>
            </a:r>
          </a:p>
          <a:p>
            <a:pPr lvl="1"/>
            <a:r>
              <a:rPr lang="en-US" dirty="0"/>
              <a:t>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F7F3CA-1BC2-DF4A-9DED-A3874AD50521}"/>
              </a:ext>
            </a:extLst>
          </p:cNvPr>
          <p:cNvSpPr/>
          <p:nvPr/>
        </p:nvSpPr>
        <p:spPr>
          <a:xfrm>
            <a:off x="1500930" y="4947591"/>
            <a:ext cx="8096075" cy="17216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001011110110110010111100101111001111010011010001101001110111011001111000001110100110100011000011110100100000110100111100111000001100011111001011001011100001111010011001011100100100000110100011000011110011100000111010011011111000001100010110010110000011001001100101111001111101001110010110111111110011100101110010010000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554E91-9A84-D249-B52E-B16BF7DDFAFD}"/>
              </a:ext>
            </a:extLst>
          </p:cNvPr>
          <p:cNvCxnSpPr/>
          <p:nvPr/>
        </p:nvCxnSpPr>
        <p:spPr>
          <a:xfrm flipH="1" flipV="1">
            <a:off x="7348756" y="6375633"/>
            <a:ext cx="2642532" cy="109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1F14AC8-1414-3D4E-A49C-C23B9C127DC0}"/>
              </a:ext>
            </a:extLst>
          </p:cNvPr>
          <p:cNvSpPr txBox="1"/>
          <p:nvPr/>
        </p:nvSpPr>
        <p:spPr>
          <a:xfrm>
            <a:off x="10003158" y="631190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82540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x_template_blue" id="{5FF90754-EA89-6F45-9B28-61F06A2D63C7}" vid="{B0982270-7373-AB47-B9F1-CDEEDE42BC0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Words>898</Words>
  <Application>Microsoft Macintosh PowerPoint</Application>
  <PresentationFormat>Widescreen</PresentationFormat>
  <Paragraphs>144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Preamble</vt:lpstr>
      <vt:lpstr>Introduction to programming  (Python)</vt:lpstr>
      <vt:lpstr>Convert one type to another</vt:lpstr>
      <vt:lpstr>PowerPoint Presentation</vt:lpstr>
      <vt:lpstr>PowerPoint Presentation</vt:lpstr>
      <vt:lpstr>Inputs and outputs for a program</vt:lpstr>
      <vt:lpstr>File</vt:lpstr>
      <vt:lpstr>Open a file</vt:lpstr>
      <vt:lpstr>Current position in a file</vt:lpstr>
      <vt:lpstr>Read data from file</vt:lpstr>
      <vt:lpstr>Write data to file</vt:lpstr>
      <vt:lpstr>Position</vt:lpstr>
      <vt:lpstr>Testing your code</vt:lpstr>
      <vt:lpstr>doctest</vt:lpstr>
      <vt:lpstr>PowerPoint Presentation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Udaya Ranga</dc:creator>
  <cp:lastModifiedBy>Microsoft Office User</cp:lastModifiedBy>
  <cp:revision>39</cp:revision>
  <dcterms:created xsi:type="dcterms:W3CDTF">2020-06-15T12:03:18Z</dcterms:created>
  <dcterms:modified xsi:type="dcterms:W3CDTF">2020-08-31T19:57:45Z</dcterms:modified>
</cp:coreProperties>
</file>