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4" r:id="rId1"/>
  </p:sldMasterIdLst>
  <p:notesMasterIdLst>
    <p:notesMasterId r:id="rId17"/>
  </p:notesMasterIdLst>
  <p:sldIdLst>
    <p:sldId id="256" r:id="rId2"/>
    <p:sldId id="277" r:id="rId3"/>
    <p:sldId id="278" r:id="rId4"/>
    <p:sldId id="286" r:id="rId5"/>
    <p:sldId id="268" r:id="rId6"/>
    <p:sldId id="287" r:id="rId7"/>
    <p:sldId id="274" r:id="rId8"/>
    <p:sldId id="283" r:id="rId9"/>
    <p:sldId id="288" r:id="rId10"/>
    <p:sldId id="284" r:id="rId11"/>
    <p:sldId id="285" r:id="rId12"/>
    <p:sldId id="271" r:id="rId13"/>
    <p:sldId id="282" r:id="rId14"/>
    <p:sldId id="27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6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4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C9186-47A3-C54A-A8AF-47B660C0099D}" type="datetimeFigureOut">
              <a:rPr lang="en-US" smtClean="0"/>
              <a:t>6/16/20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290A3-92E3-6F43-88C0-EE439678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290A3-92E3-6F43-88C0-EE439678F7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9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6242-CC45-4C41-96AF-A180BD163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D2323-C8C4-E84D-9BDE-4C9795FB5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8D8E8-27F5-3D4B-B77E-69FEAD07D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DE768-03EF-5342-AF27-2836B4278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99998-C230-1642-BF74-8B421345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98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BFCF-D411-2947-803C-971BCCC0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7A0CD-774F-3D42-9956-7E814BC30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0E43F-04C7-654E-8D31-1C9720D94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1D8F-54F3-2C4B-8234-DC5D1DA7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8F45D-A5CC-014E-9E0F-57F6D267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005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77E4BE-65B8-DF42-B38E-450766836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E21C7-ED92-0E49-8EDE-1BF8C2E5A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70A26-E58F-6249-90DB-0148B15E5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A71E6-39FE-F54E-A2B0-230E62949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D7F84-A74C-FE4B-B33E-EFF94B5D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6638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7E00-C7F3-3D44-A32A-2759FF4C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E4B5-E80F-5C4D-B3B4-E58A5D8A2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78B1C-2A6A-E844-BBB9-4859ADC9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DAEB9-DEC2-0F48-A4BF-D1880FA4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BC31B-CE80-4C4C-B3E9-E1A1170B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870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F4F4-7E3F-FE4D-8EB0-D4E26270C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FA70B-BCF7-574E-9307-EC80F5907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ECEC4-1F48-4C41-8E56-8A95D58B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CABE5-F44C-704B-A707-D7C750D6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0BF7-2C8C-ED46-B501-BEBC40EC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8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63972-C582-C848-8D8E-B2B367D8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F123-DA2E-7247-8C90-900CB167C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7BE53-C764-1941-82FC-35BECCB57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3C778-1DCE-6446-8DB8-76E01DA9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8FF19-8DDD-B644-A838-4706225B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7D860-8897-3A49-9E9D-A897BC9E2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1916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1CA5-31A0-7845-BD4E-BD8D6DF7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9F0A0-DEBF-B343-8AF3-97A2E8463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75F42-21D0-524B-A9C8-C4EF6A208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BC3E62-C0CC-9541-9A00-D8DA13101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BC489-7D57-844F-8638-1997B2675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6FCC6-7430-F24B-A5D6-7B9815F9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1F342-9435-ED4C-A109-07330ECA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73274-CE28-B94E-ACF9-DEB0938E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9058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4D84-7538-D644-B26E-8635664B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95463-E374-A34B-B1C9-6BBC1563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4B909-61A9-414D-B60E-A07F51CA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321E9-3B9A-B34C-9339-0B3FBC5E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65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8F0633-A361-214D-B926-42C21925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D0B2C-5B73-8D44-9D89-2285461C2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5A408-A28B-F540-8AE3-7BD77F46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9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8817-F430-5D42-B29C-93706AAE8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189BA-69E1-504C-9556-55907D781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4AE74-FA4E-704D-B74E-83B881665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D6EDA-E702-F840-8474-72CBF9F1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72AF6-0367-6846-A94F-82AA41FC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C863A-F5BA-CE44-A0E0-0860D651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1353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D95C-EFD3-974B-B056-5BA46F27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9F9290-0387-9742-BD73-4F5F5DFAB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AF2B5-CF0A-4E41-8ACB-960224EB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1FD1A-80F2-A64C-90C0-B9B70CAA2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A254E-C2F9-7642-AACD-6A9D4767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DC057-0C3B-E54B-A610-429A57A0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30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2F295-2A77-7140-80D3-473B1DC1B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BAEA5-1FDD-A74A-B96E-4EE498CF2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53F1B-D59A-C64B-8CF0-977465C9C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25843-8551-F540-9508-19099164D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5C7A7-22E1-9A41-A601-FE9EAC107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4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Unicod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5290-B2B6-324B-9349-4E6692E228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>
                <a:solidFill>
                  <a:schemeClr val="bg2">
                    <a:lumMod val="75000"/>
                  </a:schemeClr>
                </a:solidFill>
              </a:rPr>
              <a:t>Introduction to programming  (Python)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2A13E-D2BD-D347-B675-8C3054F4BE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cap="none" dirty="0">
                <a:solidFill>
                  <a:schemeClr val="bg2">
                    <a:lumMod val="75000"/>
                  </a:schemeClr>
                </a:solidFill>
              </a:rPr>
              <a:t>Session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#4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Conditionals</a:t>
            </a:r>
            <a:r>
              <a:rPr lang="en-US" sz="2000">
                <a:solidFill>
                  <a:schemeClr val="bg2">
                    <a:lumMod val="75000"/>
                  </a:schemeClr>
                </a:solidFill>
              </a:rPr>
              <a:t>, Character, String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483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A218-7856-CF49-B006-671BCFDF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80406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Operations on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	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5E24-77EC-FF40-8F31-29338AEF7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Python provides the implementation 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(Similar to all other built-in types)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2C7710-D099-5441-90B9-68557FBAE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469291"/>
              </p:ext>
            </p:extLst>
          </p:nvPr>
        </p:nvGraphicFramePr>
        <p:xfrm>
          <a:off x="1307896" y="3517008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958528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16861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86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Create a 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str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name: str = “snake”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038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Length of a 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str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len(name)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69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Access first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43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Access last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name[len(name) – 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88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Access 3 characters from the beginning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name[:3]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1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Access 3 characters from the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name[len(name) - 3:]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99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Access 3 characters from index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name[1:4]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660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471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F3D211-EA94-BB4E-BD1F-ACC422D57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987684"/>
              </p:ext>
            </p:extLst>
          </p:nvPr>
        </p:nvGraphicFramePr>
        <p:xfrm>
          <a:off x="2032000" y="719666"/>
          <a:ext cx="8128000" cy="31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590649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35206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51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Concatenate or join 2 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“first_name” + “last_name”</a:t>
                      </a:r>
                      <a:b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“”.join([“first_name”, “last_name”])*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70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Reassign a string to another literal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 = “snape”</a:t>
                      </a:r>
                    </a:p>
                    <a:p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Strings are 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immutable**</a:t>
                      </a:r>
                    </a:p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You cannot do </a:t>
                      </a:r>
                      <a:r>
                        <a:rPr lang="en-US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name[3] = ‘p’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71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Create a string of 5 ‘a’(s)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five_a: str = ‘a’ *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1570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4473821-B447-3642-8E40-A5BE4F83A8B4}"/>
              </a:ext>
            </a:extLst>
          </p:cNvPr>
          <p:cNvSpPr txBox="1"/>
          <p:nvPr/>
        </p:nvSpPr>
        <p:spPr>
          <a:xfrm>
            <a:off x="2032000" y="5815168"/>
            <a:ext cx="872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* When you see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X.y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or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X.y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(), it is usually that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its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property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**We’ll talk about mutability later</a:t>
            </a:r>
          </a:p>
        </p:txBody>
      </p:sp>
    </p:spTree>
    <p:extLst>
      <p:ext uri="{BB962C8B-B14F-4D97-AF65-F5344CB8AC3E}">
        <p14:creationId xmlns:p14="http://schemas.microsoft.com/office/powerpoint/2010/main" val="1383457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86E2-ABAF-CA46-864B-4A5F5D8E8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More operations 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46E5E-BDA9-4742-9610-BEC11CE5A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There are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many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operations defined for Strings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Try playing with them</a:t>
            </a: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upper(), lower()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join(), split(), and replace()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Escape sequence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Triple-Quoted Strings '''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Raw strings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507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B7502-699E-3747-983F-A88F6888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Command-line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E8BF0-8581-4046-9F68-D62F5965F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Command-line arguments (or inputs) are presented as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*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available as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sys.argv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Every python script has at least one command-line argument (The name of the script)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$ python3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prog.py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#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sys.argv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[‘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prog.py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’]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$ python3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prog.py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arg_1 arg_2	#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sys.argv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[‘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prog.py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’, ‘arg_1’, ‘arg_2’]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sequence data type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that will be introduced in a later session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more on this later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Accessing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can get messy, prefer using module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argparse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use any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just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in your script (Ex: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sys)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370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667A-FB9B-ED4A-B38A-531089B4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 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2F86A-1B2E-0E45-948E-5264B233D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461" y="2557848"/>
            <a:ext cx="10063259" cy="38926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 </a:t>
            </a:r>
            <a:r>
              <a:rPr lang="en-US" b="1" dirty="0"/>
              <a:t>char </a:t>
            </a:r>
            <a:r>
              <a:rPr lang="en-US" dirty="0"/>
              <a:t>and </a:t>
            </a:r>
            <a:r>
              <a:rPr lang="en-US" b="1" dirty="0"/>
              <a:t>str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try the following operations on each of them: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Modify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</a:p>
          <a:p>
            <a:r>
              <a:rPr lang="en-US" dirty="0"/>
              <a:t>Create two data elements,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1 and ‘1’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and perform some operations on them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Try python3 built-in functions of strings, there are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lots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of them and they are very useful!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435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3A5E-6D47-7945-8979-EDDCBE8E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More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FD98E-054E-4B4F-9BB4-1D9993EBB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all command-line arguments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 number of command-line arguments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Take a string as input to program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Check if the input string is empty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that string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reversed string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alternate characters in that string, starting from index 0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alternate characters in that string, starting from index 1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Check if that string is palindrome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1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490D-6DAA-284D-B023-120031A2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418357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Conditional statements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9194EA6-4EE4-E042-A4DA-4879C165CB4D}"/>
              </a:ext>
            </a:extLst>
          </p:cNvPr>
          <p:cNvSpPr/>
          <p:nvPr/>
        </p:nvSpPr>
        <p:spPr>
          <a:xfrm>
            <a:off x="6096000" y="2552369"/>
            <a:ext cx="4871720" cy="3435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91FEC-EAA1-334F-9C2E-4788D8E7B30E}"/>
              </a:ext>
            </a:extLst>
          </p:cNvPr>
          <p:cNvSpPr txBox="1"/>
          <p:nvPr/>
        </p:nvSpPr>
        <p:spPr>
          <a:xfrm>
            <a:off x="6756649" y="2623875"/>
            <a:ext cx="2893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Universe: Set of all states</a:t>
            </a:r>
          </a:p>
          <a:p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A5B29C7-77A5-BC42-B34C-29628CAC8B55}"/>
              </a:ext>
            </a:extLst>
          </p:cNvPr>
          <p:cNvSpPr/>
          <p:nvPr/>
        </p:nvSpPr>
        <p:spPr>
          <a:xfrm>
            <a:off x="6376947" y="3183872"/>
            <a:ext cx="1097280" cy="99391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E6A084-9FB8-2C4A-AB94-5662E5F5645D}"/>
              </a:ext>
            </a:extLst>
          </p:cNvPr>
          <p:cNvSpPr txBox="1"/>
          <p:nvPr/>
        </p:nvSpPr>
        <p:spPr>
          <a:xfrm>
            <a:off x="6324849" y="3442361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condition_1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B7B1BEE-B809-5148-8457-404D4BAB32CA}"/>
              </a:ext>
            </a:extLst>
          </p:cNvPr>
          <p:cNvSpPr/>
          <p:nvPr/>
        </p:nvSpPr>
        <p:spPr>
          <a:xfrm>
            <a:off x="9728889" y="4509834"/>
            <a:ext cx="1097280" cy="99391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05C27-98C9-4940-9B52-6E97B1B9E07B}"/>
              </a:ext>
            </a:extLst>
          </p:cNvPr>
          <p:cNvSpPr txBox="1"/>
          <p:nvPr/>
        </p:nvSpPr>
        <p:spPr>
          <a:xfrm>
            <a:off x="9676791" y="4683624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condition_2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7E5211E-CA6E-CE49-8B6F-3A10D95C1C2A}"/>
              </a:ext>
            </a:extLst>
          </p:cNvPr>
          <p:cNvSpPr/>
          <p:nvPr/>
        </p:nvSpPr>
        <p:spPr>
          <a:xfrm>
            <a:off x="7833361" y="4807653"/>
            <a:ext cx="1097280" cy="99391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D3F22E-5A64-4B46-8EBD-92A00F4262F6}"/>
              </a:ext>
            </a:extLst>
          </p:cNvPr>
          <p:cNvSpPr txBox="1"/>
          <p:nvPr/>
        </p:nvSpPr>
        <p:spPr>
          <a:xfrm>
            <a:off x="7781263" y="5066142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condition_3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C2D59-A944-1348-A50D-E4B1D590106B}"/>
              </a:ext>
            </a:extLst>
          </p:cNvPr>
          <p:cNvSpPr txBox="1"/>
          <p:nvPr/>
        </p:nvSpPr>
        <p:spPr>
          <a:xfrm>
            <a:off x="7648706" y="3063671"/>
            <a:ext cx="3350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condition_1 == False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and condition_2 == False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and condition_3 == False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E6CE9C-F282-0046-B314-689EFC9DE483}"/>
              </a:ext>
            </a:extLst>
          </p:cNvPr>
          <p:cNvSpPr txBox="1"/>
          <p:nvPr/>
        </p:nvSpPr>
        <p:spPr>
          <a:xfrm>
            <a:off x="1310343" y="2034528"/>
            <a:ext cx="3749274" cy="42780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condition_1 == True:</a:t>
            </a:r>
          </a:p>
          <a:p>
            <a:pPr lvl="1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1</a:t>
            </a:r>
          </a:p>
          <a:p>
            <a:pPr lvl="1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2</a:t>
            </a:r>
          </a:p>
          <a:p>
            <a:pPr lvl="1"/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condition_2 == True:</a:t>
            </a:r>
          </a:p>
          <a:p>
            <a:pPr lvl="1"/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3</a:t>
            </a:r>
          </a:p>
          <a:p>
            <a:pPr lvl="1"/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4</a:t>
            </a:r>
          </a:p>
          <a:p>
            <a:pPr lvl="1"/>
            <a:r>
              <a:rPr lang="en-US" sz="1600" i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condition_3 == True:</a:t>
            </a:r>
          </a:p>
          <a:p>
            <a:pPr lvl="1"/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5</a:t>
            </a:r>
          </a:p>
          <a:p>
            <a:pPr lvl="1"/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6</a:t>
            </a:r>
          </a:p>
          <a:p>
            <a:pPr lvl="1"/>
            <a:r>
              <a:rPr lang="en-US" sz="1600" i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7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8</a:t>
            </a:r>
          </a:p>
          <a:p>
            <a:pPr lvl="1"/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832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EBBE1-3A6B-1C40-862C-EED1C505C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059" y="834887"/>
            <a:ext cx="9997661" cy="5130824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condition: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1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2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pPr lvl="1"/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condition: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1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2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 similar, usage is dependent on </a:t>
            </a:r>
            <a:r>
              <a:rPr lang="en-US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code-clarity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usually used to </a:t>
            </a:r>
            <a:r>
              <a:rPr lang="en-US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US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sequence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(We will talk about this in another session)</a:t>
            </a:r>
            <a:endParaRPr lang="en-US" b="1" i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 used to create a </a:t>
            </a:r>
            <a:r>
              <a:rPr lang="en-US" b="1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execution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opposed to an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 which is executed only once</a:t>
            </a:r>
          </a:p>
          <a:p>
            <a:pPr lvl="1"/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condition, in above </a:t>
            </a:r>
            <a:r>
              <a:rPr lang="en-US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ought to evaluate to a </a:t>
            </a:r>
            <a:r>
              <a:rPr lang="en-US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 data-type</a:t>
            </a:r>
            <a:endParaRPr lang="en-US" i="1" dirty="0">
              <a:solidFill>
                <a:schemeClr val="tx2"/>
              </a:solidFill>
            </a:endParaRP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pPr lvl="1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64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8B900-70CF-9B45-B764-4A2F7E798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22" y="526774"/>
            <a:ext cx="10687878" cy="565018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limit: int = 100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number: int =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(number &lt; limit):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print(number)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number +=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Lines 1 and 2 are </a:t>
            </a:r>
            <a:r>
              <a:rPr lang="en-US" i="1" dirty="0"/>
              <a:t>unconditionally executed</a:t>
            </a:r>
          </a:p>
          <a:p>
            <a:pPr marL="0" indent="0">
              <a:buNone/>
            </a:pPr>
            <a:r>
              <a:rPr lang="en-US" dirty="0"/>
              <a:t># Lines 4 and 5 are dependent on Line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D06A22"/>
                </a:solidFill>
              </a:rPr>
              <a:t># What will the above code print ?</a:t>
            </a:r>
          </a:p>
        </p:txBody>
      </p:sp>
    </p:spTree>
    <p:extLst>
      <p:ext uri="{BB962C8B-B14F-4D97-AF65-F5344CB8AC3E}">
        <p14:creationId xmlns:p14="http://schemas.microsoft.com/office/powerpoint/2010/main" val="92611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B34E-B881-AE48-8B3A-A8BCFE83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types so far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C338-A821-EE4E-9B4C-3ED2867B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	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		</a:t>
            </a:r>
            <a:endParaRPr lang="en-US" sz="2800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	</a:t>
            </a: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complex	</a:t>
            </a:r>
          </a:p>
          <a:p>
            <a:endParaRPr lang="en-US" sz="2800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Anything that occupies memory has a type, value and address</a:t>
            </a:r>
          </a:p>
          <a:p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says how wide the thing is and Value quantifies the thing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734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B305-3D97-E04E-A150-4237EAC66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#5: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5E26B-255D-3D47-B6D1-F41012E50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‘c’		‘A’		‘p’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	‘V’		‘8’		‘b’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		‘6’		‘J’		‘s’</a:t>
            </a:r>
          </a:p>
        </p:txBody>
      </p:sp>
    </p:spTree>
    <p:extLst>
      <p:ext uri="{BB962C8B-B14F-4D97-AF65-F5344CB8AC3E}">
        <p14:creationId xmlns:p14="http://schemas.microsoft.com/office/powerpoint/2010/main" val="801071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C338-A821-EE4E-9B4C-3ED2867B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791" y="864704"/>
            <a:ext cx="9953929" cy="51010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Very powerful and popularly used in almost all scripts !</a:t>
            </a:r>
          </a:p>
          <a:p>
            <a:pPr>
              <a:lnSpc>
                <a:spcPct val="90000"/>
              </a:lnSpc>
            </a:pPr>
            <a:r>
              <a:rPr lang="en-US" dirty="0"/>
              <a:t>Characters are represented by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</a:p>
          <a:p>
            <a:pPr>
              <a:lnSpc>
                <a:spcPct val="90000"/>
              </a:lnSpc>
            </a:pPr>
            <a:r>
              <a:rPr lang="en-US" i="1" dirty="0"/>
              <a:t>Typically, </a:t>
            </a:r>
            <a:r>
              <a:rPr lang="en-US" b="1" i="1" dirty="0"/>
              <a:t>1 Byte </a:t>
            </a:r>
            <a:r>
              <a:rPr lang="en-US" i="1" dirty="0"/>
              <a:t>is used in memory to represent a single character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923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6915-DAD3-914F-BB74-D5B0A1CB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395104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 6: String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sequence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 char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3774B-CF6F-2C46-A728-359159954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3052117"/>
            <a:ext cx="9792208" cy="340786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Let us refer to the above string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 is represented by the data type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Each of the items in the above sequence is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char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and can be accessed individually 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[ ]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operator and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of an item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(word[0])	# ‘l’, index = 0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(word[1])	# ‘e’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(word[4])	# ‘n’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(word[5])	# Error!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F115D8-3BC2-2047-9F24-7A1488337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608142"/>
              </p:ext>
            </p:extLst>
          </p:nvPr>
        </p:nvGraphicFramePr>
        <p:xfrm>
          <a:off x="1175512" y="2150782"/>
          <a:ext cx="67733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9153269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248019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830559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882516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27891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‘l’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‘e’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‘a’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‘r’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‘n’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342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366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C3CBF-9879-3E47-9D88-415D2594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9849A-14A5-4740-86AE-3A5B3C02B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represented in Unicode* and by type str</a:t>
            </a:r>
          </a:p>
          <a:p>
            <a:r>
              <a:rPr lang="en-US" dirty="0"/>
              <a:t>Strings are sequence of character(s)</a:t>
            </a:r>
          </a:p>
          <a:p>
            <a:r>
              <a:rPr lang="en-US" dirty="0"/>
              <a:t>Keep sequence in mind, we’ll keep coming back to it</a:t>
            </a:r>
          </a:p>
          <a:p>
            <a:r>
              <a:rPr lang="en-US" dirty="0"/>
              <a:t>Strings can be literal** such as “Whatever appears inside quotes; single or double is a string literal”</a:t>
            </a:r>
          </a:p>
          <a:p>
            <a:endParaRPr lang="en-US" dirty="0"/>
          </a:p>
          <a:p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https://en.wikipedia.org/wiki/Unicode</a:t>
            </a: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** These are allocated efficiently in memory by compilers and users cannot modify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0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3120</TotalTime>
  <Words>1077</Words>
  <Application>Microsoft Macintosh PowerPoint</Application>
  <PresentationFormat>Widescreen</PresentationFormat>
  <Paragraphs>173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Introduction to programming  (Python)</vt:lpstr>
      <vt:lpstr>Conditional statements</vt:lpstr>
      <vt:lpstr>PowerPoint Presentation</vt:lpstr>
      <vt:lpstr>PowerPoint Presentation</vt:lpstr>
      <vt:lpstr>Data types so far</vt:lpstr>
      <vt:lpstr>Data type #5: Character</vt:lpstr>
      <vt:lpstr>PowerPoint Presentation</vt:lpstr>
      <vt:lpstr>Data type 6: String  A sequence of char</vt:lpstr>
      <vt:lpstr>Representation</vt:lpstr>
      <vt:lpstr>Operations on a str </vt:lpstr>
      <vt:lpstr>PowerPoint Presentation</vt:lpstr>
      <vt:lpstr>More operations on str </vt:lpstr>
      <vt:lpstr>Command-line arguments</vt:lpstr>
      <vt:lpstr>Time to code</vt:lpstr>
      <vt:lpstr>More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 (Python)</dc:title>
  <dc:creator>Udaya Ranga</dc:creator>
  <cp:lastModifiedBy>Udaya Ranga</cp:lastModifiedBy>
  <cp:revision>30</cp:revision>
  <dcterms:created xsi:type="dcterms:W3CDTF">2020-04-11T10:48:24Z</dcterms:created>
  <dcterms:modified xsi:type="dcterms:W3CDTF">2020-06-16T15:15:05Z</dcterms:modified>
</cp:coreProperties>
</file>