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2" r:id="rId1"/>
  </p:sldMasterIdLst>
  <p:notesMasterIdLst>
    <p:notesMasterId r:id="rId11"/>
  </p:notesMasterIdLst>
  <p:sldIdLst>
    <p:sldId id="256" r:id="rId2"/>
    <p:sldId id="272" r:id="rId3"/>
    <p:sldId id="273" r:id="rId4"/>
    <p:sldId id="281" r:id="rId5"/>
    <p:sldId id="282" r:id="rId6"/>
    <p:sldId id="275" r:id="rId7"/>
    <p:sldId id="276" r:id="rId8"/>
    <p:sldId id="277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68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2/20/20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34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658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115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96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796027F-7875-4030-9381-8BD8C4F21935}" type="datetimeFigureOut">
              <a:rPr lang="en-US" smtClean="0"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2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098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735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3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8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7489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509A250-FF31-4206-8172-F9D3106AACB1}" type="datetimeFigureOut">
              <a:rPr lang="en-US" smtClean="0"/>
              <a:t>2/20/20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175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1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uth_tab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hyperlink" Target="https://en.wikipedia.org/wiki/Read%E2%80%93eval%E2%80%93print_loo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D606D-4DA3-4806-8F40-02982F4A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2" y="643464"/>
            <a:ext cx="10905291" cy="55710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7A4F52-D451-483C-8243-5B0F83B91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680" y="809244"/>
            <a:ext cx="10579608" cy="5239512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883" y="1260389"/>
            <a:ext cx="6704658" cy="4335616"/>
          </a:xfrm>
        </p:spPr>
        <p:txBody>
          <a:bodyPr>
            <a:normAutofit/>
          </a:bodyPr>
          <a:lstStyle/>
          <a:p>
            <a:pPr algn="r"/>
            <a:r>
              <a:rPr lang="en-US" sz="5400" cap="none" dirty="0">
                <a:solidFill>
                  <a:schemeClr val="tx1"/>
                </a:solidFill>
              </a:rPr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3205" y="1260389"/>
            <a:ext cx="2658449" cy="4334006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cap="none" dirty="0"/>
              <a:t>Session</a:t>
            </a:r>
            <a:r>
              <a:rPr lang="en-US" sz="2000" dirty="0"/>
              <a:t> #3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413C9D-32A8-4475-92E1-327E02990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4FC73-31FF-3E4F-8220-2A232C62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Digression #1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Representing a number in binary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380C26-62D9-F14C-BDB2-8DDDF4CF2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866304"/>
              </p:ext>
            </p:extLst>
          </p:nvPr>
        </p:nvGraphicFramePr>
        <p:xfrm>
          <a:off x="755374" y="2557463"/>
          <a:ext cx="1076607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30">
                  <a:extLst>
                    <a:ext uri="{9D8B030D-6E8A-4147-A177-3AD203B41FA5}">
                      <a16:colId xmlns:a16="http://schemas.microsoft.com/office/drawing/2014/main" val="3256695796"/>
                    </a:ext>
                  </a:extLst>
                </a:gridCol>
                <a:gridCol w="1196230">
                  <a:extLst>
                    <a:ext uri="{9D8B030D-6E8A-4147-A177-3AD203B41FA5}">
                      <a16:colId xmlns:a16="http://schemas.microsoft.com/office/drawing/2014/main" val="3419654143"/>
                    </a:ext>
                  </a:extLst>
                </a:gridCol>
                <a:gridCol w="1196230">
                  <a:extLst>
                    <a:ext uri="{9D8B030D-6E8A-4147-A177-3AD203B41FA5}">
                      <a16:colId xmlns:a16="http://schemas.microsoft.com/office/drawing/2014/main" val="68030489"/>
                    </a:ext>
                  </a:extLst>
                </a:gridCol>
                <a:gridCol w="1196230">
                  <a:extLst>
                    <a:ext uri="{9D8B030D-6E8A-4147-A177-3AD203B41FA5}">
                      <a16:colId xmlns:a16="http://schemas.microsoft.com/office/drawing/2014/main" val="3196780092"/>
                    </a:ext>
                  </a:extLst>
                </a:gridCol>
                <a:gridCol w="1196230">
                  <a:extLst>
                    <a:ext uri="{9D8B030D-6E8A-4147-A177-3AD203B41FA5}">
                      <a16:colId xmlns:a16="http://schemas.microsoft.com/office/drawing/2014/main" val="2539827134"/>
                    </a:ext>
                  </a:extLst>
                </a:gridCol>
                <a:gridCol w="1196230">
                  <a:extLst>
                    <a:ext uri="{9D8B030D-6E8A-4147-A177-3AD203B41FA5}">
                      <a16:colId xmlns:a16="http://schemas.microsoft.com/office/drawing/2014/main" val="4239055032"/>
                    </a:ext>
                  </a:extLst>
                </a:gridCol>
                <a:gridCol w="1196230">
                  <a:extLst>
                    <a:ext uri="{9D8B030D-6E8A-4147-A177-3AD203B41FA5}">
                      <a16:colId xmlns:a16="http://schemas.microsoft.com/office/drawing/2014/main" val="2988158558"/>
                    </a:ext>
                  </a:extLst>
                </a:gridCol>
                <a:gridCol w="1196230">
                  <a:extLst>
                    <a:ext uri="{9D8B030D-6E8A-4147-A177-3AD203B41FA5}">
                      <a16:colId xmlns:a16="http://schemas.microsoft.com/office/drawing/2014/main" val="2485616636"/>
                    </a:ext>
                  </a:extLst>
                </a:gridCol>
                <a:gridCol w="1196230">
                  <a:extLst>
                    <a:ext uri="{9D8B030D-6E8A-4147-A177-3AD203B41FA5}">
                      <a16:colId xmlns:a16="http://schemas.microsoft.com/office/drawing/2014/main" val="3417895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06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2^7 =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2^1 =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2^1 =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2^1 =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2^1 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2^1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2^1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2^0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6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4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3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71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0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91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00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3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126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46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4EB6DC4-BBB2-E34D-85B2-5E95AF420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317555"/>
              </p:ext>
            </p:extLst>
          </p:nvPr>
        </p:nvGraphicFramePr>
        <p:xfrm>
          <a:off x="238539" y="246490"/>
          <a:ext cx="11704320" cy="6361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325669579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41965414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68030489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19678009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539827134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23905503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988158558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48561663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417895774"/>
                    </a:ext>
                  </a:extLst>
                </a:gridCol>
              </a:tblGrid>
              <a:tr h="593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061581"/>
                  </a:ext>
                </a:extLst>
              </a:tr>
              <a:tr h="1023616">
                <a:tc>
                  <a:txBody>
                    <a:bodyPr/>
                    <a:lstStyle/>
                    <a:p>
                      <a:r>
                        <a:rPr lang="en-US" dirty="0"/>
                        <a:t>2^7 =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2^1 =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2^1 =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2^1 =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2^1 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2^1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2^1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2^0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68478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48696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35791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713128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01103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910160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00731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38310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126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45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54C8F-7FEF-0C4D-B859-1B02E725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do we do with data?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Perform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operations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on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6DE1-6866-4742-A627-6F7E63443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Operation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something that takes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inputs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gives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outputs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input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 also called as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operand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output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 also called as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result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045D1-4088-DF42-9EF3-6369226C0639}"/>
              </a:ext>
            </a:extLst>
          </p:cNvPr>
          <p:cNvSpPr txBox="1"/>
          <p:nvPr/>
        </p:nvSpPr>
        <p:spPr>
          <a:xfrm>
            <a:off x="9898743" y="229286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D37A97-EC8C-5F4B-9BEC-BC98248FF8BA}"/>
              </a:ext>
            </a:extLst>
          </p:cNvPr>
          <p:cNvSpPr/>
          <p:nvPr/>
        </p:nvSpPr>
        <p:spPr>
          <a:xfrm>
            <a:off x="4579257" y="4579257"/>
            <a:ext cx="1422399" cy="936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39103-2820-1E46-B336-95C44002130A}"/>
              </a:ext>
            </a:extLst>
          </p:cNvPr>
          <p:cNvSpPr txBox="1"/>
          <p:nvPr/>
        </p:nvSpPr>
        <p:spPr>
          <a:xfrm>
            <a:off x="4655330" y="4004715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13D25-F654-D34C-B0CE-574D99430779}"/>
              </a:ext>
            </a:extLst>
          </p:cNvPr>
          <p:cNvSpPr txBox="1"/>
          <p:nvPr/>
        </p:nvSpPr>
        <p:spPr>
          <a:xfrm>
            <a:off x="3622882" y="4004715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03446-7BB7-364D-9859-6C68F279A2C0}"/>
              </a:ext>
            </a:extLst>
          </p:cNvPr>
          <p:cNvSpPr txBox="1"/>
          <p:nvPr/>
        </p:nvSpPr>
        <p:spPr>
          <a:xfrm>
            <a:off x="5875855" y="4004714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0D586-EE3A-7548-A128-74C8E2931416}"/>
              </a:ext>
            </a:extLst>
          </p:cNvPr>
          <p:cNvSpPr txBox="1"/>
          <p:nvPr/>
        </p:nvSpPr>
        <p:spPr>
          <a:xfrm>
            <a:off x="4984122" y="5812972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69379C-7BBC-E246-B687-2B2236C15AA0}"/>
              </a:ext>
            </a:extLst>
          </p:cNvPr>
          <p:cNvCxnSpPr>
            <a:stCxn id="9" idx="2"/>
            <a:endCxn id="5" idx="1"/>
          </p:cNvCxnSpPr>
          <p:nvPr/>
        </p:nvCxnSpPr>
        <p:spPr>
          <a:xfrm>
            <a:off x="4127989" y="4281714"/>
            <a:ext cx="659574" cy="43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53F8DE-652C-3647-980A-F041A578361B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5160437" y="4281714"/>
            <a:ext cx="130020" cy="29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7850FF-AD0F-4445-A6F1-63A6DFE801ED}"/>
              </a:ext>
            </a:extLst>
          </p:cNvPr>
          <p:cNvCxnSpPr>
            <a:stCxn id="11" idx="2"/>
            <a:endCxn id="5" idx="7"/>
          </p:cNvCxnSpPr>
          <p:nvPr/>
        </p:nvCxnSpPr>
        <p:spPr>
          <a:xfrm flipH="1">
            <a:off x="5793350" y="4281713"/>
            <a:ext cx="587612" cy="43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EF10F7-7DE4-C04F-ACBE-ACE64861829E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5290456" y="5515429"/>
            <a:ext cx="1" cy="29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88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75BDB-801F-B547-A8AB-82236B5F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kinds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Operation based on the number of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583F-D906-294A-A227-DBBE76A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Unary operation:	1 operand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Binary operation:	2 operands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ary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operation:	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operands</a:t>
            </a:r>
          </a:p>
          <a:p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Examples: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 a, b are integers,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+ b	# Binary operation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a++	# Unary operation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Unary and Binary are usually more common than n-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ary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109852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814AB-77A1-6E40-BCE1-5F5C07D9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 on data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FA7D7E-A527-424A-8710-228616B93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007263"/>
              </p:ext>
            </p:extLst>
          </p:nvPr>
        </p:nvGraphicFramePr>
        <p:xfrm>
          <a:off x="1174750" y="2557463"/>
          <a:ext cx="97932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644">
                  <a:extLst>
                    <a:ext uri="{9D8B030D-6E8A-4147-A177-3AD203B41FA5}">
                      <a16:colId xmlns:a16="http://schemas.microsoft.com/office/drawing/2014/main" val="1621116487"/>
                    </a:ext>
                  </a:extLst>
                </a:gridCol>
                <a:gridCol w="4896644">
                  <a:extLst>
                    <a:ext uri="{9D8B030D-6E8A-4147-A177-3AD203B41FA5}">
                      <a16:colId xmlns:a16="http://schemas.microsoft.com/office/drawing/2014/main" val="1415599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Notation in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0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Arithmetic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- * / // % 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58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 != &lt; &gt; &lt;= 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+= -= *= /= //= %= **=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18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7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Bitwise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&amp; | ^ ~ &lt;&lt; 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7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</a:t>
                      </a:r>
                      <a:r>
                        <a:rPr lang="en-US" i="1" dirty="0"/>
                        <a:t>not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8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</a:t>
                      </a:r>
                      <a:r>
                        <a:rPr lang="en-US" i="1" dirty="0"/>
                        <a:t>is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64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57142A-C76D-6841-AE7C-F7F7CC4EE06A}"/>
              </a:ext>
            </a:extLst>
          </p:cNvPr>
          <p:cNvSpPr txBox="1"/>
          <p:nvPr/>
        </p:nvSpPr>
        <p:spPr>
          <a:xfrm>
            <a:off x="1313238" y="5962846"/>
            <a:ext cx="7338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Use brackets generously to disambiguate operator precedence</a:t>
            </a:r>
          </a:p>
          <a:p>
            <a:r>
              <a:rPr lang="en-US" i="1" dirty="0"/>
              <a:t> (a + (b // c))*(d ^ (e % f)) is clearer than a + b // c * d ^ e % f</a:t>
            </a:r>
          </a:p>
        </p:txBody>
      </p:sp>
    </p:spTree>
    <p:extLst>
      <p:ext uri="{BB962C8B-B14F-4D97-AF65-F5344CB8AC3E}">
        <p14:creationId xmlns:p14="http://schemas.microsoft.com/office/powerpoint/2010/main" val="73455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C7ADE-CDC1-9042-9F73-440ACB46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0C52-E44C-7F46-BD70-697496E6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Very very useful to understand </a:t>
            </a:r>
            <a:r>
              <a:rPr lang="en-US" b="1" dirty="0">
                <a:solidFill>
                  <a:schemeClr val="tx2"/>
                </a:solidFill>
              </a:rPr>
              <a:t>thoroughly</a:t>
            </a:r>
          </a:p>
          <a:p>
            <a:r>
              <a:rPr lang="en-US" dirty="0">
                <a:solidFill>
                  <a:schemeClr val="tx2"/>
                </a:solidFill>
              </a:rPr>
              <a:t>Internalize the fundamental truth tables (</a:t>
            </a:r>
            <a:r>
              <a:rPr lang="en-US" dirty="0">
                <a:solidFill>
                  <a:schemeClr val="tx2"/>
                </a:solidFill>
                <a:hlinkClick r:id="rId2"/>
              </a:rPr>
              <a:t>https://en.wikipedia.org/wiki/Truth_table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7E2B8A-1D4E-EA4B-8F00-1B6FB3C82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204647"/>
              </p:ext>
            </p:extLst>
          </p:nvPr>
        </p:nvGraphicFramePr>
        <p:xfrm>
          <a:off x="1435652" y="3567951"/>
          <a:ext cx="8128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2775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C000"/>
                          </a:solidFill>
                          <a:latin typeface="Courier" pitchFamily="2" charset="0"/>
                        </a:rPr>
                        <a:t>Something to ALWAYS REMEMBER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All data is stored in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3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Memory composes of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53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Operations are performed 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10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From above statements,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Data are Bits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Operations are performed on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278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16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5490D-6DAA-284D-B023-120031A2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418357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Conditional statements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194EA6-4EE4-E042-A4DA-4879C165CB4D}"/>
              </a:ext>
            </a:extLst>
          </p:cNvPr>
          <p:cNvSpPr/>
          <p:nvPr/>
        </p:nvSpPr>
        <p:spPr>
          <a:xfrm>
            <a:off x="6096000" y="2552369"/>
            <a:ext cx="4871720" cy="3435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91FEC-EAA1-334F-9C2E-4788D8E7B30E}"/>
              </a:ext>
            </a:extLst>
          </p:cNvPr>
          <p:cNvSpPr txBox="1"/>
          <p:nvPr/>
        </p:nvSpPr>
        <p:spPr>
          <a:xfrm>
            <a:off x="6756649" y="2623875"/>
            <a:ext cx="2893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Universe: Set of all states</a:t>
            </a:r>
          </a:p>
          <a:p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5B29C7-77A5-BC42-B34C-29628CAC8B55}"/>
              </a:ext>
            </a:extLst>
          </p:cNvPr>
          <p:cNvSpPr/>
          <p:nvPr/>
        </p:nvSpPr>
        <p:spPr>
          <a:xfrm>
            <a:off x="6376947" y="3183872"/>
            <a:ext cx="1097280" cy="9939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6A084-9FB8-2C4A-AB94-5662E5F5645D}"/>
              </a:ext>
            </a:extLst>
          </p:cNvPr>
          <p:cNvSpPr txBox="1"/>
          <p:nvPr/>
        </p:nvSpPr>
        <p:spPr>
          <a:xfrm>
            <a:off x="6324849" y="3442361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condition_1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B7B1BEE-B809-5148-8457-404D4BAB32CA}"/>
              </a:ext>
            </a:extLst>
          </p:cNvPr>
          <p:cNvSpPr/>
          <p:nvPr/>
        </p:nvSpPr>
        <p:spPr>
          <a:xfrm>
            <a:off x="9728889" y="4509834"/>
            <a:ext cx="1097280" cy="9939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05C27-98C9-4940-9B52-6E97B1B9E07B}"/>
              </a:ext>
            </a:extLst>
          </p:cNvPr>
          <p:cNvSpPr txBox="1"/>
          <p:nvPr/>
        </p:nvSpPr>
        <p:spPr>
          <a:xfrm>
            <a:off x="9676791" y="4683624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condition_2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7E5211E-CA6E-CE49-8B6F-3A10D95C1C2A}"/>
              </a:ext>
            </a:extLst>
          </p:cNvPr>
          <p:cNvSpPr/>
          <p:nvPr/>
        </p:nvSpPr>
        <p:spPr>
          <a:xfrm>
            <a:off x="7833361" y="4807653"/>
            <a:ext cx="1097280" cy="99391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D3F22E-5A64-4B46-8EBD-92A00F4262F6}"/>
              </a:ext>
            </a:extLst>
          </p:cNvPr>
          <p:cNvSpPr txBox="1"/>
          <p:nvPr/>
        </p:nvSpPr>
        <p:spPr>
          <a:xfrm>
            <a:off x="7781263" y="5066142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condition_3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C2D59-A944-1348-A50D-E4B1D590106B}"/>
              </a:ext>
            </a:extLst>
          </p:cNvPr>
          <p:cNvSpPr txBox="1"/>
          <p:nvPr/>
        </p:nvSpPr>
        <p:spPr>
          <a:xfrm>
            <a:off x="7648706" y="3063671"/>
            <a:ext cx="3350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condition_1 == False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 condition_2 == False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 condition_3 == 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6CE9C-F282-0046-B314-689EFC9DE483}"/>
              </a:ext>
            </a:extLst>
          </p:cNvPr>
          <p:cNvSpPr txBox="1"/>
          <p:nvPr/>
        </p:nvSpPr>
        <p:spPr>
          <a:xfrm>
            <a:off x="1310343" y="2034528"/>
            <a:ext cx="3749274" cy="4278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condition_1 == True: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condition_2 == True: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3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4</a:t>
            </a:r>
          </a:p>
          <a:p>
            <a:pPr lvl="1"/>
            <a:r>
              <a:rPr lang="en-US" sz="16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condition_3 == True: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5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6</a:t>
            </a:r>
          </a:p>
          <a:p>
            <a:pPr lvl="1"/>
            <a:r>
              <a:rPr lang="en-US" sz="16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7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8</a:t>
            </a:r>
          </a:p>
          <a:p>
            <a:pPr lvl="1"/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832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A667A-FB9B-ED4A-B38A-531089B4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F86A-1B2E-0E45-948E-5264B233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787" y="2106202"/>
            <a:ext cx="10664575" cy="438706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 a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REPL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write small snippets of code to understand what they do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https://repl.it/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small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pieces of code and see what output they produce immediately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Complete the table in slides 2 &amp; 3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3 integers a, b, c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if/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elif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/else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to print the highest among them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if/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elif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/else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to print the lowest among them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if/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elif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/else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to print if each of them is an even number or an odd number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Store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quotient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divided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into c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Store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remainder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divided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into d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 other arithmetic operations on a, b, c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2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booleans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p, q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logical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and, 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p and q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if each is either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False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 result of comparison of p and q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35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640</Words>
  <Application>Microsoft Macintosh PowerPoint</Application>
  <PresentationFormat>Widescreen</PresentationFormat>
  <Paragraphs>150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Century Gothic</vt:lpstr>
      <vt:lpstr>Consolas</vt:lpstr>
      <vt:lpstr>Courier</vt:lpstr>
      <vt:lpstr>Garamond</vt:lpstr>
      <vt:lpstr>Savon</vt:lpstr>
      <vt:lpstr>Introduction to programming  (Python)</vt:lpstr>
      <vt:lpstr>Digression #1 Representing a number in binary</vt:lpstr>
      <vt:lpstr>PowerPoint Presentation</vt:lpstr>
      <vt:lpstr>What do we do with data? Perform operations on them</vt:lpstr>
      <vt:lpstr>Different kinds of Operation based on the number of Operands</vt:lpstr>
      <vt:lpstr>Operations on data types</vt:lpstr>
      <vt:lpstr>Bitwise operations</vt:lpstr>
      <vt:lpstr>Conditional statements</vt:lpstr>
      <vt:lpstr>Time to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4</cp:revision>
  <dcterms:created xsi:type="dcterms:W3CDTF">2020-02-20T10:33:46Z</dcterms:created>
  <dcterms:modified xsi:type="dcterms:W3CDTF">2020-02-20T14:56:28Z</dcterms:modified>
</cp:coreProperties>
</file>