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2" r:id="rId1"/>
  </p:sldMasterIdLst>
  <p:notesMasterIdLst>
    <p:notesMasterId r:id="rId15"/>
  </p:notesMasterIdLst>
  <p:sldIdLst>
    <p:sldId id="256" r:id="rId2"/>
    <p:sldId id="277" r:id="rId3"/>
    <p:sldId id="278" r:id="rId4"/>
    <p:sldId id="268" r:id="rId5"/>
    <p:sldId id="274" r:id="rId6"/>
    <p:sldId id="283" r:id="rId7"/>
    <p:sldId id="284" r:id="rId8"/>
    <p:sldId id="285" r:id="rId9"/>
    <p:sldId id="271" r:id="rId10"/>
    <p:sldId id="282" r:id="rId11"/>
    <p:sldId id="270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4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90A3-92E3-6F43-88C0-EE439678F7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9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4/8/20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34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658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115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96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796027F-7875-4030-9381-8BD8C4F21935}" type="datetimeFigureOut">
              <a:rPr lang="en-US" smtClean="0"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2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098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735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3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8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7489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509A250-FF31-4206-8172-F9D3106AACB1}" type="datetimeFigureOut">
              <a:rPr lang="en-US" smtClean="0"/>
              <a:t>4/8/20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175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1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hyperlink" Target="https://en.wikipedia.org/wiki/Read%E2%80%93eval%E2%80%93print_loo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cod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D606D-4DA3-4806-8F40-02982F4A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2" y="643464"/>
            <a:ext cx="10905291" cy="55710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7A4F52-D451-483C-8243-5B0F83B91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680" y="809244"/>
            <a:ext cx="10579608" cy="5239512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883" y="1260389"/>
            <a:ext cx="6704658" cy="4335616"/>
          </a:xfrm>
        </p:spPr>
        <p:txBody>
          <a:bodyPr>
            <a:normAutofit/>
          </a:bodyPr>
          <a:lstStyle/>
          <a:p>
            <a:pPr algn="r"/>
            <a:r>
              <a:rPr lang="en-US" sz="5400" cap="none" dirty="0">
                <a:solidFill>
                  <a:schemeClr val="tx1"/>
                </a:solidFill>
              </a:rPr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3205" y="1260389"/>
            <a:ext cx="2658449" cy="4334006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cap="none" dirty="0"/>
              <a:t>Session</a:t>
            </a:r>
            <a:r>
              <a:rPr lang="en-US" sz="2000" dirty="0"/>
              <a:t> #4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413C9D-32A8-4475-92E1-327E02990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B7502-699E-3747-983F-A88F6888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Command-line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E8BF0-8581-4046-9F68-D62F5965F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Command-line arguments (or inputs) are presented as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available as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sys.argv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Every python script has at least one command-line argument (The name of the script)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python3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prog.py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#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sys.argv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[‘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prog.py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’]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python3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prog.py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arg_1 arg_2	#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sys.argv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[‘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prog.py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’, ‘arg_1’, ‘arg_2’]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 data type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 will be introduced in a later session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more on this later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Accessing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can get messy, prefer using module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argparse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use any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just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in your script (Ex: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sys)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37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A667A-FB9B-ED4A-B38A-531089B4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F86A-1B2E-0E45-948E-5264B233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 a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REPL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write small snippets of code to understand what they do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https://repl.it/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small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pieces of code and see what output they produce immediately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each of the data type we have seen in this session, try the following operations on each of them: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Modify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 the above for 1 small, 1 medium, 1 big value in respective data type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 python3 built-in functions of strings, there are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lots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them and they are very useful!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35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9ADA6-4AC5-1B4C-8B4D-A660FDFE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More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A229-F889-2D44-93A4-E978CAE2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Use </a:t>
            </a:r>
            <a:r>
              <a:rPr lang="en-US" b="1" dirty="0">
                <a:solidFill>
                  <a:schemeClr val="tx2"/>
                </a:solidFill>
              </a:rPr>
              <a:t>bitwise operator(s)</a:t>
            </a:r>
            <a:r>
              <a:rPr lang="en-US" dirty="0">
                <a:solidFill>
                  <a:schemeClr val="tx2"/>
                </a:solidFill>
              </a:rPr>
              <a:t> to</a:t>
            </a:r>
          </a:p>
          <a:p>
            <a:r>
              <a:rPr lang="en-US" dirty="0">
                <a:solidFill>
                  <a:schemeClr val="tx2"/>
                </a:solidFill>
              </a:rPr>
              <a:t>Check if a number is even</a:t>
            </a:r>
          </a:p>
          <a:p>
            <a:r>
              <a:rPr lang="en-US" dirty="0">
                <a:solidFill>
                  <a:schemeClr val="tx2"/>
                </a:solidFill>
              </a:rPr>
              <a:t>Check if a number is odd</a:t>
            </a:r>
          </a:p>
          <a:p>
            <a:r>
              <a:rPr lang="en-US" dirty="0">
                <a:solidFill>
                  <a:schemeClr val="tx2"/>
                </a:solidFill>
              </a:rPr>
              <a:t>Check if a number is a power of 2</a:t>
            </a:r>
          </a:p>
          <a:p>
            <a:r>
              <a:rPr lang="en-US" dirty="0">
                <a:solidFill>
                  <a:schemeClr val="tx2"/>
                </a:solidFill>
              </a:rPr>
              <a:t>Check if a number can be represented by 1 byte</a:t>
            </a:r>
          </a:p>
          <a:p>
            <a:r>
              <a:rPr lang="en-US" dirty="0">
                <a:solidFill>
                  <a:schemeClr val="tx2"/>
                </a:solidFill>
              </a:rPr>
              <a:t>Check if a number can be represented by 2 bytes</a:t>
            </a:r>
          </a:p>
          <a:p>
            <a:r>
              <a:rPr lang="en-US" dirty="0">
                <a:solidFill>
                  <a:schemeClr val="tx2"/>
                </a:solidFill>
              </a:rPr>
              <a:t>Check if a number can be represented by 4 bytes</a:t>
            </a:r>
          </a:p>
          <a:p>
            <a:r>
              <a:rPr lang="en-US" dirty="0">
                <a:solidFill>
                  <a:schemeClr val="tx2"/>
                </a:solidFill>
              </a:rPr>
              <a:t>Check if a number can be represented by 8 bytes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i="1" dirty="0">
                <a:solidFill>
                  <a:schemeClr val="tx2"/>
                </a:solidFill>
              </a:rPr>
              <a:t>Pen + Paper is fine but if you can REPLT it, then super !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190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D3A5E-6D47-7945-8979-EDDCBE8E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More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FD98E-054E-4B4F-9BB4-1D9993EBB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all command-line arguments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 number of command-line arguments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Take a string as input to program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 if the input string is empty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that string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reversed string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alternate characters in that string, starting from index 0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alternate characters in that string, starting from index 1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 if that string is palindrome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1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5490D-6DAA-284D-B023-120031A2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418357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Conditional statements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194EA6-4EE4-E042-A4DA-4879C165CB4D}"/>
              </a:ext>
            </a:extLst>
          </p:cNvPr>
          <p:cNvSpPr/>
          <p:nvPr/>
        </p:nvSpPr>
        <p:spPr>
          <a:xfrm>
            <a:off x="6096000" y="2552369"/>
            <a:ext cx="4871720" cy="3435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91FEC-EAA1-334F-9C2E-4788D8E7B30E}"/>
              </a:ext>
            </a:extLst>
          </p:cNvPr>
          <p:cNvSpPr txBox="1"/>
          <p:nvPr/>
        </p:nvSpPr>
        <p:spPr>
          <a:xfrm>
            <a:off x="6756649" y="2623875"/>
            <a:ext cx="2893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Universe: Set of all states</a:t>
            </a:r>
          </a:p>
          <a:p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5B29C7-77A5-BC42-B34C-29628CAC8B55}"/>
              </a:ext>
            </a:extLst>
          </p:cNvPr>
          <p:cNvSpPr/>
          <p:nvPr/>
        </p:nvSpPr>
        <p:spPr>
          <a:xfrm>
            <a:off x="6376947" y="3183872"/>
            <a:ext cx="1097280" cy="9939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6A084-9FB8-2C4A-AB94-5662E5F5645D}"/>
              </a:ext>
            </a:extLst>
          </p:cNvPr>
          <p:cNvSpPr txBox="1"/>
          <p:nvPr/>
        </p:nvSpPr>
        <p:spPr>
          <a:xfrm>
            <a:off x="6324849" y="3442361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condition_1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B7B1BEE-B809-5148-8457-404D4BAB32CA}"/>
              </a:ext>
            </a:extLst>
          </p:cNvPr>
          <p:cNvSpPr/>
          <p:nvPr/>
        </p:nvSpPr>
        <p:spPr>
          <a:xfrm>
            <a:off x="9728889" y="4509834"/>
            <a:ext cx="1097280" cy="9939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05C27-98C9-4940-9B52-6E97B1B9E07B}"/>
              </a:ext>
            </a:extLst>
          </p:cNvPr>
          <p:cNvSpPr txBox="1"/>
          <p:nvPr/>
        </p:nvSpPr>
        <p:spPr>
          <a:xfrm>
            <a:off x="9676791" y="4683624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condition_2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7E5211E-CA6E-CE49-8B6F-3A10D95C1C2A}"/>
              </a:ext>
            </a:extLst>
          </p:cNvPr>
          <p:cNvSpPr/>
          <p:nvPr/>
        </p:nvSpPr>
        <p:spPr>
          <a:xfrm>
            <a:off x="7833361" y="4807653"/>
            <a:ext cx="1097280" cy="99391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D3F22E-5A64-4B46-8EBD-92A00F4262F6}"/>
              </a:ext>
            </a:extLst>
          </p:cNvPr>
          <p:cNvSpPr txBox="1"/>
          <p:nvPr/>
        </p:nvSpPr>
        <p:spPr>
          <a:xfrm>
            <a:off x="7781263" y="5066142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condition_3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C2D59-A944-1348-A50D-E4B1D590106B}"/>
              </a:ext>
            </a:extLst>
          </p:cNvPr>
          <p:cNvSpPr txBox="1"/>
          <p:nvPr/>
        </p:nvSpPr>
        <p:spPr>
          <a:xfrm>
            <a:off x="7648706" y="3063671"/>
            <a:ext cx="3350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condition_1 == False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 condition_2 == False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 condition_3 == 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6CE9C-F282-0046-B314-689EFC9DE483}"/>
              </a:ext>
            </a:extLst>
          </p:cNvPr>
          <p:cNvSpPr txBox="1"/>
          <p:nvPr/>
        </p:nvSpPr>
        <p:spPr>
          <a:xfrm>
            <a:off x="1310343" y="2034528"/>
            <a:ext cx="3749274" cy="4278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condition_1 == True: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condition_2 == True: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3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4</a:t>
            </a:r>
          </a:p>
          <a:p>
            <a:pPr lvl="1"/>
            <a:r>
              <a:rPr lang="en-US" sz="16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condition_3 == True: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5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6</a:t>
            </a:r>
          </a:p>
          <a:p>
            <a:pPr lvl="1"/>
            <a:r>
              <a:rPr lang="en-US" sz="16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7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8</a:t>
            </a:r>
          </a:p>
          <a:p>
            <a:pPr lvl="1"/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832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EBBE1-3A6B-1C40-862C-EED1C505C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059" y="834887"/>
            <a:ext cx="9997661" cy="513082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pPr lvl="1"/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 similar, usage is dependent on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code-clarity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usually used to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(We will talk about this in another session)</a:t>
            </a:r>
            <a:endParaRPr lang="en-US" b="1" i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 used to create a </a:t>
            </a:r>
            <a:r>
              <a:rPr lang="en-US" b="1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execution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opposed to an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 which is executed only once</a:t>
            </a:r>
          </a:p>
          <a:p>
            <a:pPr lvl="1"/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condition, in above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ought to evaluate to a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 data-type</a:t>
            </a:r>
            <a:endParaRPr lang="en-US" i="1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4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8B34E-B881-AE48-8B3A-A8BCFE83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 so far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	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sz="2800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	</a:t>
            </a:r>
          </a:p>
          <a:p>
            <a:endParaRPr lang="en-US" sz="2800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Anything that occupies memory has a type and value</a:t>
            </a:r>
          </a:p>
          <a:p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says how wide the thing is and Value quantifies the thing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73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8B34E-B881-AE48-8B3A-A8BCFE83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 type #4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Strings and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2"/>
                </a:solidFill>
              </a:rPr>
              <a:t>Very powerful and popularly used in almost all scripts !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2"/>
                </a:solidFill>
              </a:rPr>
              <a:t>Characters are represented by </a:t>
            </a:r>
            <a:r>
              <a:rPr lang="en-US" sz="15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15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</a:p>
          <a:p>
            <a:pPr>
              <a:lnSpc>
                <a:spcPct val="90000"/>
              </a:lnSpc>
            </a:pPr>
            <a:r>
              <a:rPr lang="en-US" sz="1500" i="1" dirty="0">
                <a:solidFill>
                  <a:schemeClr val="tx2"/>
                </a:solidFill>
              </a:rPr>
              <a:t>Typically, </a:t>
            </a:r>
            <a:r>
              <a:rPr lang="en-US" sz="1500" b="1" i="1" dirty="0">
                <a:solidFill>
                  <a:schemeClr val="tx2"/>
                </a:solidFill>
              </a:rPr>
              <a:t>1 Byte </a:t>
            </a:r>
            <a:r>
              <a:rPr lang="en-US" sz="1500" i="1" dirty="0">
                <a:solidFill>
                  <a:schemeClr val="tx2"/>
                </a:solidFill>
              </a:rPr>
              <a:t>is used in memory to represent a single character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2"/>
                </a:solidFill>
              </a:rPr>
              <a:t>Strings are represented in </a:t>
            </a:r>
            <a:r>
              <a:rPr lang="en-US" sz="1500" b="1" dirty="0">
                <a:solidFill>
                  <a:schemeClr val="tx2"/>
                </a:solidFill>
              </a:rPr>
              <a:t>Unicode*</a:t>
            </a:r>
            <a:r>
              <a:rPr lang="en-US" sz="1500" dirty="0">
                <a:solidFill>
                  <a:schemeClr val="tx2"/>
                </a:solidFill>
              </a:rPr>
              <a:t> and by</a:t>
            </a:r>
            <a:r>
              <a:rPr lang="en-US" sz="1500" b="1" dirty="0">
                <a:solidFill>
                  <a:schemeClr val="tx2"/>
                </a:solidFill>
              </a:rPr>
              <a:t> </a:t>
            </a:r>
            <a:r>
              <a:rPr lang="en-US" sz="15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15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2"/>
                </a:solidFill>
                <a:cs typeface="Consolas" panose="020B0609020204030204" pitchFamily="49" charset="0"/>
              </a:rPr>
              <a:t>Strings are </a:t>
            </a:r>
            <a:r>
              <a:rPr lang="en-US" sz="1500" b="1" i="1" dirty="0">
                <a:solidFill>
                  <a:schemeClr val="tx2"/>
                </a:solidFill>
                <a:cs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chemeClr val="tx2"/>
                </a:solidFill>
                <a:cs typeface="Consolas" panose="020B0609020204030204" pitchFamily="49" charset="0"/>
              </a:rPr>
              <a:t> of </a:t>
            </a:r>
            <a:r>
              <a:rPr lang="en-US" sz="1500" b="1" dirty="0">
                <a:solidFill>
                  <a:schemeClr val="tx2"/>
                </a:solidFill>
                <a:cs typeface="Consolas" panose="020B0609020204030204" pitchFamily="49" charset="0"/>
              </a:rPr>
              <a:t>character</a:t>
            </a:r>
            <a:r>
              <a:rPr lang="en-US" sz="1500" dirty="0">
                <a:solidFill>
                  <a:schemeClr val="tx2"/>
                </a:solidFill>
                <a:cs typeface="Consolas" panose="020B0609020204030204" pitchFamily="49" charset="0"/>
              </a:rPr>
              <a:t>(s)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2"/>
                </a:solidFill>
                <a:cs typeface="Consolas" panose="020B0609020204030204" pitchFamily="49" charset="0"/>
              </a:rPr>
              <a:t>Keep </a:t>
            </a:r>
            <a:r>
              <a:rPr lang="en-US" sz="1500" b="1" i="1" dirty="0">
                <a:solidFill>
                  <a:schemeClr val="tx2"/>
                </a:solidFill>
                <a:cs typeface="Consolas" panose="020B0609020204030204" pitchFamily="49" charset="0"/>
              </a:rPr>
              <a:t>sequence</a:t>
            </a:r>
            <a:r>
              <a:rPr lang="en-US" sz="1500" i="1" dirty="0">
                <a:solidFill>
                  <a:schemeClr val="tx2"/>
                </a:solidFill>
                <a:cs typeface="Consolas" panose="020B0609020204030204" pitchFamily="49" charset="0"/>
              </a:rPr>
              <a:t> in mind, we’ll keep coming back to it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2"/>
                </a:solidFill>
                <a:cs typeface="Consolas" panose="020B0609020204030204" pitchFamily="49" charset="0"/>
              </a:rPr>
              <a:t>Strings can be </a:t>
            </a:r>
            <a:r>
              <a:rPr lang="en-US" sz="1500" b="1" dirty="0">
                <a:solidFill>
                  <a:schemeClr val="tx2"/>
                </a:solidFill>
                <a:cs typeface="Consolas" panose="020B0609020204030204" pitchFamily="49" charset="0"/>
              </a:rPr>
              <a:t>literal**</a:t>
            </a:r>
            <a:r>
              <a:rPr lang="en-US" sz="1500" dirty="0">
                <a:solidFill>
                  <a:schemeClr val="tx2"/>
                </a:solidFill>
                <a:cs typeface="Consolas" panose="020B0609020204030204" pitchFamily="49" charset="0"/>
              </a:rPr>
              <a:t> such as </a:t>
            </a:r>
            <a:r>
              <a:rPr lang="en-US" sz="15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“Whatever appears inside quotes; single or double is a string literal”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500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500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https://en.wikipedia.org/wiki/Unicode</a:t>
            </a:r>
            <a:endParaRPr lang="en-US" sz="1500" i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500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 These are allocated efficiently in memory by compilers and users cannot modify them</a:t>
            </a:r>
          </a:p>
        </p:txBody>
      </p:sp>
    </p:spTree>
    <p:extLst>
      <p:ext uri="{BB962C8B-B14F-4D97-AF65-F5344CB8AC3E}">
        <p14:creationId xmlns:p14="http://schemas.microsoft.com/office/powerpoint/2010/main" val="125792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86915-DAD3-914F-BB74-D5B0A1CB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String: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sequence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char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3774B-CF6F-2C46-A728-359159954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Let us name the above string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is represented by the data type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Each of the items in the above sequence is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char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can be accessed individually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 ]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 and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an item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(word[0])	# ‘l’, index = 0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(word[1])	# ‘e’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(word[4])	# ‘n’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(word[5])	# Error!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F115D8-3BC2-2047-9F24-7A1488337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370348"/>
              </p:ext>
            </p:extLst>
          </p:nvPr>
        </p:nvGraphicFramePr>
        <p:xfrm>
          <a:off x="1175512" y="2150782"/>
          <a:ext cx="67733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9153269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248019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30559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882516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27891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‘r’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‘n’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42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36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EA218-7856-CF49-B006-671BCFDF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80406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 on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	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5E24-77EC-FF40-8F31-29338AEF7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 provides the implementation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(Similar to all other built-in types)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2C7710-D099-5441-90B9-68557FBAE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299498"/>
              </p:ext>
            </p:extLst>
          </p:nvPr>
        </p:nvGraphicFramePr>
        <p:xfrm>
          <a:off x="1466922" y="3149260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95852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16861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8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Create a 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str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name: str = “snake”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3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Length of a 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str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len(name)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69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first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43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last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name[len(name) –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88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3 characters from the 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name[:3]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1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3 characters from the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name[len(name) - 3:]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99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3 characters from index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name[1:4]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660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47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F3D211-EA94-BB4E-BD1F-ACC422D57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87684"/>
              </p:ext>
            </p:extLst>
          </p:nvPr>
        </p:nvGraphicFramePr>
        <p:xfrm>
          <a:off x="2032000" y="719666"/>
          <a:ext cx="8128000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590649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35206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1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Concatenate or join 2 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“first_name” + “last_name”</a:t>
                      </a:r>
                      <a:b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“”.join([“first_name”, “last_name”])*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70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Reassign a string to another 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 = “snape”</a:t>
                      </a:r>
                    </a:p>
                    <a:p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Strings are 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immutable**</a:t>
                      </a:r>
                    </a:p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You cannot do </a:t>
                      </a:r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name[3] = ‘p’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1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Create a string of 5 ‘a’(s)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five_a: str = ‘a’ *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1570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473821-B447-3642-8E40-A5BE4F83A8B4}"/>
              </a:ext>
            </a:extLst>
          </p:cNvPr>
          <p:cNvSpPr txBox="1"/>
          <p:nvPr/>
        </p:nvSpPr>
        <p:spPr>
          <a:xfrm>
            <a:off x="2032000" y="5815168"/>
            <a:ext cx="872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 When you see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X.y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or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X.y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(), it is usually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its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property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**We’ll talk about mutability later</a:t>
            </a:r>
          </a:p>
        </p:txBody>
      </p:sp>
    </p:spTree>
    <p:extLst>
      <p:ext uri="{BB962C8B-B14F-4D97-AF65-F5344CB8AC3E}">
        <p14:creationId xmlns:p14="http://schemas.microsoft.com/office/powerpoint/2010/main" val="138345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686E2-ABAF-CA46-864B-4A5F5D8E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More operations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6E5E-BDA9-4742-9610-BEC11CE5A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There are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many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operations defined for Strings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 playing with them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upper(), lower()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join(), split(), and replace()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Escape sequence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Triple-Quoted Strings '''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Raw strings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07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1099</Words>
  <Application>Microsoft Macintosh PowerPoint</Application>
  <PresentationFormat>Widescreen</PresentationFormat>
  <Paragraphs>165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Consolas</vt:lpstr>
      <vt:lpstr>Garamond</vt:lpstr>
      <vt:lpstr>Savon</vt:lpstr>
      <vt:lpstr>Introduction to programming  (Python)</vt:lpstr>
      <vt:lpstr>Conditional statements</vt:lpstr>
      <vt:lpstr>PowerPoint Presentation</vt:lpstr>
      <vt:lpstr>Data types so far</vt:lpstr>
      <vt:lpstr>Data type #4 Strings and Characters</vt:lpstr>
      <vt:lpstr>String: A sequence of char</vt:lpstr>
      <vt:lpstr>Operations on a str </vt:lpstr>
      <vt:lpstr>PowerPoint Presentation</vt:lpstr>
      <vt:lpstr>More operations on str </vt:lpstr>
      <vt:lpstr>Command-line arguments</vt:lpstr>
      <vt:lpstr>Time to code</vt:lpstr>
      <vt:lpstr>More …</vt:lpstr>
      <vt:lpstr>More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6</cp:revision>
  <dcterms:created xsi:type="dcterms:W3CDTF">2020-04-11T10:48:24Z</dcterms:created>
  <dcterms:modified xsi:type="dcterms:W3CDTF">2020-04-13T14:31:40Z</dcterms:modified>
</cp:coreProperties>
</file>