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6"/>
  </p:notesMasterIdLst>
  <p:sldIdLst>
    <p:sldId id="256" r:id="rId2"/>
    <p:sldId id="268" r:id="rId3"/>
    <p:sldId id="273" r:id="rId4"/>
    <p:sldId id="276" r:id="rId5"/>
    <p:sldId id="275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5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9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9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35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489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7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>
                <a:solidFill>
                  <a:schemeClr val="tx1"/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cap="none" dirty="0"/>
              <a:t>Session</a:t>
            </a:r>
            <a:r>
              <a:rPr lang="en-US" sz="2000" dirty="0"/>
              <a:t> #7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690EA6-50DB-D644-98F6-833A1658D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1761BD8-EF55-E44D-9145-CEF1E8D2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E2BF4E-8171-DB41-A6FA-532667F5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590349-B260-5A47-AC28-44E4FDEE948F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3F6E5-4B23-B44B-AAB3-3B53EB29097D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3B537-F1C6-5549-97BC-D1359FEC370A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DE156-3A8F-D040-ADE9-BAAB31431315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4221F-0A0A-8349-98BC-2AEC63F0A540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778045-3567-E54F-A009-75DB94A861F2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702D4-8775-3344-8B75-043A392C321B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3BF09-53BC-4C45-AA6D-A7B3A28C6951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47890-8751-054E-8294-7BF32126D873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228C0-BDB2-5F4A-8B5C-DD0AD0CB38CC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28BE9A-7C3E-EE42-9F32-E22BBC2C5080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D2DA3-402F-BA41-A1B5-38AEB940ABFA}"/>
              </a:ext>
            </a:extLst>
          </p:cNvPr>
          <p:cNvSpPr txBox="1"/>
          <p:nvPr/>
        </p:nvSpPr>
        <p:spPr>
          <a:xfrm>
            <a:off x="7775977" y="26238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667535-0780-D546-B282-4FAF23B7B4B1}"/>
              </a:ext>
            </a:extLst>
          </p:cNvPr>
          <p:cNvSpPr txBox="1"/>
          <p:nvPr/>
        </p:nvSpPr>
        <p:spPr>
          <a:xfrm>
            <a:off x="8101299" y="389449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set_A_D_B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FF3337C-4B96-824B-9A5F-37B4B72A0259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600CE-EFFB-5544-B97B-99783E39584A}"/>
              </a:ext>
            </a:extLst>
          </p:cNvPr>
          <p:cNvSpPr txBox="1"/>
          <p:nvPr/>
        </p:nvSpPr>
        <p:spPr>
          <a:xfrm>
            <a:off x="1252728" y="5394960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set_A_D_B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set_A.difference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67B742-2D55-EB48-A7F6-45DD661570A2}"/>
              </a:ext>
            </a:extLst>
          </p:cNvPr>
          <p:cNvCxnSpPr/>
          <p:nvPr/>
        </p:nvCxnSpPr>
        <p:spPr>
          <a:xfrm>
            <a:off x="3246120" y="3072312"/>
            <a:ext cx="667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BBA37C-8D18-8C44-AC21-3F0683066B7D}"/>
              </a:ext>
            </a:extLst>
          </p:cNvPr>
          <p:cNvSpPr txBox="1"/>
          <p:nvPr/>
        </p:nvSpPr>
        <p:spPr>
          <a:xfrm>
            <a:off x="8555676" y="29126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</p:spTree>
    <p:extLst>
      <p:ext uri="{BB962C8B-B14F-4D97-AF65-F5344CB8AC3E}">
        <p14:creationId xmlns:p14="http://schemas.microsoft.com/office/powerpoint/2010/main" val="227381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70D847-3498-CF4A-8A5E-EA3B82F61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C25654-541A-9644-A1C5-FF87C2B6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5206B1-1819-4E44-8BCF-1C1DB6B9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Symmetric Difference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EE35B-C4C8-2E45-80C5-A71513024922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54B8E-0865-1349-AEBD-B1A28C4E4575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99E8E-C042-0E4A-BEC4-7F1A665D18F8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84C4C-5B2F-C146-AC0F-B564100131E5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F3D13-F572-094B-B05E-CF09065EAC10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9AEF3-C6B3-014D-8C9E-940B1B83D3CF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3C55D-E1B9-2D48-8ADB-5723C9BF2C73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311D2-2C5E-5E47-841E-9C478168E138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F69F0-134B-AD4E-953D-81BCCA920C1B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ECFDA-D86F-B64A-A89A-00F9E9E0962D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50508E-0907-2D4A-8AA6-4462F0845729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A2EAB-B2E4-8245-A9C3-02F2F46B359F}"/>
              </a:ext>
            </a:extLst>
          </p:cNvPr>
          <p:cNvSpPr txBox="1"/>
          <p:nvPr/>
        </p:nvSpPr>
        <p:spPr>
          <a:xfrm>
            <a:off x="7775977" y="26238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4F598-C826-6847-A3C8-AE9FC45D359F}"/>
              </a:ext>
            </a:extLst>
          </p:cNvPr>
          <p:cNvSpPr txBox="1"/>
          <p:nvPr/>
        </p:nvSpPr>
        <p:spPr>
          <a:xfrm>
            <a:off x="8101299" y="389449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set_A_SD_B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D11DD3F-8C88-AB43-A8D4-DCAB46B91FCB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DD2C7-071C-144D-881B-2D13094CAA8E}"/>
              </a:ext>
            </a:extLst>
          </p:cNvPr>
          <p:cNvSpPr txBox="1"/>
          <p:nvPr/>
        </p:nvSpPr>
        <p:spPr>
          <a:xfrm>
            <a:off x="1252728" y="5394960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set_A_SD_B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set_A.difference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0985C1-F5AD-D844-BB9D-7F6D7167B6EB}"/>
              </a:ext>
            </a:extLst>
          </p:cNvPr>
          <p:cNvCxnSpPr/>
          <p:nvPr/>
        </p:nvCxnSpPr>
        <p:spPr>
          <a:xfrm>
            <a:off x="3246120" y="3072312"/>
            <a:ext cx="667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2C2DB2-04FD-544F-9586-536F60C3FA2D}"/>
              </a:ext>
            </a:extLst>
          </p:cNvPr>
          <p:cNvSpPr txBox="1"/>
          <p:nvPr/>
        </p:nvSpPr>
        <p:spPr>
          <a:xfrm>
            <a:off x="8555676" y="29126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A935A-5C85-774E-B476-FE9D7A937AD8}"/>
              </a:ext>
            </a:extLst>
          </p:cNvPr>
          <p:cNvSpPr txBox="1"/>
          <p:nvPr/>
        </p:nvSpPr>
        <p:spPr>
          <a:xfrm>
            <a:off x="8277172" y="232815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E7772-42EA-3F41-9193-AF8B13CE485A}"/>
              </a:ext>
            </a:extLst>
          </p:cNvPr>
          <p:cNvSpPr txBox="1"/>
          <p:nvPr/>
        </p:nvSpPr>
        <p:spPr>
          <a:xfrm>
            <a:off x="8079046" y="32511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51959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60FD-A7C7-9643-98BA-C2DC9109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AED1-FDB7-874A-8FF3-85D24819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update(*others)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|= other | ... Update the set, adding elements from all others.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intersection_update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(*others)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&amp;= other &amp; ... Update the set, keeping only elements found in it and all others.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(*others)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-= other | ... Update the set, removing elements found in others.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symmetric_difference_update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(other)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^= other Update the set, keeping only elements found in either set, but not in both.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Add element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the set.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element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set. Raises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KeyError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not contained in the set.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discard(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Remove element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set if it is present.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Remove and return an arbitrary element from the set. Raises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KeyError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if the set is empty.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all elements from the set.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0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B001F-B6AE-A14E-8017-DE33E26E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Frozenset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CF55-E955-3E4E-9AA9-0202855D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Frozenset is a set but is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frozenset( { 5, “five”, ‘f’ } 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membership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symmetric_difference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6F5D9-3EE5-774F-BA49-4D6C5A5BDF22}"/>
              </a:ext>
            </a:extLst>
          </p:cNvPr>
          <p:cNvSpPr txBox="1"/>
          <p:nvPr/>
        </p:nvSpPr>
        <p:spPr>
          <a:xfrm>
            <a:off x="3227832" y="5961414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set can contain a frozenset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frozenset cannot contain a set</a:t>
            </a:r>
          </a:p>
        </p:txBody>
      </p:sp>
    </p:spTree>
    <p:extLst>
      <p:ext uri="{BB962C8B-B14F-4D97-AF65-F5344CB8AC3E}">
        <p14:creationId xmlns:p14="http://schemas.microsoft.com/office/powerpoint/2010/main" val="369136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04047-9EB1-AE49-833E-4570DD2E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16F2-1066-DD45-81FD-C06CDE64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1 to 10. Divide each element in this set by 5. What is the size of the set?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first 10 even numbers and another set of first 10 odd numbers. Find the union and intersection of these sets.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first 10 prime numbers and another set of first 10 odd numbers. Find the union, intersection and difference of these sets.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a string representing first-name and last-name of your family. Now, create a set of first-name and another set of last-name from this list. What should be the size of each set?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100 random integers. Create a set of 100 random integers. Compare the size of list and set. Can you explain your observation? (Use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random.randint(a, b)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3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35F71-1797-6844-A09C-93403BB8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FB72-724D-1A4F-8DED-6D1077E5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Set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unique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223E6C-F0E7-7648-AF7D-5C79192CC78D}"/>
              </a:ext>
            </a:extLst>
          </p:cNvPr>
          <p:cNvSpPr/>
          <p:nvPr/>
        </p:nvSpPr>
        <p:spPr>
          <a:xfrm>
            <a:off x="1901952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236D8-CF41-8D43-9B66-1107B776860E}"/>
              </a:ext>
            </a:extLst>
          </p:cNvPr>
          <p:cNvSpPr txBox="1"/>
          <p:nvPr/>
        </p:nvSpPr>
        <p:spPr>
          <a:xfrm>
            <a:off x="3054096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CF6B7-5865-FB4A-A91A-04EF9313FA9C}"/>
              </a:ext>
            </a:extLst>
          </p:cNvPr>
          <p:cNvSpPr txBox="1"/>
          <p:nvPr/>
        </p:nvSpPr>
        <p:spPr>
          <a:xfrm>
            <a:off x="2322769" y="42060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ACF9D-BEDD-9845-9009-30518EBBE197}"/>
              </a:ext>
            </a:extLst>
          </p:cNvPr>
          <p:cNvSpPr txBox="1"/>
          <p:nvPr/>
        </p:nvSpPr>
        <p:spPr>
          <a:xfrm>
            <a:off x="2607463" y="5218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35DF1-C27C-F949-BAD1-9995B74338CF}"/>
              </a:ext>
            </a:extLst>
          </p:cNvPr>
          <p:cNvSpPr txBox="1"/>
          <p:nvPr/>
        </p:nvSpPr>
        <p:spPr>
          <a:xfrm>
            <a:off x="3885222" y="46826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D79A25-11D9-6545-9FA0-ED89A9ABCF2B}"/>
              </a:ext>
            </a:extLst>
          </p:cNvPr>
          <p:cNvSpPr/>
          <p:nvPr/>
        </p:nvSpPr>
        <p:spPr>
          <a:xfrm>
            <a:off x="6516550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07165-EC67-2548-825D-FB97881474AA}"/>
              </a:ext>
            </a:extLst>
          </p:cNvPr>
          <p:cNvSpPr txBox="1"/>
          <p:nvPr/>
        </p:nvSpPr>
        <p:spPr>
          <a:xfrm>
            <a:off x="7668694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6749A-6430-D24E-B851-45BC647496B4}"/>
              </a:ext>
            </a:extLst>
          </p:cNvPr>
          <p:cNvSpPr txBox="1"/>
          <p:nvPr/>
        </p:nvSpPr>
        <p:spPr>
          <a:xfrm>
            <a:off x="6816485" y="46062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9CA6A0-BC7F-BB46-9E20-0F18937DB75A}"/>
              </a:ext>
            </a:extLst>
          </p:cNvPr>
          <p:cNvSpPr txBox="1"/>
          <p:nvPr/>
        </p:nvSpPr>
        <p:spPr>
          <a:xfrm>
            <a:off x="8375417" y="497558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D5345-BE5F-A747-BC5B-6AA22C62DFD4}"/>
              </a:ext>
            </a:extLst>
          </p:cNvPr>
          <p:cNvSpPr txBox="1"/>
          <p:nvPr/>
        </p:nvSpPr>
        <p:spPr>
          <a:xfrm>
            <a:off x="3015411" y="62253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7433-ABEF-EC4F-9726-2AD9DB9731D0}"/>
              </a:ext>
            </a:extLst>
          </p:cNvPr>
          <p:cNvSpPr txBox="1"/>
          <p:nvPr/>
        </p:nvSpPr>
        <p:spPr>
          <a:xfrm>
            <a:off x="7668694" y="622337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</p:spTree>
    <p:extLst>
      <p:ext uri="{BB962C8B-B14F-4D97-AF65-F5344CB8AC3E}">
        <p14:creationId xmlns:p14="http://schemas.microsoft.com/office/powerpoint/2010/main" val="348862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7DEF4-4B7F-7048-948E-D4C43351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Who can be in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CF5B-54A0-0548-B0F1-AE3D1D0C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660128" cy="27913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set object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collection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distinct hashable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type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6E7AA-4531-C844-84C0-7EE6F9B03709}"/>
              </a:ext>
            </a:extLst>
          </p:cNvPr>
          <p:cNvSpPr txBox="1"/>
          <p:nvPr/>
        </p:nvSpPr>
        <p:spPr>
          <a:xfrm flipH="1">
            <a:off x="1949521" y="3384617"/>
            <a:ext cx="2064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78858-03AB-8249-BFAF-886C02F61BD2}"/>
              </a:ext>
            </a:extLst>
          </p:cNvPr>
          <p:cNvSpPr txBox="1"/>
          <p:nvPr/>
        </p:nvSpPr>
        <p:spPr>
          <a:xfrm flipH="1">
            <a:off x="6326449" y="3417921"/>
            <a:ext cx="206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AA48E-FD7B-D040-AF3E-0335107D797B}"/>
              </a:ext>
            </a:extLst>
          </p:cNvPr>
          <p:cNvSpPr txBox="1"/>
          <p:nvPr/>
        </p:nvSpPr>
        <p:spPr>
          <a:xfrm>
            <a:off x="1175512" y="6080760"/>
            <a:ext cx="89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Hashing is a way of storing data. To be hashable, a type must be immutable.</a:t>
            </a:r>
          </a:p>
        </p:txBody>
      </p:sp>
    </p:spTree>
    <p:extLst>
      <p:ext uri="{BB962C8B-B14F-4D97-AF65-F5344CB8AC3E}">
        <p14:creationId xmlns:p14="http://schemas.microsoft.com/office/powerpoint/2010/main" val="325701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CA677-7D59-DF4A-8E71-F06C121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9D51-CE86-434C-9E23-B43C0AA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4" y="2557849"/>
            <a:ext cx="10323576" cy="34078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“food”, 429, 1.169, ‘Z’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set_B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“food”, 1.169, ‘Z’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set_123 = { 1, 2, 3, 1, 2, 3 }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print(set_123)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{1, 2, 3}</a:t>
            </a:r>
          </a:p>
        </p:txBody>
      </p:sp>
    </p:spTree>
    <p:extLst>
      <p:ext uri="{BB962C8B-B14F-4D97-AF65-F5344CB8AC3E}">
        <p14:creationId xmlns:p14="http://schemas.microsoft.com/office/powerpoint/2010/main" val="40016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3D604-EC84-4A4D-A898-6D63D95B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Sets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= { 1, “one”, ‘2’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349A-39C0-5841-927C-245E19EE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Membership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‘2’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True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$ 3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False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$ 2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85FCA-9E7B-D148-AE8F-B4F124863128}"/>
              </a:ext>
            </a:extLst>
          </p:cNvPr>
          <p:cNvSpPr txBox="1"/>
          <p:nvPr/>
        </p:nvSpPr>
        <p:spPr>
          <a:xfrm>
            <a:off x="1536192" y="6192376"/>
            <a:ext cx="561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not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can be used on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183013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7457-5FC3-A146-AAD0-BF1C02D6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AAD9BA-3940-E84F-8451-628DB1ED50F7}"/>
              </a:ext>
            </a:extLst>
          </p:cNvPr>
          <p:cNvSpPr/>
          <p:nvPr/>
        </p:nvSpPr>
        <p:spPr>
          <a:xfrm>
            <a:off x="1901952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C750-B0A6-C047-B213-D76C82FBC801}"/>
              </a:ext>
            </a:extLst>
          </p:cNvPr>
          <p:cNvSpPr txBox="1"/>
          <p:nvPr/>
        </p:nvSpPr>
        <p:spPr>
          <a:xfrm>
            <a:off x="3054096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1C00D-B95F-7048-868F-27A3B227DCC4}"/>
              </a:ext>
            </a:extLst>
          </p:cNvPr>
          <p:cNvSpPr txBox="1"/>
          <p:nvPr/>
        </p:nvSpPr>
        <p:spPr>
          <a:xfrm>
            <a:off x="2322769" y="42060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0F3AC-BFEB-9146-8DEF-A31B89233DBF}"/>
              </a:ext>
            </a:extLst>
          </p:cNvPr>
          <p:cNvSpPr txBox="1"/>
          <p:nvPr/>
        </p:nvSpPr>
        <p:spPr>
          <a:xfrm>
            <a:off x="2607463" y="5218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6CD3-D6E6-8A40-8DE7-28B39D915C0E}"/>
              </a:ext>
            </a:extLst>
          </p:cNvPr>
          <p:cNvSpPr txBox="1"/>
          <p:nvPr/>
        </p:nvSpPr>
        <p:spPr>
          <a:xfrm>
            <a:off x="3885222" y="46826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B9454-CA8D-2343-94E1-DD2DBC9FDE75}"/>
              </a:ext>
            </a:extLst>
          </p:cNvPr>
          <p:cNvSpPr/>
          <p:nvPr/>
        </p:nvSpPr>
        <p:spPr>
          <a:xfrm>
            <a:off x="6516550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23FBF-E08E-8840-A755-814279E0BEB5}"/>
              </a:ext>
            </a:extLst>
          </p:cNvPr>
          <p:cNvSpPr txBox="1"/>
          <p:nvPr/>
        </p:nvSpPr>
        <p:spPr>
          <a:xfrm>
            <a:off x="7668694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289CB-3132-6A4C-9B1F-0A1C78143F79}"/>
              </a:ext>
            </a:extLst>
          </p:cNvPr>
          <p:cNvSpPr txBox="1"/>
          <p:nvPr/>
        </p:nvSpPr>
        <p:spPr>
          <a:xfrm>
            <a:off x="6816485" y="46062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CEA18-7C15-9241-8492-6DCF175E47FE}"/>
              </a:ext>
            </a:extLst>
          </p:cNvPr>
          <p:cNvSpPr txBox="1"/>
          <p:nvPr/>
        </p:nvSpPr>
        <p:spPr>
          <a:xfrm>
            <a:off x="3015411" y="62253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18032-CB50-6F40-993D-0C043BDE057B}"/>
              </a:ext>
            </a:extLst>
          </p:cNvPr>
          <p:cNvSpPr txBox="1"/>
          <p:nvPr/>
        </p:nvSpPr>
        <p:spPr>
          <a:xfrm>
            <a:off x="7668694" y="622337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EA1BD-322D-634B-81F0-06A30BCA4563}"/>
              </a:ext>
            </a:extLst>
          </p:cNvPr>
          <p:cNvSpPr txBox="1"/>
          <p:nvPr/>
        </p:nvSpPr>
        <p:spPr>
          <a:xfrm>
            <a:off x="3530730" y="2409212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subset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set_A because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element in set_B is also in set_A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180BA-C62D-6D45-A988-EB9348C29EE5}"/>
              </a:ext>
            </a:extLst>
          </p:cNvPr>
          <p:cNvSpPr txBox="1"/>
          <p:nvPr/>
        </p:nvSpPr>
        <p:spPr>
          <a:xfrm>
            <a:off x="8816548" y="1637472"/>
            <a:ext cx="3350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set_B.issubset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(set_A)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True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set_A.issuperset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True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4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4BF2-9E6B-1847-8AA7-B6D4F39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1F3933-B8E4-094A-A747-55D7D490DF6F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5C3BF-CE72-754C-B268-6E158600CF6B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AE079-C4B7-E043-9E4D-4F8CCDF6DA7F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D6DE1-74AE-DD4A-BE23-159F88E42157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B3DAB-D074-5542-9A4B-C0E3644F3EC8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648237-27FE-284D-9591-809DBB6120F8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391F4-9166-3645-BED3-DD9C4D142A63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E9809-3446-8242-8BE8-01CE66F03E36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BA198-5E7B-E147-8CF8-65B414E11B06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DCD35-73EC-7A44-98BE-B34B31383563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B17875-4C3B-4044-B83B-52BFF60CC243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21B53-68AA-F949-964D-C0F44DB423A3}"/>
              </a:ext>
            </a:extLst>
          </p:cNvPr>
          <p:cNvSpPr txBox="1"/>
          <p:nvPr/>
        </p:nvSpPr>
        <p:spPr>
          <a:xfrm>
            <a:off x="7717797" y="25801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A094C-7731-9442-9634-837729038F76}"/>
              </a:ext>
            </a:extLst>
          </p:cNvPr>
          <p:cNvSpPr txBox="1"/>
          <p:nvPr/>
        </p:nvSpPr>
        <p:spPr>
          <a:xfrm>
            <a:off x="7720425" y="309732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7131DA-45B8-314C-9342-23CADC378A10}"/>
              </a:ext>
            </a:extLst>
          </p:cNvPr>
          <p:cNvSpPr txBox="1"/>
          <p:nvPr/>
        </p:nvSpPr>
        <p:spPr>
          <a:xfrm>
            <a:off x="8868390" y="269307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7C59F-40FD-8F49-BEB7-318DAA0BD6B0}"/>
              </a:ext>
            </a:extLst>
          </p:cNvPr>
          <p:cNvSpPr txBox="1"/>
          <p:nvPr/>
        </p:nvSpPr>
        <p:spPr>
          <a:xfrm>
            <a:off x="8101299" y="389449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set_A_U_B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245E11-56E0-4647-A987-0A8E49E06B35}"/>
              </a:ext>
            </a:extLst>
          </p:cNvPr>
          <p:cNvSpPr txBox="1"/>
          <p:nvPr/>
        </p:nvSpPr>
        <p:spPr>
          <a:xfrm>
            <a:off x="8218992" y="228311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548BA-FCEC-8B46-AB4F-613DE69C0922}"/>
              </a:ext>
            </a:extLst>
          </p:cNvPr>
          <p:cNvSpPr txBox="1"/>
          <p:nvPr/>
        </p:nvSpPr>
        <p:spPr>
          <a:xfrm>
            <a:off x="8619956" y="31044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F426ECAA-4907-3741-B2ED-0F81A0E10A26}"/>
              </a:ext>
            </a:extLst>
          </p:cNvPr>
          <p:cNvSpPr/>
          <p:nvPr/>
        </p:nvSpPr>
        <p:spPr>
          <a:xfrm rot="10800000">
            <a:off x="3188424" y="1657339"/>
            <a:ext cx="728965" cy="2104497"/>
          </a:xfrm>
          <a:prstGeom prst="blockArc">
            <a:avLst>
              <a:gd name="adj1" fmla="val 10800000"/>
              <a:gd name="adj2" fmla="val 21542438"/>
              <a:gd name="adj3" fmla="val 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07B3193-DD73-A64D-985C-AD61CBB70D07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CB1012-6038-5D4B-8298-8572E1A1B209}"/>
              </a:ext>
            </a:extLst>
          </p:cNvPr>
          <p:cNvSpPr txBox="1"/>
          <p:nvPr/>
        </p:nvSpPr>
        <p:spPr>
          <a:xfrm>
            <a:off x="1252728" y="5394960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set_A_U_B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set_A.union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</p:spTree>
    <p:extLst>
      <p:ext uri="{BB962C8B-B14F-4D97-AF65-F5344CB8AC3E}">
        <p14:creationId xmlns:p14="http://schemas.microsoft.com/office/powerpoint/2010/main" val="92993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0E2C1B-2491-8D49-B094-54528BCDA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BF40641-511A-3841-9ABF-7AF27A7B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953D25-6E53-AF4B-86A8-F3A32ADA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Intersection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CFE7C-BADD-8D42-B9F9-9BE9B90AA1C7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EB7ED-91B5-8046-A4A1-C008589DAC8C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68914-D85A-654D-BB66-4AB37954622A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5C04F-2757-E649-9D12-989CB6B97378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F36A0-9000-114C-B3FE-6748D149538A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FB3869-A085-1C49-A18B-9D6B9EE5B0C1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AE9FF8-C0FD-824C-AB45-9DC9C8C95532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BF45E-226A-454B-B15B-4458D0ABD4D2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341AC-75FA-B443-8975-74FFBD315DB2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9D3D3-3965-DA44-9DBB-C66791D81A58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40A83D-0EA1-8044-8213-805FF1C22FE5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0ACD1-A69B-0447-905D-85A88ACB6F20}"/>
              </a:ext>
            </a:extLst>
          </p:cNvPr>
          <p:cNvSpPr txBox="1"/>
          <p:nvPr/>
        </p:nvSpPr>
        <p:spPr>
          <a:xfrm>
            <a:off x="8377817" y="276480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ACB55-6995-7447-859A-B9E4629B0B03}"/>
              </a:ext>
            </a:extLst>
          </p:cNvPr>
          <p:cNvSpPr txBox="1"/>
          <p:nvPr/>
        </p:nvSpPr>
        <p:spPr>
          <a:xfrm>
            <a:off x="8101299" y="389449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set_A_I_B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9EBAA6A9-C3E2-9845-9465-C2442B633070}"/>
              </a:ext>
            </a:extLst>
          </p:cNvPr>
          <p:cNvSpPr/>
          <p:nvPr/>
        </p:nvSpPr>
        <p:spPr>
          <a:xfrm>
            <a:off x="3197689" y="2623875"/>
            <a:ext cx="728965" cy="2104497"/>
          </a:xfrm>
          <a:prstGeom prst="blockArc">
            <a:avLst>
              <a:gd name="adj1" fmla="val 10800000"/>
              <a:gd name="adj2" fmla="val 21542438"/>
              <a:gd name="adj3" fmla="val 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320565C-9174-F640-865C-AC41FA42B974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471E05-B3D4-0342-947E-507033418FB7}"/>
              </a:ext>
            </a:extLst>
          </p:cNvPr>
          <p:cNvSpPr txBox="1"/>
          <p:nvPr/>
        </p:nvSpPr>
        <p:spPr>
          <a:xfrm>
            <a:off x="1252728" y="5394960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set_A_I_B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set_A.intersection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</p:spTree>
    <p:extLst>
      <p:ext uri="{BB962C8B-B14F-4D97-AF65-F5344CB8AC3E}">
        <p14:creationId xmlns:p14="http://schemas.microsoft.com/office/powerpoint/2010/main" val="2670596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992</Words>
  <Application>Microsoft Macintosh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Consolas</vt:lpstr>
      <vt:lpstr>Garamond</vt:lpstr>
      <vt:lpstr>Savon</vt:lpstr>
      <vt:lpstr>Introduction to programming  (Python)</vt:lpstr>
      <vt:lpstr>Data types so far</vt:lpstr>
      <vt:lpstr>Set theory</vt:lpstr>
      <vt:lpstr>Who can be in a Set</vt:lpstr>
      <vt:lpstr>Set in Python</vt:lpstr>
      <vt:lpstr>Operations on Sets S = { 1, “one”, ‘2’ }</vt:lpstr>
      <vt:lpstr>Subset</vt:lpstr>
      <vt:lpstr>Union</vt:lpstr>
      <vt:lpstr>Intersection</vt:lpstr>
      <vt:lpstr>Difference</vt:lpstr>
      <vt:lpstr>Symmetric Difference</vt:lpstr>
      <vt:lpstr>Other operations</vt:lpstr>
      <vt:lpstr>Frozenset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2</cp:revision>
  <dcterms:created xsi:type="dcterms:W3CDTF">2020-05-28T10:37:11Z</dcterms:created>
  <dcterms:modified xsi:type="dcterms:W3CDTF">2020-05-28T10:51:27Z</dcterms:modified>
</cp:coreProperties>
</file>