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4"/>
  </p:notesMasterIdLst>
  <p:sldIdLst>
    <p:sldId id="256" r:id="rId2"/>
    <p:sldId id="272" r:id="rId3"/>
    <p:sldId id="273" r:id="rId4"/>
    <p:sldId id="281" r:id="rId5"/>
    <p:sldId id="282" r:id="rId6"/>
    <p:sldId id="276" r:id="rId7"/>
    <p:sldId id="275" r:id="rId8"/>
    <p:sldId id="283" r:id="rId9"/>
    <p:sldId id="284" r:id="rId10"/>
    <p:sldId id="277" r:id="rId11"/>
    <p:sldId id="28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081-C4C4-CC49-B43A-2558C86E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73A0-F462-2A49-B740-1D218E7A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A238-FF21-2846-A0FD-1D6E93A7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E52E-C2D7-7340-8E17-827063B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1E60-E84D-8B4A-A068-9BD3408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F5F8-CE28-E741-8BA1-AC32DDB2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18BD-8FDA-214A-BA33-9645A155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3822-2241-BA13-3875C1A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A446-39E8-6D4F-9356-ECD386EC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7483-8E9D-604B-9386-62E208C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84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1799-C9E8-B34C-B58C-6B0035E3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68CD-3217-854A-853B-8198E454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4F28-E71F-5545-B820-E1CEB4B5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1042-BA38-C24F-A4B7-5D6101B7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6830-B445-1645-B294-F8156E2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93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2B9-DBD5-F843-B83E-06245F6A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5CF7-66F1-4240-A7AD-C41E401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CA2A-D08A-7C4E-A615-6352D855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2FA4-DF38-E940-A3A0-E55F151D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84BE-0FF9-ED4B-9773-D90F0C3C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B5FA-84B2-854E-9322-19F84006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7143-4EFD-3E4F-BB98-38F67A1A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872B-5DC5-BE44-BC46-7FB51F39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DD78-BBF9-FE41-B87A-AF9A6818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0FE8-2924-C34C-ABAA-15474986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BF4-FB39-F146-9596-20EA1939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1461-82CF-0A4A-B1EC-B8F7F176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9027-15F0-7F4A-A059-03280878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F6F0-5B2E-2143-9C52-7DFDF28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917A-357C-9645-B1B3-09AE8A9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2FB8-2470-CE49-884C-38EBAE5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0257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6A5-0DF4-A948-B6A9-0B4CF3B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EEB8-73FF-F74A-B4C7-7A04D294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C6F6-3A3F-5A42-990B-1C2ACD31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B1741-DE35-1646-92EC-3F30BCEF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D1D58-6D1F-0747-9F62-00939E465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C31B7-681C-0848-BD3B-C2A84EC1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5C932-3A1C-B14A-B581-68143D1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B186-524B-C349-9BDB-7768F6DC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2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FAD4-34C6-324E-B241-A278713B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CB3FD-1CE6-CD4C-9AAA-623722F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CA033-482F-D040-A002-88475B22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6E54B-AC6F-8747-9880-D70907B5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39AC-1BD4-6B40-A307-A951B649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0A6FC-54E5-0344-A06F-15514261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B9DEC-590A-0E4B-AD44-D80E1EE0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1FB-9EA8-D84A-B100-CFB836F1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45A8-2EEC-3E40-8FBB-5912AF06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0F139-03D0-0E43-924C-EB3BAD39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0930-86A4-6849-85C2-6E838EE4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BE08-F338-6E40-AC5F-98549CB2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96AD-BECD-4044-B740-BECD21DC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18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13FC-EA45-494D-8B79-FBA49ED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A13B5-C0BC-F641-8E1A-B1921E591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81FE-7B20-244F-998C-1AF0818B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D56B-A1EB-7A4C-9E84-674E179A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B663-3F07-4249-B0B9-CC1DF87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4F37-1933-F343-B9ED-F5325BF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ED84F-624B-D248-9578-30EBBB8D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3647-0071-FA42-B689-48CA606B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8023-4E81-7B4A-AF51-C7F988BF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0E0B-A2B9-4C43-85C8-7EB54C93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80B5-2198-8343-A166-A3DAA807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Binary numbers, Operations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Conditional statements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Branch instructions)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Universe: Set of all states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Here,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808B-6719-324E-8A28-DAD8F0A9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1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get_some_name_from_somewhere()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len(name) &gt; 10: </a:t>
            </a:r>
            <a:r>
              <a:rPr lang="en-US" sz="2000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Equivalent to (if len(name) &gt; 10) ==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print(“Long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elif len(name) &lt; 5: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print(“Short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print(“The name is neither long nor short”)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print(“Someone’s name is {}”.format(name))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print(“Let us hope that {} actually exists!”.format(name))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Lines 1, 2, 9, 10 are executed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unconditionally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 4 is dependent on line 3. Similarly 6 on 5 and 8 on 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50C2F-2FAD-A54D-8D09-3D9052FF2698}"/>
              </a:ext>
            </a:extLst>
          </p:cNvPr>
          <p:cNvCxnSpPr>
            <a:cxnSpLocks/>
          </p:cNvCxnSpPr>
          <p:nvPr/>
        </p:nvCxnSpPr>
        <p:spPr>
          <a:xfrm>
            <a:off x="864704" y="5327374"/>
            <a:ext cx="8249479" cy="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7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7" y="2106202"/>
            <a:ext cx="10664575" cy="43870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a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</a:t>
            </a:r>
            <a:r>
              <a:rPr lang="en-US" dirty="0"/>
              <a:t> to write small snippets of code to understand what they do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/>
              <a:t>Write </a:t>
            </a:r>
            <a:r>
              <a:rPr lang="en-US" b="1" dirty="0"/>
              <a:t>small</a:t>
            </a:r>
            <a:r>
              <a:rPr lang="en-US" dirty="0"/>
              <a:t> pieces of code and see what output they produce immediately</a:t>
            </a:r>
          </a:p>
          <a:p>
            <a:r>
              <a:rPr lang="en-US" dirty="0"/>
              <a:t>Complete the table in slides 2 &amp; 3</a:t>
            </a:r>
          </a:p>
          <a:p>
            <a:r>
              <a:rPr lang="en-US" dirty="0"/>
              <a:t>Create 3 integers a, b, c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highest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lowest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if each of them is an even number or an odd number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quotient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c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remainder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d</a:t>
            </a:r>
          </a:p>
          <a:p>
            <a:pPr lvl="1"/>
            <a:r>
              <a:rPr lang="en-US" dirty="0"/>
              <a:t>Try other arithmetic operations on a, b, c</a:t>
            </a:r>
          </a:p>
          <a:p>
            <a:r>
              <a:rPr lang="en-US" dirty="0"/>
              <a:t>Create 2 </a:t>
            </a:r>
            <a:r>
              <a:rPr lang="en-US" dirty="0" err="1"/>
              <a:t>booleans</a:t>
            </a:r>
            <a:r>
              <a:rPr lang="en-US" dirty="0"/>
              <a:t> p, q</a:t>
            </a:r>
          </a:p>
          <a:p>
            <a:pPr lvl="1"/>
            <a:r>
              <a:rPr lang="en-US" dirty="0"/>
              <a:t>Print logical </a:t>
            </a:r>
            <a:r>
              <a:rPr lang="en-US" b="1" dirty="0"/>
              <a:t>and, or</a:t>
            </a:r>
            <a:r>
              <a:rPr lang="en-US" dirty="0"/>
              <a:t> of p and q</a:t>
            </a:r>
          </a:p>
          <a:p>
            <a:pPr lvl="1"/>
            <a:r>
              <a:rPr lang="en-US" dirty="0"/>
              <a:t>Print if each is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Print the result of comparison of p and q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C73-31FF-3E4F-8220-2A232C6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Digression #1</a:t>
            </a:r>
            <a:br>
              <a:rPr lang="en-US" dirty="0"/>
            </a:br>
            <a:r>
              <a:rPr lang="en-US" dirty="0"/>
              <a:t>Representing a number in binary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380C26-62D9-F14C-BDB2-8DDDF4CF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458641"/>
              </p:ext>
            </p:extLst>
          </p:nvPr>
        </p:nvGraphicFramePr>
        <p:xfrm>
          <a:off x="477078" y="2554357"/>
          <a:ext cx="11044368" cy="3884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52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915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EB6DC4-BBB2-E34D-85B2-5E95AF420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09420"/>
              </p:ext>
            </p:extLst>
          </p:nvPr>
        </p:nvGraphicFramePr>
        <p:xfrm>
          <a:off x="238539" y="246490"/>
          <a:ext cx="11704320" cy="538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593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4C8F-7FEF-0C4D-B859-1B02E72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What do we do with data?</a:t>
            </a:r>
            <a:br>
              <a:rPr lang="en-US" dirty="0"/>
            </a:br>
            <a:r>
              <a:rPr lang="en-US" dirty="0"/>
              <a:t>Perform </a:t>
            </a:r>
            <a:r>
              <a:rPr lang="en-US" b="1" dirty="0"/>
              <a:t>operations</a:t>
            </a:r>
            <a:r>
              <a:rPr lang="en-US" dirty="0"/>
              <a:t>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6DE1-6866-4742-A627-6F7E634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Operation</a:t>
            </a:r>
            <a:r>
              <a:rPr lang="en-US" dirty="0"/>
              <a:t> is something that takes </a:t>
            </a:r>
            <a:r>
              <a:rPr lang="en-US" b="1" dirty="0"/>
              <a:t>inputs </a:t>
            </a:r>
            <a:r>
              <a:rPr lang="en-US" dirty="0"/>
              <a:t>and gives </a:t>
            </a:r>
            <a:r>
              <a:rPr lang="en-US" b="1" dirty="0"/>
              <a:t>outputs</a:t>
            </a:r>
          </a:p>
          <a:p>
            <a:r>
              <a:rPr lang="en-US" b="1" dirty="0"/>
              <a:t>input </a:t>
            </a:r>
            <a:r>
              <a:rPr lang="en-US" dirty="0"/>
              <a:t>is also called as an </a:t>
            </a:r>
            <a:r>
              <a:rPr lang="en-US" b="1" dirty="0"/>
              <a:t>operand</a:t>
            </a:r>
          </a:p>
          <a:p>
            <a:r>
              <a:rPr lang="en-US" b="1" dirty="0"/>
              <a:t>output </a:t>
            </a:r>
            <a:r>
              <a:rPr lang="en-US" dirty="0"/>
              <a:t>is also called as a </a:t>
            </a:r>
            <a:r>
              <a:rPr lang="en-US" b="1" dirty="0"/>
              <a:t>result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045D1-4088-DF42-9EF3-6369226C0639}"/>
              </a:ext>
            </a:extLst>
          </p:cNvPr>
          <p:cNvSpPr txBox="1"/>
          <p:nvPr/>
        </p:nvSpPr>
        <p:spPr>
          <a:xfrm>
            <a:off x="9898743" y="229286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37A97-EC8C-5F4B-9BEC-BC98248FF8BA}"/>
              </a:ext>
            </a:extLst>
          </p:cNvPr>
          <p:cNvSpPr/>
          <p:nvPr/>
        </p:nvSpPr>
        <p:spPr>
          <a:xfrm>
            <a:off x="4579257" y="4579257"/>
            <a:ext cx="1422399" cy="936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9103-2820-1E46-B336-95C44002130A}"/>
              </a:ext>
            </a:extLst>
          </p:cNvPr>
          <p:cNvSpPr txBox="1"/>
          <p:nvPr/>
        </p:nvSpPr>
        <p:spPr>
          <a:xfrm>
            <a:off x="4655330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13D25-F654-D34C-B0CE-574D99430779}"/>
              </a:ext>
            </a:extLst>
          </p:cNvPr>
          <p:cNvSpPr txBox="1"/>
          <p:nvPr/>
        </p:nvSpPr>
        <p:spPr>
          <a:xfrm>
            <a:off x="3622882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3446-7BB7-364D-9859-6C68F279A2C0}"/>
              </a:ext>
            </a:extLst>
          </p:cNvPr>
          <p:cNvSpPr txBox="1"/>
          <p:nvPr/>
        </p:nvSpPr>
        <p:spPr>
          <a:xfrm>
            <a:off x="5875855" y="400471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D586-EE3A-7548-A128-74C8E2931416}"/>
              </a:ext>
            </a:extLst>
          </p:cNvPr>
          <p:cNvSpPr txBox="1"/>
          <p:nvPr/>
        </p:nvSpPr>
        <p:spPr>
          <a:xfrm>
            <a:off x="4984122" y="58129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379C-7BBC-E246-B687-2B2236C15AA0}"/>
              </a:ext>
            </a:extLst>
          </p:cNvPr>
          <p:cNvCxnSpPr>
            <a:stCxn id="9" idx="2"/>
            <a:endCxn id="5" idx="1"/>
          </p:cNvCxnSpPr>
          <p:nvPr/>
        </p:nvCxnSpPr>
        <p:spPr>
          <a:xfrm>
            <a:off x="4127989" y="4281714"/>
            <a:ext cx="659574" cy="43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3F8DE-652C-3647-980A-F041A578361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160437" y="4281714"/>
            <a:ext cx="13002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850FF-AD0F-4445-A6F1-63A6DFE801ED}"/>
              </a:ext>
            </a:extLst>
          </p:cNvPr>
          <p:cNvCxnSpPr>
            <a:stCxn id="11" idx="2"/>
            <a:endCxn id="5" idx="7"/>
          </p:cNvCxnSpPr>
          <p:nvPr/>
        </p:nvCxnSpPr>
        <p:spPr>
          <a:xfrm flipH="1">
            <a:off x="5793350" y="4281713"/>
            <a:ext cx="587612" cy="4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F10F7-7DE4-C04F-ACBE-ACE64861829E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290456" y="5515429"/>
            <a:ext cx="1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5BDB-801F-B547-A8AB-82236B5F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Operation based on the number of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583F-D906-294A-A227-DBBE76A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Unary operation:	1 operand</a:t>
            </a:r>
          </a:p>
          <a:p>
            <a:r>
              <a:rPr lang="en-US" dirty="0"/>
              <a:t>Binary operation:	2 operands</a:t>
            </a:r>
          </a:p>
          <a:p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operation:	</a:t>
            </a:r>
            <a:r>
              <a:rPr lang="en-US" i="1" dirty="0"/>
              <a:t>n</a:t>
            </a:r>
            <a:r>
              <a:rPr lang="en-US" dirty="0"/>
              <a:t> operands</a:t>
            </a:r>
          </a:p>
          <a:p>
            <a:endParaRPr lang="en-US" i="1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If a, b are integers,</a:t>
            </a:r>
          </a:p>
          <a:p>
            <a:r>
              <a:rPr lang="en-US" dirty="0"/>
              <a:t>a + b	# Binary operation</a:t>
            </a:r>
          </a:p>
          <a:p>
            <a:r>
              <a:rPr lang="en-US" dirty="0"/>
              <a:t>a++	# Unary operation</a:t>
            </a:r>
          </a:p>
          <a:p>
            <a:r>
              <a:rPr lang="en-US" dirty="0"/>
              <a:t>Unary and Binary are usually more common than n-</a:t>
            </a:r>
            <a:r>
              <a:rPr lang="en-US" dirty="0" err="1"/>
              <a:t>ary</a:t>
            </a:r>
            <a:r>
              <a:rPr lang="en-US" dirty="0"/>
              <a:t>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ADE-CDC1-9042-9F73-440ACB46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C52-E44C-7F46-BD70-697496E6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Very very useful to understand </a:t>
            </a:r>
            <a:r>
              <a:rPr lang="en-US" b="1" dirty="0"/>
              <a:t>thoroughly</a:t>
            </a:r>
          </a:p>
          <a:p>
            <a:r>
              <a:rPr lang="en-US" dirty="0"/>
              <a:t>Internalize the fundamental truth tables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E2B8A-1D4E-EA4B-8F00-1B6FB3C8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76090"/>
              </p:ext>
            </p:extLst>
          </p:nvPr>
        </p:nvGraphicFramePr>
        <p:xfrm>
          <a:off x="1468309" y="3948951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775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C000"/>
                          </a:solidFill>
                          <a:latin typeface="Courier" pitchFamily="2" charset="0"/>
                        </a:rPr>
                        <a:t>Something to ALWAYS REMEMBER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All data is stored 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Memory composes of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Operations are performed 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From above statements,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Data are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Operations are performed on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14AB-77A1-6E40-BCE1-5F5C07D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Operations on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A7D7E-A527-424A-8710-228616B9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073859"/>
              </p:ext>
            </p:extLst>
          </p:nvPr>
        </p:nvGraphicFramePr>
        <p:xfrm>
          <a:off x="1174750" y="2557463"/>
          <a:ext cx="97932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644">
                  <a:extLst>
                    <a:ext uri="{9D8B030D-6E8A-4147-A177-3AD203B41FA5}">
                      <a16:colId xmlns:a16="http://schemas.microsoft.com/office/drawing/2014/main" val="1621116487"/>
                    </a:ext>
                  </a:extLst>
                </a:gridCol>
                <a:gridCol w="4896644">
                  <a:extLst>
                    <a:ext uri="{9D8B030D-6E8A-4147-A177-3AD203B41FA5}">
                      <a16:colId xmlns:a16="http://schemas.microsoft.com/office/drawing/2014/main" val="141559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in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 - * / // 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== != &lt; &gt; &lt;=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 += -= *= /= //= %=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8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&amp; | ^ ~ &lt;&lt;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 </a:t>
                      </a:r>
                      <a:r>
                        <a:rPr lang="en-US" i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is </a:t>
                      </a:r>
                      <a:r>
                        <a:rPr lang="en-US" i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57142A-C76D-6841-AE7C-F7F7CC4EE06A}"/>
              </a:ext>
            </a:extLst>
          </p:cNvPr>
          <p:cNvSpPr txBox="1"/>
          <p:nvPr/>
        </p:nvSpPr>
        <p:spPr>
          <a:xfrm>
            <a:off x="1313238" y="5962846"/>
            <a:ext cx="611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Use brackets generously to disambiguate operator precedence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(a + (b // c))*(d ^ (e % f)) is clearer than a + b // c * d ^ e % f</a:t>
            </a:r>
          </a:p>
        </p:txBody>
      </p:sp>
    </p:spTree>
    <p:extLst>
      <p:ext uri="{BB962C8B-B14F-4D97-AF65-F5344CB8AC3E}">
        <p14:creationId xmlns:p14="http://schemas.microsoft.com/office/powerpoint/2010/main" val="73455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E8BF-4C03-5F44-8331-DBC5505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962A-AD68-464B-AB24-5A4AF546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program is started, the control is given to a special </a:t>
            </a:r>
            <a:r>
              <a:rPr lang="en-US" i="1" dirty="0"/>
              <a:t>function</a:t>
            </a:r>
            <a:r>
              <a:rPr lang="en-US" dirty="0"/>
              <a:t> called </a:t>
            </a:r>
            <a:r>
              <a:rPr lang="en-US" b="1" dirty="0"/>
              <a:t>main()</a:t>
            </a:r>
            <a:endParaRPr lang="en-US" dirty="0"/>
          </a:p>
          <a:p>
            <a:r>
              <a:rPr lang="en-US" dirty="0"/>
              <a:t>From here, the control keeps </a:t>
            </a:r>
            <a:r>
              <a:rPr lang="en-US" i="1" dirty="0"/>
              <a:t>flowing</a:t>
            </a:r>
            <a:r>
              <a:rPr lang="en-US" dirty="0"/>
              <a:t> </a:t>
            </a:r>
            <a:r>
              <a:rPr lang="en-US" i="1" dirty="0"/>
              <a:t>sequentially </a:t>
            </a:r>
            <a:r>
              <a:rPr lang="en-US" dirty="0"/>
              <a:t>from one instruction to the next until it meets a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  <a:p>
            <a:r>
              <a:rPr lang="en-US" dirty="0"/>
              <a:t>It then branches out to some destination and continues to execute sequentially until it meets another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62277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68B6-B47E-6D48-9321-EF1097D22474}"/>
              </a:ext>
            </a:extLst>
          </p:cNvPr>
          <p:cNvSpPr txBox="1"/>
          <p:nvPr/>
        </p:nvSpPr>
        <p:spPr>
          <a:xfrm>
            <a:off x="4552122" y="3379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6F0BE-B6D1-EB41-A30C-6D39832C2A9F}"/>
              </a:ext>
            </a:extLst>
          </p:cNvPr>
          <p:cNvSpPr txBox="1"/>
          <p:nvPr/>
        </p:nvSpPr>
        <p:spPr>
          <a:xfrm>
            <a:off x="4552121" y="7072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D2EC4-B872-8045-A283-AD218B5BF6E3}"/>
              </a:ext>
            </a:extLst>
          </p:cNvPr>
          <p:cNvSpPr txBox="1"/>
          <p:nvPr/>
        </p:nvSpPr>
        <p:spPr>
          <a:xfrm>
            <a:off x="4552120" y="10765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F363-A6B9-694C-A780-04B0E3440BCF}"/>
              </a:ext>
            </a:extLst>
          </p:cNvPr>
          <p:cNvSpPr txBox="1"/>
          <p:nvPr/>
        </p:nvSpPr>
        <p:spPr>
          <a:xfrm>
            <a:off x="4025615" y="1470556"/>
            <a:ext cx="26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A6AC0-D2E0-BD43-B779-36B5325801AB}"/>
              </a:ext>
            </a:extLst>
          </p:cNvPr>
          <p:cNvSpPr txBox="1"/>
          <p:nvPr/>
        </p:nvSpPr>
        <p:spPr>
          <a:xfrm>
            <a:off x="8888895" y="20424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A8398-BE5C-C442-9C48-A4D1EE97491A}"/>
              </a:ext>
            </a:extLst>
          </p:cNvPr>
          <p:cNvSpPr txBox="1"/>
          <p:nvPr/>
        </p:nvSpPr>
        <p:spPr>
          <a:xfrm>
            <a:off x="8888894" y="24117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A70BB-C5D4-B84A-85D8-B73F7312EEE4}"/>
              </a:ext>
            </a:extLst>
          </p:cNvPr>
          <p:cNvSpPr txBox="1"/>
          <p:nvPr/>
        </p:nvSpPr>
        <p:spPr>
          <a:xfrm>
            <a:off x="8888893" y="27810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B6D7F-6036-454B-996E-05FD8B3F531C}"/>
              </a:ext>
            </a:extLst>
          </p:cNvPr>
          <p:cNvSpPr txBox="1"/>
          <p:nvPr/>
        </p:nvSpPr>
        <p:spPr>
          <a:xfrm>
            <a:off x="8103972" y="3150414"/>
            <a:ext cx="26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to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EBA13-7121-EF42-9A17-D60579580718}"/>
              </a:ext>
            </a:extLst>
          </p:cNvPr>
          <p:cNvSpPr txBox="1"/>
          <p:nvPr/>
        </p:nvSpPr>
        <p:spPr>
          <a:xfrm>
            <a:off x="4552121" y="39308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4DEBA-DBA7-7C47-8386-487F3E57FF5F}"/>
              </a:ext>
            </a:extLst>
          </p:cNvPr>
          <p:cNvSpPr txBox="1"/>
          <p:nvPr/>
        </p:nvSpPr>
        <p:spPr>
          <a:xfrm>
            <a:off x="4552120" y="43001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4BD1B-D421-2542-89BC-777E1AB85EFC}"/>
              </a:ext>
            </a:extLst>
          </p:cNvPr>
          <p:cNvSpPr txBox="1"/>
          <p:nvPr/>
        </p:nvSpPr>
        <p:spPr>
          <a:xfrm>
            <a:off x="4552120" y="46487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52E8E-99F1-2949-9569-38C849F287D5}"/>
              </a:ext>
            </a:extLst>
          </p:cNvPr>
          <p:cNvSpPr txBox="1"/>
          <p:nvPr/>
        </p:nvSpPr>
        <p:spPr>
          <a:xfrm>
            <a:off x="4552119" y="50004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70F8-B962-0048-A988-85BF17AFA8B7}"/>
              </a:ext>
            </a:extLst>
          </p:cNvPr>
          <p:cNvCxnSpPr/>
          <p:nvPr/>
        </p:nvCxnSpPr>
        <p:spPr>
          <a:xfrm>
            <a:off x="7046843" y="417948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B394F-31A9-B74B-8A0E-5DDB06E1D29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46843" y="1735240"/>
            <a:ext cx="2314297" cy="307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DA23A-1F8E-B24A-9083-1FB0DE9D604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46843" y="3796745"/>
            <a:ext cx="2388839" cy="318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13C2C-9D2A-254A-AF02-DDDD7876851A}"/>
              </a:ext>
            </a:extLst>
          </p:cNvPr>
          <p:cNvCxnSpPr/>
          <p:nvPr/>
        </p:nvCxnSpPr>
        <p:spPr>
          <a:xfrm>
            <a:off x="7063088" y="4115519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54EEAA-98C5-B544-A6A0-B7DB9135D0A5}"/>
              </a:ext>
            </a:extLst>
          </p:cNvPr>
          <p:cNvSpPr txBox="1"/>
          <p:nvPr/>
        </p:nvSpPr>
        <p:spPr>
          <a:xfrm>
            <a:off x="3585854" y="609860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’n’ is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program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2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905</Words>
  <Application>Microsoft Macintosh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</vt:lpstr>
      <vt:lpstr>Office Theme</vt:lpstr>
      <vt:lpstr>Introduction to programming  (Python)</vt:lpstr>
      <vt:lpstr>Digression #1 Representing a number in binary</vt:lpstr>
      <vt:lpstr>PowerPoint Presentation</vt:lpstr>
      <vt:lpstr>What do we do with data? Perform operations on them</vt:lpstr>
      <vt:lpstr>Different kinds of Operation based on the number of Operands</vt:lpstr>
      <vt:lpstr>Bitwise operations</vt:lpstr>
      <vt:lpstr>Operations on data types</vt:lpstr>
      <vt:lpstr>Control flow in a program</vt:lpstr>
      <vt:lpstr>PowerPoint Presentation</vt:lpstr>
      <vt:lpstr>Conditional statements (Branch instructions)</vt:lpstr>
      <vt:lpstr>PowerPoint Presentation</vt:lpstr>
      <vt:lpstr>Time to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25</cp:revision>
  <dcterms:created xsi:type="dcterms:W3CDTF">2020-02-20T10:33:46Z</dcterms:created>
  <dcterms:modified xsi:type="dcterms:W3CDTF">2020-06-16T14:49:20Z</dcterms:modified>
</cp:coreProperties>
</file>