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/>
              <a:t>Session</a:t>
            </a:r>
            <a:r>
              <a:rPr lang="en-US" sz="2000"/>
              <a:t> #1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EC3E-ABD2-E540-84C2-882C8066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39" y="357809"/>
            <a:ext cx="10058400" cy="1371600"/>
          </a:xfrm>
        </p:spPr>
        <p:txBody>
          <a:bodyPr/>
          <a:lstStyle/>
          <a:p>
            <a:r>
              <a:rPr lang="en-US" cap="none" dirty="0"/>
              <a:t>Typical compute layers</a:t>
            </a: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B41277DB-E998-8D4F-B558-F23079337AE5}"/>
              </a:ext>
            </a:extLst>
          </p:cNvPr>
          <p:cNvSpPr/>
          <p:nvPr/>
        </p:nvSpPr>
        <p:spPr>
          <a:xfrm>
            <a:off x="4651513" y="5077423"/>
            <a:ext cx="3200400" cy="457200"/>
          </a:xfrm>
          <a:prstGeom prst="round2Diag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Firmware + Device drivers</a:t>
            </a:r>
          </a:p>
        </p:txBody>
      </p:sp>
      <p:sp>
        <p:nvSpPr>
          <p:cNvPr id="6" name="Dodecagon 5">
            <a:extLst>
              <a:ext uri="{FF2B5EF4-FFF2-40B4-BE49-F238E27FC236}">
                <a16:creationId xmlns:a16="http://schemas.microsoft.com/office/drawing/2014/main" id="{BDB9CA2C-D6D7-CD46-A329-FDB1BEA5DBCE}"/>
              </a:ext>
            </a:extLst>
          </p:cNvPr>
          <p:cNvSpPr/>
          <p:nvPr/>
        </p:nvSpPr>
        <p:spPr>
          <a:xfrm>
            <a:off x="5158408" y="3705823"/>
            <a:ext cx="2186609" cy="1292087"/>
          </a:xfrm>
          <a:prstGeom prst="dodecagon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F5B3E8E-0D1A-6845-A654-A13DD927F668}"/>
              </a:ext>
            </a:extLst>
          </p:cNvPr>
          <p:cNvSpPr/>
          <p:nvPr/>
        </p:nvSpPr>
        <p:spPr>
          <a:xfrm>
            <a:off x="5257800" y="2771545"/>
            <a:ext cx="2087217" cy="854765"/>
          </a:xfrm>
          <a:prstGeom prst="cub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libraries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FDC5939A-0D97-154F-AFD4-C47E5EEA66DE}"/>
              </a:ext>
            </a:extLst>
          </p:cNvPr>
          <p:cNvSpPr/>
          <p:nvPr/>
        </p:nvSpPr>
        <p:spPr>
          <a:xfrm>
            <a:off x="5123620" y="5695122"/>
            <a:ext cx="2256183" cy="954156"/>
          </a:xfrm>
          <a:prstGeom prst="can">
            <a:avLst/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A28539C-F28E-6B48-A0FF-806CAC05F8DF}"/>
              </a:ext>
            </a:extLst>
          </p:cNvPr>
          <p:cNvSpPr/>
          <p:nvPr/>
        </p:nvSpPr>
        <p:spPr>
          <a:xfrm>
            <a:off x="5446644" y="1439701"/>
            <a:ext cx="1679713" cy="1252331"/>
          </a:xfrm>
          <a:prstGeom prst="smileyFace">
            <a:avLst/>
          </a:prstGeom>
          <a:solidFill>
            <a:srgbClr val="D06A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Python script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4C6326C4-226E-1048-8BAD-3803E684057E}"/>
              </a:ext>
            </a:extLst>
          </p:cNvPr>
          <p:cNvSpPr/>
          <p:nvPr/>
        </p:nvSpPr>
        <p:spPr>
          <a:xfrm>
            <a:off x="9929191" y="377687"/>
            <a:ext cx="1878496" cy="1351722"/>
          </a:xfrm>
          <a:prstGeom prst="cloud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Power of layers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27766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A856DE3-B9AB-43F7-A80F-CB9F149A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46643-8032-6645-9520-A704E107C5A5}"/>
              </a:ext>
            </a:extLst>
          </p:cNvPr>
          <p:cNvSpPr txBox="1"/>
          <p:nvPr/>
        </p:nvSpPr>
        <p:spPr>
          <a:xfrm>
            <a:off x="8560024" y="1559768"/>
            <a:ext cx="3238829" cy="3135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-100">
                <a:solidFill>
                  <a:srgbClr val="FFFFFF"/>
                </a:solidFill>
                <a:latin typeface="+mj-lt"/>
              </a:rPr>
              <a:t>UNIX</a:t>
            </a:r>
          </a:p>
        </p:txBody>
      </p: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8B4B154C-0A60-41BF-B149-21BD6D9B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C1BCB1-67D2-4359-8F92-3A69D16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800E080-59F0-4F83-B2C9-C7330EFDF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506867-1785-46B5-8ECF-33F482D0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unix system layer diagram">
            <a:extLst>
              <a:ext uri="{FF2B5EF4-FFF2-40B4-BE49-F238E27FC236}">
                <a16:creationId xmlns:a16="http://schemas.microsoft.com/office/drawing/2014/main" id="{5CA9A83A-E945-4D43-8C05-205A0EB9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7937" y="645106"/>
            <a:ext cx="5559896" cy="55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8A8A2B6-6C82-4F71-BD0A-2E57CD23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5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73D07-897B-B941-A400-8F97F6C6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Source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1D433ED-BA3A-B447-A32C-A81291BD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Human readable/writeable instructions to computer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Compiler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Interpreter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converts this source code into machine assembly language (x86, ARM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Syntax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Making sure a script contains text that the underlying interpreter can successfully parse and convert to assembly language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Semantics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contents of a script are trying to accomplish one or more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60959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291EC-FBF3-6546-B1C7-D6C73E3B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0D26-CCDD-744B-AEE7-9236F608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some_variable = 7	#OK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some_variable, 7 = 	#Not OK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 variable = 7 	#Not OK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Everything that follows a ‘#’ is a </a:t>
            </a:r>
            <a:r>
              <a:rPr lang="en-US" sz="17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comment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is for human readability only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Interpreter does </a:t>
            </a:r>
            <a:r>
              <a:rPr lang="en-US" sz="17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care about these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These are however </a:t>
            </a:r>
            <a:r>
              <a:rPr lang="en-US" sz="17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 important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because 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always good in communicating the overall idea of that piece of code</a:t>
            </a:r>
            <a:endParaRPr lang="en-US" sz="17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7436C-D20D-8A46-A558-855479A9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Typical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985E-954C-F94B-9C2D-CEC5E2A2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File: even_number.py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is_even(number) -&gt; bool:		# This line starts at column 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result: bool = (number % 2 == 0)	# This line starts at column 4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result			# This line starts at column 4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‘__main__’:	# Python uses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define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print(is_even(3))	</a:t>
            </a:r>
          </a:p>
          <a:p>
            <a:pPr marL="0" indent="0"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(is_even(32))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DFB66-AEE8-0945-A0DB-1E8918FE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Everything has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72FD-BE36-6145-9FEC-8C4A6CC6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boolean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has 2 states: true, false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has 2^32 states: 0, 1, 2, …, 2^32 -2, 2^32 – 1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char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 256 states: 0, 1, …, 254, 255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program.py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made up of Booleans, integers, chars, classes, lists,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dicts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sets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program.py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can be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so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 of these possible states, there are only a few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states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 of these valid states, typically, there is only one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one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state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program.py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time during its run,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must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be in one of the valid states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will cause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program.py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go to an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invalid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7850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E3E2F-68A2-0F43-BF4C-6BBE12FA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Visualizing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D036A1-8D36-3148-BC6C-14B7BFDBB646}"/>
              </a:ext>
            </a:extLst>
          </p:cNvPr>
          <p:cNvSpPr/>
          <p:nvPr/>
        </p:nvSpPr>
        <p:spPr>
          <a:xfrm>
            <a:off x="1224280" y="2077279"/>
            <a:ext cx="5565913" cy="4154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44480-CC0E-0442-BEAF-0B262635474A}"/>
              </a:ext>
            </a:extLst>
          </p:cNvPr>
          <p:cNvSpPr txBox="1"/>
          <p:nvPr/>
        </p:nvSpPr>
        <p:spPr>
          <a:xfrm>
            <a:off x="3329609" y="239721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6B864-7C4B-1F4E-9D79-398F4B613112}"/>
              </a:ext>
            </a:extLst>
          </p:cNvPr>
          <p:cNvSpPr/>
          <p:nvPr/>
        </p:nvSpPr>
        <p:spPr>
          <a:xfrm>
            <a:off x="4412974" y="3604357"/>
            <a:ext cx="1461052" cy="161368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4D226-14BF-C94A-92D5-402A7ECC2A8D}"/>
              </a:ext>
            </a:extLst>
          </p:cNvPr>
          <p:cNvSpPr txBox="1"/>
          <p:nvPr/>
        </p:nvSpPr>
        <p:spPr>
          <a:xfrm>
            <a:off x="1902992" y="41545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064FC-41BF-494A-B7EA-F1D2953C3166}"/>
              </a:ext>
            </a:extLst>
          </p:cNvPr>
          <p:cNvSpPr txBox="1"/>
          <p:nvPr/>
        </p:nvSpPr>
        <p:spPr>
          <a:xfrm>
            <a:off x="7176052" y="1633671"/>
            <a:ext cx="3508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 = Valid + Invalid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= Universe – Valid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= Universe – Valid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|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superscript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denotes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complement-of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6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19DC1-05EE-6F45-81B6-7D86884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473E-CDF5-B144-A2C9-AC8DD5B4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Q. How does a piece of code get into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valid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state?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A. 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 statements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such as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if, while, for etc.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Let’s say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an integer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can be in 2^32 states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a piece of code wants to print only numbers that are less than 50, then we have: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Universe = All integers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states = All integers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than 50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states = All integers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greater or equal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50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 is achieved in code using: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number &lt; 50:</a:t>
            </a:r>
          </a:p>
          <a:p>
            <a:pPr lvl="1"/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print(number)</a:t>
            </a:r>
          </a:p>
        </p:txBody>
      </p:sp>
    </p:spTree>
    <p:extLst>
      <p:ext uri="{BB962C8B-B14F-4D97-AF65-F5344CB8AC3E}">
        <p14:creationId xmlns:p14="http://schemas.microsoft.com/office/powerpoint/2010/main" val="270884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534</Words>
  <Application>Microsoft Macintosh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Consolas</vt:lpstr>
      <vt:lpstr>Garamond</vt:lpstr>
      <vt:lpstr>Savon</vt:lpstr>
      <vt:lpstr>Introduction to programming  (Python)</vt:lpstr>
      <vt:lpstr>Typical compute layers</vt:lpstr>
      <vt:lpstr>PowerPoint Presentation</vt:lpstr>
      <vt:lpstr>Source code</vt:lpstr>
      <vt:lpstr>Example</vt:lpstr>
      <vt:lpstr>Typical script</vt:lpstr>
      <vt:lpstr>Everything has a State</vt:lpstr>
      <vt:lpstr>Visualizing State</vt:lpstr>
      <vt:lpstr>State in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8</cp:revision>
  <dcterms:created xsi:type="dcterms:W3CDTF">2020-02-07T10:55:40Z</dcterms:created>
  <dcterms:modified xsi:type="dcterms:W3CDTF">2020-06-06T12:05:57Z</dcterms:modified>
</cp:coreProperties>
</file>