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4" r:id="rId1"/>
  </p:sldMasterIdLst>
  <p:notesMasterIdLst>
    <p:notesMasterId r:id="rId23"/>
  </p:notesMasterIdLst>
  <p:sldIdLst>
    <p:sldId id="273" r:id="rId2"/>
    <p:sldId id="263" r:id="rId3"/>
    <p:sldId id="264" r:id="rId4"/>
    <p:sldId id="276" r:id="rId5"/>
    <p:sldId id="277" r:id="rId6"/>
    <p:sldId id="286" r:id="rId7"/>
    <p:sldId id="285" r:id="rId8"/>
    <p:sldId id="272" r:id="rId9"/>
    <p:sldId id="275" r:id="rId10"/>
    <p:sldId id="287" r:id="rId11"/>
    <p:sldId id="265" r:id="rId12"/>
    <p:sldId id="284" r:id="rId13"/>
    <p:sldId id="279" r:id="rId14"/>
    <p:sldId id="281" r:id="rId15"/>
    <p:sldId id="288" r:id="rId16"/>
    <p:sldId id="266" r:id="rId17"/>
    <p:sldId id="282" r:id="rId18"/>
    <p:sldId id="290" r:id="rId19"/>
    <p:sldId id="267" r:id="rId20"/>
    <p:sldId id="283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6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8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C9186-47A3-C54A-A8AF-47B660C0099D}" type="datetimeFigureOut">
              <a:rPr lang="en-US" smtClean="0"/>
              <a:t>7/5/20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290A3-92E3-6F43-88C0-EE439678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290A3-92E3-6F43-88C0-EE439678F7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0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1730-D198-7943-A333-01C6522F4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75C88-6369-6A46-9D32-9C19BA9A3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C38C6-B3DE-9245-90FD-5CFC9E3E0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4F2B6-B92C-4647-BD03-BBCEA53F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C0832-91CD-7F45-B9A7-9D16329A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95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755B-DA60-8E45-965E-B8D78A34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4702B-2846-9F4B-9A37-EE2AFDCB3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62DB3-804B-DC4C-A5F4-1E090948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A6958-3CA0-6741-A3CD-B0AF08D9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57FA-291B-0143-BD5B-111768CD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390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87E8A-D20B-9C41-B23D-1ABF58262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07444-CC87-824A-8781-41C313D99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57DBF-C0CC-5141-B506-3B7A99D8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1ACF4-4A01-A441-9068-AB7183E1C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A8AEC-B923-AF45-9C7B-90EF4B2C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3264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20B9-A4EE-A44D-B04E-EECE549F5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EC5DF-FAD4-2746-8A61-EEC13DEC9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77BE8-DE6A-B948-B20F-45104BFC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83420-8F23-9C43-98CD-E00EB005C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4EAE2-4578-2141-9C66-3FB1E27B3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271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B6F4-E4AB-F64F-AEAC-58994F97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3B66B-D8B3-EA48-B99A-A55DE9858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F8C58-C92B-DF4B-A7C0-E048AF1B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20482-AC7A-934F-B505-B5555EED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62F9-CEFB-2C4C-AAC2-F3C4853C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2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2925-89DB-BB4F-8665-BE0BEC51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430B2-E25E-7248-8A9A-4F3B01DA0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0C7A5-05A6-7647-AC14-1CA65A118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ADCC8-4CCC-A34B-8974-E7F6647E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967D5-B2E9-C346-93C9-D672237F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93CC4-2EA6-1D4A-AE12-56456D6F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2031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11D8-102E-904D-9B3A-96D91A335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FEAED-3635-2046-8A23-FCE20EB98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94AF9-0FC8-3F48-A88A-CC5E21318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65AE9-1D0A-354E-9633-396A68473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05762-0AB2-2D4F-BEAF-C25CCA563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603CC5-90CF-C24C-970E-9DDE4CA9F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350B1-32F2-AF4E-90E1-1380D226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AD62C-E137-CB42-9515-EAD33015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613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BB90-EC0B-AE49-9BB4-77F78459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E5C34-D02D-284E-96C0-DAE23E6A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7/5/20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15D82-5D73-864E-B913-BF11BA50D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AC96E-065C-2F42-8238-EB0C3A30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5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23891-47A3-C648-B54A-15B3999D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7/5/20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29360-0BB0-574D-A80D-EB365F5B0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9C0DA-A772-6F41-B5D2-290FE069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5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A5F8-93BF-5E47-9995-4099E5154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1F02A-2A74-054F-A964-1272248A5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33613-ACBB-664F-A0FD-0DEC37EE4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7E817-637D-AD4A-B874-7C7CFD49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92F4D-D7A2-444F-B47C-ABE42711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0BE97-E2A0-7145-A5E5-C3678761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84356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AA15-2762-CA47-99F3-01C08F55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EA160-A066-7542-BE67-81AA42AF0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55A41-399A-624A-B86D-B3D284A62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4C8E0-ACE5-944C-8003-ADBB5E9E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9B62F-413B-FA4F-8E92-F26C071E9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FF689-2F33-2144-A8A0-9676C330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4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1ECC2-DE5F-EA49-A44A-B88F55E2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76592-5777-BA48-A807-42F1967B4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69B11-99CC-DB44-8BD5-5CEA20D3A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9A250-DB0C-F44D-B31B-811D6ADB7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BCD54-6F00-8B41-ABD4-568E4D7A9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9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" TargetMode="External"/><Relationship Id="rId2" Type="http://schemas.openxmlformats.org/officeDocument/2006/relationships/hyperlink" Target="https://en.wikipedia.org/wiki/Read%E2%80%93eval%E2%80%93print_loo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ruth_tabl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ruth_table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96E8-5598-E546-858F-01AEC1A9F5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Introduction to programming  (Python)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BEFE8-5006-C246-B527-8F7233662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Session #2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State, Data types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5211E08-8CF7-0F48-9FA7-F9196E21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91251F-D68C-684B-A890-294087488534}"/>
              </a:ext>
            </a:extLst>
          </p:cNvPr>
          <p:cNvSpPr txBox="1">
            <a:spLocks/>
          </p:cNvSpPr>
          <p:nvPr/>
        </p:nvSpPr>
        <p:spPr>
          <a:xfrm>
            <a:off x="1175512" y="3348959"/>
            <a:ext cx="9792208" cy="340786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>
                <a:cs typeface="Consolas" panose="020B0609020204030204" pitchFamily="49" charset="0"/>
              </a:rPr>
              <a:t>123		-55			90</a:t>
            </a:r>
          </a:p>
          <a:p>
            <a:pPr algn="ctr"/>
            <a:endParaRPr lang="en-US" sz="5400" dirty="0">
              <a:cs typeface="Consolas" panose="020B0609020204030204" pitchFamily="49" charset="0"/>
            </a:endParaRPr>
          </a:p>
          <a:p>
            <a:pPr algn="ctr"/>
            <a:r>
              <a:rPr lang="en-US" sz="5400" dirty="0">
                <a:cs typeface="Consolas" panose="020B0609020204030204" pitchFamily="49" charset="0"/>
              </a:rPr>
              <a:t>-7288		-390		8192</a:t>
            </a:r>
          </a:p>
          <a:p>
            <a:pPr algn="ctr"/>
            <a:r>
              <a:rPr lang="en-US" sz="5400" dirty="0">
                <a:cs typeface="Consolas" panose="020B0609020204030204" pitchFamily="49" charset="0"/>
              </a:rPr>
              <a:t>					</a:t>
            </a:r>
          </a:p>
          <a:p>
            <a:pPr algn="ctr"/>
            <a:endParaRPr lang="en-US" sz="54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034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BC735-F742-524D-9C18-02D121293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 #1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04026-8053-BA41-B32A-EBAFC0B39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 hold numerical values such as 34, 8610, -189 etc.</a:t>
            </a:r>
          </a:p>
          <a:p>
            <a:r>
              <a:rPr lang="en-US" dirty="0"/>
              <a:t>Python3 allows you to create as big an integer as you want (constrained by our memory availability) !</a:t>
            </a:r>
          </a:p>
          <a:p>
            <a:pPr lvl="1"/>
            <a:r>
              <a:rPr lang="en-US" i="1" dirty="0"/>
              <a:t>It can do this by internally maintaining </a:t>
            </a:r>
            <a:r>
              <a:rPr lang="en-US" b="1" i="1" dirty="0"/>
              <a:t>array</a:t>
            </a:r>
            <a:r>
              <a:rPr lang="en-US" i="1" dirty="0"/>
              <a:t> of </a:t>
            </a:r>
            <a:r>
              <a:rPr lang="en-US" b="1" i="1" dirty="0"/>
              <a:t>digits</a:t>
            </a:r>
          </a:p>
          <a:p>
            <a:pPr lvl="1"/>
            <a:r>
              <a:rPr lang="en-US" dirty="0"/>
              <a:t>123456789123456789123456789123456789…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Represented by built-in &lt;class ‘int’&gt; 	(Don’t worry about it for now)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141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0B5A-97F0-684E-A16E-98244CDD4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92239-6C99-2942-9837-84176A779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represented as </a:t>
            </a:r>
            <a:r>
              <a:rPr lang="en-US" b="1" dirty="0"/>
              <a:t>decimal </a:t>
            </a:r>
            <a:r>
              <a:rPr lang="en-US" i="1" dirty="0"/>
              <a:t>(default) </a:t>
            </a:r>
            <a:r>
              <a:rPr lang="en-US" b="1" dirty="0"/>
              <a:t>, octal </a:t>
            </a:r>
            <a:r>
              <a:rPr lang="en-US" i="1" dirty="0"/>
              <a:t>(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0o/0O</a:t>
            </a:r>
            <a:r>
              <a:rPr lang="en-US" i="1" dirty="0"/>
              <a:t>)</a:t>
            </a:r>
            <a:r>
              <a:rPr lang="en-US" b="1" dirty="0"/>
              <a:t>, hexadecimal</a:t>
            </a:r>
            <a:r>
              <a:rPr lang="en-US" dirty="0"/>
              <a:t>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(0x/0X)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/>
              <a:t>binary </a:t>
            </a:r>
            <a:r>
              <a:rPr lang="en-US" i="1" dirty="0"/>
              <a:t>(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0b/0B</a:t>
            </a:r>
            <a:r>
              <a:rPr lang="en-US" i="1" dirty="0"/>
              <a:t>)</a:t>
            </a:r>
          </a:p>
          <a:p>
            <a:endParaRPr lang="en-US" i="1" dirty="0">
              <a:solidFill>
                <a:srgbClr val="7030A0"/>
              </a:solidFill>
            </a:endParaRPr>
          </a:p>
          <a:p>
            <a:r>
              <a:rPr lang="en-US" i="1" dirty="0"/>
              <a:t>Following information varies between programming languages:</a:t>
            </a:r>
          </a:p>
          <a:p>
            <a:pPr lvl="1"/>
            <a:r>
              <a:rPr lang="en-US" i="1" dirty="0"/>
              <a:t>Typically, </a:t>
            </a:r>
            <a:r>
              <a:rPr lang="en-US" b="1" i="1" dirty="0"/>
              <a:t>4 Bytes or 32 Bits</a:t>
            </a:r>
            <a:r>
              <a:rPr lang="en-US" i="1" dirty="0"/>
              <a:t> are used in memory to represent a single integer</a:t>
            </a:r>
          </a:p>
          <a:p>
            <a:pPr lvl="1"/>
            <a:r>
              <a:rPr lang="en-US" i="1" dirty="0"/>
              <a:t>Similarly, </a:t>
            </a:r>
            <a:r>
              <a:rPr lang="en-US" b="1" i="1" dirty="0"/>
              <a:t>8 Bytes or 64 Bits</a:t>
            </a:r>
            <a:r>
              <a:rPr lang="en-US" i="1" dirty="0"/>
              <a:t> are used in memory to represent a </a:t>
            </a:r>
            <a:r>
              <a:rPr lang="en-US" b="1" i="1" dirty="0"/>
              <a:t>Long</a:t>
            </a:r>
            <a:r>
              <a:rPr lang="en-US" i="1" dirty="0"/>
              <a:t> integer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058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4C9E-4C0A-3349-BE29-76850C418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an </a:t>
            </a:r>
            <a:r>
              <a:rPr lang="en-US" b="1" dirty="0"/>
              <a:t>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AE1B0-7AFD-0741-990A-52D2C2777F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Addition</a:t>
            </a:r>
          </a:p>
          <a:p>
            <a:r>
              <a:rPr lang="en-US" dirty="0"/>
              <a:t>Subtraction</a:t>
            </a:r>
          </a:p>
          <a:p>
            <a:r>
              <a:rPr lang="en-US" dirty="0"/>
              <a:t>Multiplication</a:t>
            </a:r>
          </a:p>
          <a:p>
            <a:r>
              <a:rPr lang="en-US" dirty="0"/>
              <a:t>Division</a:t>
            </a:r>
          </a:p>
          <a:p>
            <a:r>
              <a:rPr lang="en-US" dirty="0"/>
              <a:t>Floor division</a:t>
            </a:r>
          </a:p>
          <a:p>
            <a:r>
              <a:rPr lang="en-US" dirty="0"/>
              <a:t>Modulus</a:t>
            </a:r>
          </a:p>
          <a:p>
            <a:r>
              <a:rPr lang="en-US" dirty="0"/>
              <a:t>Exponent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EB8FD-8800-8B45-92FD-EA86DFE442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+ b</a:t>
            </a:r>
          </a:p>
          <a:p>
            <a:r>
              <a:rPr lang="en-US" dirty="0"/>
              <a:t>a – b</a:t>
            </a:r>
          </a:p>
          <a:p>
            <a:r>
              <a:rPr lang="en-US" dirty="0"/>
              <a:t>a * b</a:t>
            </a:r>
          </a:p>
          <a:p>
            <a:r>
              <a:rPr lang="en-US" dirty="0"/>
              <a:t>a / b</a:t>
            </a:r>
          </a:p>
          <a:p>
            <a:r>
              <a:rPr lang="en-US" dirty="0"/>
              <a:t>a // b</a:t>
            </a:r>
          </a:p>
          <a:p>
            <a:r>
              <a:rPr lang="en-US" dirty="0"/>
              <a:t>a % b</a:t>
            </a:r>
          </a:p>
          <a:p>
            <a:r>
              <a:rPr lang="en-US" dirty="0"/>
              <a:t>a ** 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969E3-C2F6-A94A-AEB3-E4B978BB96C6}"/>
              </a:ext>
            </a:extLst>
          </p:cNvPr>
          <p:cNvSpPr txBox="1"/>
          <p:nvPr/>
        </p:nvSpPr>
        <p:spPr>
          <a:xfrm>
            <a:off x="1872343" y="5992297"/>
            <a:ext cx="422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# All these are called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arithmetic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748788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8ED2-C9A0-5A4E-A07B-E39800CD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an </a:t>
            </a:r>
            <a:r>
              <a:rPr lang="en-US" b="1" dirty="0"/>
              <a:t>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BE9AA-5460-C043-818B-3CE7E0F6D9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  <a:p>
            <a:r>
              <a:rPr lang="en-US" dirty="0"/>
              <a:t>Comparison</a:t>
            </a:r>
          </a:p>
          <a:p>
            <a:endParaRPr lang="en-US" dirty="0"/>
          </a:p>
          <a:p>
            <a:r>
              <a:rPr lang="en-US" dirty="0"/>
              <a:t>Logical</a:t>
            </a:r>
          </a:p>
          <a:p>
            <a:r>
              <a:rPr lang="en-US" dirty="0"/>
              <a:t>Identity</a:t>
            </a:r>
          </a:p>
          <a:p>
            <a:r>
              <a:rPr lang="en-US" dirty="0"/>
              <a:t>Bitwise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9DD92-0B49-384E-9920-041EBD0710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= b, a += b, a -= b, …</a:t>
            </a:r>
          </a:p>
          <a:p>
            <a:r>
              <a:rPr lang="en-US" dirty="0"/>
              <a:t>a == 88, a != b, a &lt; b, a &lt;= b, a &gt; 23, a &gt;= b</a:t>
            </a:r>
          </a:p>
          <a:p>
            <a:r>
              <a:rPr lang="en-US" b="1" dirty="0"/>
              <a:t>and, or</a:t>
            </a:r>
          </a:p>
          <a:p>
            <a:r>
              <a:rPr lang="en-US" dirty="0"/>
              <a:t>a </a:t>
            </a:r>
            <a:r>
              <a:rPr lang="en-US" b="1" dirty="0"/>
              <a:t> is </a:t>
            </a:r>
            <a:r>
              <a:rPr lang="en-US" dirty="0"/>
              <a:t>b, a </a:t>
            </a:r>
            <a:r>
              <a:rPr lang="en-US" b="1" dirty="0"/>
              <a:t>is not </a:t>
            </a:r>
            <a:r>
              <a:rPr lang="en-US" dirty="0"/>
              <a:t>b</a:t>
            </a:r>
          </a:p>
          <a:p>
            <a:r>
              <a:rPr lang="en-US" dirty="0"/>
              <a:t>We’ll see them in session #3</a:t>
            </a:r>
          </a:p>
        </p:txBody>
      </p:sp>
    </p:spTree>
    <p:extLst>
      <p:ext uri="{BB962C8B-B14F-4D97-AF65-F5344CB8AC3E}">
        <p14:creationId xmlns:p14="http://schemas.microsoft.com/office/powerpoint/2010/main" val="1110147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5211E08-8CF7-0F48-9FA7-F9196E21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float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91251F-D68C-684B-A890-294087488534}"/>
              </a:ext>
            </a:extLst>
          </p:cNvPr>
          <p:cNvSpPr txBox="1">
            <a:spLocks/>
          </p:cNvSpPr>
          <p:nvPr/>
        </p:nvSpPr>
        <p:spPr>
          <a:xfrm>
            <a:off x="1175512" y="3348959"/>
            <a:ext cx="9792208" cy="340786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>
                <a:cs typeface="Consolas" panose="020B0609020204030204" pitchFamily="49" charset="0"/>
              </a:rPr>
              <a:t>1.23		-55.0			9.07</a:t>
            </a:r>
          </a:p>
          <a:p>
            <a:pPr algn="ctr"/>
            <a:endParaRPr lang="en-US" sz="5400" dirty="0">
              <a:cs typeface="Consolas" panose="020B0609020204030204" pitchFamily="49" charset="0"/>
            </a:endParaRPr>
          </a:p>
          <a:p>
            <a:pPr algn="ctr"/>
            <a:r>
              <a:rPr lang="en-US" sz="5400" dirty="0">
                <a:cs typeface="Consolas" panose="020B0609020204030204" pitchFamily="49" charset="0"/>
              </a:rPr>
              <a:t>-728.8		-3.90		81.92</a:t>
            </a:r>
          </a:p>
          <a:p>
            <a:pPr algn="ctr"/>
            <a:r>
              <a:rPr lang="en-US" sz="5400" dirty="0">
                <a:cs typeface="Consolas" panose="020B0609020204030204" pitchFamily="49" charset="0"/>
              </a:rPr>
              <a:t>					</a:t>
            </a:r>
          </a:p>
          <a:p>
            <a:pPr algn="ctr"/>
            <a:endParaRPr lang="en-US" sz="54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079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7E67-1D0F-5C45-A365-CDC3649D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 #2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Floating-Point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B4CCD-6C1F-B24C-A890-0D3EA6A21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Represented as a number with a </a:t>
            </a:r>
            <a:r>
              <a:rPr lang="en-US" b="1" dirty="0"/>
              <a:t>decimal</a:t>
            </a:r>
            <a:r>
              <a:rPr lang="en-US" dirty="0"/>
              <a:t> point</a:t>
            </a:r>
          </a:p>
          <a:p>
            <a:r>
              <a:rPr lang="en-US" dirty="0"/>
              <a:t>Optionally, the character </a:t>
            </a:r>
            <a:r>
              <a:rPr lang="en-US" b="1" dirty="0"/>
              <a:t>e</a:t>
            </a:r>
            <a:r>
              <a:rPr lang="en-US" dirty="0"/>
              <a:t> or </a:t>
            </a:r>
            <a:r>
              <a:rPr lang="en-US" b="1" dirty="0"/>
              <a:t>E</a:t>
            </a:r>
            <a:r>
              <a:rPr lang="en-US" dirty="0"/>
              <a:t> followed by a positive or negative integer can be used to write in </a:t>
            </a:r>
            <a:r>
              <a:rPr lang="en-US" i="1" dirty="0"/>
              <a:t>scientific-notation</a:t>
            </a:r>
          </a:p>
          <a:p>
            <a:r>
              <a:rPr lang="en-US" dirty="0"/>
              <a:t>0.0016	# Non-scientific notation</a:t>
            </a:r>
          </a:p>
          <a:p>
            <a:r>
              <a:rPr lang="en-US"/>
              <a:t>1.6e-3 	# </a:t>
            </a:r>
            <a:r>
              <a:rPr lang="en-US" dirty="0"/>
              <a:t>Scientific notation</a:t>
            </a:r>
          </a:p>
          <a:p>
            <a:r>
              <a:rPr lang="en-US" i="1" dirty="0"/>
              <a:t>Following information varies between programming languages:</a:t>
            </a:r>
          </a:p>
          <a:p>
            <a:pPr lvl="1"/>
            <a:r>
              <a:rPr lang="en-US" i="1" dirty="0"/>
              <a:t>Typically, </a:t>
            </a:r>
            <a:r>
              <a:rPr lang="en-US" b="1" i="1" dirty="0"/>
              <a:t>8 Bytes or 64 Bits</a:t>
            </a:r>
            <a:r>
              <a:rPr lang="en-US" i="1" dirty="0"/>
              <a:t> are used in memory to represent a single floating-point number</a:t>
            </a:r>
          </a:p>
          <a:p>
            <a:r>
              <a:rPr lang="en-US" i="1" dirty="0"/>
              <a:t>Represented by built-in &lt;class ‘float’&gt;</a:t>
            </a:r>
          </a:p>
          <a:p>
            <a:endParaRPr lang="en-US" i="1" dirty="0"/>
          </a:p>
          <a:p>
            <a:pPr marL="274320" lvl="1" indent="0">
              <a:buNone/>
            </a:pPr>
            <a:endParaRPr lang="en-US" i="1" dirty="0"/>
          </a:p>
          <a:p>
            <a:pPr marL="274320" lvl="1" indent="0">
              <a:buNone/>
            </a:pP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065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2FCC-8D49-4049-B35D-D27812C2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a </a:t>
            </a:r>
            <a:r>
              <a:rPr lang="en-US" b="1" dirty="0"/>
              <a:t>float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A345D-2E8C-AE49-9D66-C99F8874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Everything that you can do with an </a:t>
            </a:r>
            <a:r>
              <a:rPr lang="en-US" b="1" dirty="0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19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5211E08-8CF7-0F48-9FA7-F9196E21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complex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91251F-D68C-684B-A890-294087488534}"/>
              </a:ext>
            </a:extLst>
          </p:cNvPr>
          <p:cNvSpPr txBox="1">
            <a:spLocks/>
          </p:cNvSpPr>
          <p:nvPr/>
        </p:nvSpPr>
        <p:spPr>
          <a:xfrm>
            <a:off x="1175512" y="3348959"/>
            <a:ext cx="9792208" cy="34078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>
                <a:cs typeface="Consolas" panose="020B0609020204030204" pitchFamily="49" charset="0"/>
              </a:rPr>
              <a:t>1 + i23		-55 + i0			9 + i7</a:t>
            </a:r>
          </a:p>
          <a:p>
            <a:pPr algn="ctr"/>
            <a:endParaRPr lang="en-US" sz="5400" dirty="0">
              <a:cs typeface="Consolas" panose="020B0609020204030204" pitchFamily="49" charset="0"/>
            </a:endParaRPr>
          </a:p>
          <a:p>
            <a:pPr algn="ctr"/>
            <a:r>
              <a:rPr lang="en-US" sz="5400" dirty="0">
                <a:cs typeface="Consolas" panose="020B0609020204030204" pitchFamily="49" charset="0"/>
              </a:rPr>
              <a:t>-728 + i8		-3 + i90		81 + i92</a:t>
            </a:r>
          </a:p>
          <a:p>
            <a:pPr algn="ctr"/>
            <a:r>
              <a:rPr lang="en-US" sz="5400" dirty="0">
                <a:cs typeface="Consolas" panose="020B0609020204030204" pitchFamily="49" charset="0"/>
              </a:rPr>
              <a:t>					</a:t>
            </a:r>
          </a:p>
          <a:p>
            <a:pPr algn="ctr"/>
            <a:endParaRPr lang="en-US" sz="54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193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D2C26-AA88-894F-878A-E9DCBD69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 #3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Complex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3CCE3-23CA-7349-8910-FA533F853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Super important in all major scientific and computing fields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It is a lesson on its own!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 now, in Python, it can be used as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+ 4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# (real +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imaginary)</a:t>
            </a: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Represented by built-in &lt;class ‘complex’&gt;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89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3E2F-68A2-0F43-BF4C-6BBE12FA0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Where is this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69675-FBD4-224D-B6F2-4C41A3C66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That’s where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Memory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comes into picture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Memory hierarchy in a typical system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L1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L2  L3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cache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DRAM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SRAM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864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2FCC-8D49-4049-B35D-D27812C2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a </a:t>
            </a:r>
            <a:r>
              <a:rPr lang="en-US" b="1" dirty="0"/>
              <a:t>complex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A345D-2E8C-AE49-9D66-C99F8874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Everything that you can do with an </a:t>
            </a:r>
            <a:r>
              <a:rPr lang="en-US" b="1" dirty="0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46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667A-FB9B-ED4A-B38A-531089B4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125" y="611635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2F86A-1B2E-0E45-948E-5264B233D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125" y="2074964"/>
            <a:ext cx="9792208" cy="340786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Use a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REPL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to write small snippets of code to understand what they do </a:t>
            </a:r>
            <a:r>
              <a:rPr lang="en-US" sz="2400" dirty="0"/>
              <a:t>(</a:t>
            </a:r>
            <a:r>
              <a:rPr lang="en-US" sz="2400" dirty="0">
                <a:hlinkClick r:id="rId3"/>
              </a:rPr>
              <a:t>https://repl.it/</a:t>
            </a:r>
            <a:r>
              <a:rPr lang="en-US" sz="2400" dirty="0"/>
              <a:t>)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Write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small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pieces of code and see what output they produce immediately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For each of the data type we have seen in this session, try the following operations on each of them: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Modify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 the above for 1 small, 1 medium, 1 big value in respective data type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Try python3 built-in functions, there are 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lots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of them and they are very useful</a:t>
            </a:r>
            <a:r>
              <a:rPr lang="en-US" sz="2400" dirty="0"/>
              <a:t>! (https://</a:t>
            </a:r>
            <a:r>
              <a:rPr lang="en-US" sz="2400" dirty="0" err="1"/>
              <a:t>docs.python.org</a:t>
            </a:r>
            <a:r>
              <a:rPr lang="en-US" sz="2400" dirty="0"/>
              <a:t>/3/library/</a:t>
            </a:r>
            <a:r>
              <a:rPr lang="en-US" sz="2400" dirty="0" err="1"/>
              <a:t>functions.html</a:t>
            </a:r>
            <a:r>
              <a:rPr lang="en-US" sz="2400" dirty="0"/>
              <a:t>)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43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9DC1-05EE-6F45-81B6-7D868849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How is this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represented?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4473E-CDF5-B144-A2C9-AC8DD5B4B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Bits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Memory is 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address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able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Each 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address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has an associated 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Byte</a:t>
            </a:r>
          </a:p>
          <a:p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Byte	= 8 bits</a:t>
            </a:r>
          </a:p>
          <a:p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Char	= 1 Byte</a:t>
            </a:r>
          </a:p>
          <a:p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Short	= 2 Bytes	</a:t>
            </a:r>
          </a:p>
          <a:p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Word	= 4 Bytes</a:t>
            </a:r>
          </a:p>
          <a:p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Integer	= 4 Bytes</a:t>
            </a:r>
          </a:p>
          <a:p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Double   = 8 Bytes</a:t>
            </a: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# Remember that 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int, double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are </a:t>
            </a:r>
            <a:r>
              <a:rPr lang="en-US" sz="1800" i="1" dirty="0">
                <a:solidFill>
                  <a:schemeClr val="tx2">
                    <a:lumMod val="75000"/>
                  </a:schemeClr>
                </a:solidFill>
              </a:rPr>
              <a:t>architecture dependent (x86, ARM </a:t>
            </a:r>
            <a:r>
              <a:rPr lang="en-US" sz="1800" i="1" dirty="0" err="1">
                <a:solidFill>
                  <a:schemeClr val="tx2">
                    <a:lumMod val="75000"/>
                  </a:schemeClr>
                </a:solidFill>
              </a:rPr>
              <a:t>etc</a:t>
            </a:r>
            <a:r>
              <a:rPr lang="en-US" sz="1800" i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884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B39FC-7625-1149-9626-0F41D9A4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attributes of </a:t>
            </a:r>
            <a:r>
              <a:rPr lang="en-US" b="1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6B0F6-A7ED-4C41-A642-C9F2AC12E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created and accessed in memory</a:t>
            </a:r>
          </a:p>
          <a:p>
            <a:r>
              <a:rPr lang="en-US" dirty="0"/>
              <a:t>Has a </a:t>
            </a:r>
            <a:r>
              <a:rPr lang="en-US" b="1" dirty="0"/>
              <a:t>Type</a:t>
            </a:r>
          </a:p>
          <a:p>
            <a:r>
              <a:rPr lang="en-US" dirty="0"/>
              <a:t>Has a </a:t>
            </a:r>
            <a:r>
              <a:rPr lang="en-US" b="1" dirty="0"/>
              <a:t>Value</a:t>
            </a:r>
          </a:p>
          <a:p>
            <a:r>
              <a:rPr lang="en-US" dirty="0"/>
              <a:t>Has a </a:t>
            </a:r>
            <a:r>
              <a:rPr lang="en-US" b="1" dirty="0"/>
              <a:t>unique address </a:t>
            </a:r>
            <a:r>
              <a:rPr lang="en-US" dirty="0"/>
              <a:t>in memory </a:t>
            </a:r>
            <a:endParaRPr lang="en-US" b="1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BAD0BCF-9BFA-6D4B-AB5A-22366038CBCD}"/>
              </a:ext>
            </a:extLst>
          </p:cNvPr>
          <p:cNvSpPr/>
          <p:nvPr/>
        </p:nvSpPr>
        <p:spPr>
          <a:xfrm>
            <a:off x="4098664" y="4206240"/>
            <a:ext cx="1997336" cy="7853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F253B0-4E71-A847-B009-2E7FA08663A5}"/>
              </a:ext>
            </a:extLst>
          </p:cNvPr>
          <p:cNvCxnSpPr>
            <a:cxnSpLocks/>
          </p:cNvCxnSpPr>
          <p:nvPr/>
        </p:nvCxnSpPr>
        <p:spPr>
          <a:xfrm flipH="1">
            <a:off x="2753958" y="4991548"/>
            <a:ext cx="1344706" cy="580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1FBE29-1FCF-2142-A707-A216063CEA6D}"/>
              </a:ext>
            </a:extLst>
          </p:cNvPr>
          <p:cNvCxnSpPr>
            <a:cxnSpLocks/>
          </p:cNvCxnSpPr>
          <p:nvPr/>
        </p:nvCxnSpPr>
        <p:spPr>
          <a:xfrm flipH="1">
            <a:off x="5099125" y="5002306"/>
            <a:ext cx="1" cy="570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8EDE09-C351-D144-83F9-CA6B56BF651A}"/>
              </a:ext>
            </a:extLst>
          </p:cNvPr>
          <p:cNvCxnSpPr>
            <a:cxnSpLocks/>
          </p:cNvCxnSpPr>
          <p:nvPr/>
        </p:nvCxnSpPr>
        <p:spPr>
          <a:xfrm>
            <a:off x="6096001" y="4991548"/>
            <a:ext cx="1344705" cy="419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9200B9F-3A08-D34E-8151-65EF0157D8B6}"/>
              </a:ext>
            </a:extLst>
          </p:cNvPr>
          <p:cNvSpPr txBox="1"/>
          <p:nvPr/>
        </p:nvSpPr>
        <p:spPr>
          <a:xfrm>
            <a:off x="2054711" y="5669280"/>
            <a:ext cx="6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C2F360-88FB-784A-A3C8-CF55AF0EA695}"/>
              </a:ext>
            </a:extLst>
          </p:cNvPr>
          <p:cNvSpPr txBox="1"/>
          <p:nvPr/>
        </p:nvSpPr>
        <p:spPr>
          <a:xfrm>
            <a:off x="4759671" y="562834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4D2338-EA52-CD4A-8AD6-91F3A1CCDE2B}"/>
              </a:ext>
            </a:extLst>
          </p:cNvPr>
          <p:cNvSpPr txBox="1"/>
          <p:nvPr/>
        </p:nvSpPr>
        <p:spPr>
          <a:xfrm>
            <a:off x="7110403" y="5546033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215375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890F-11E8-BF46-89AA-AF6ADADD6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do with </a:t>
            </a:r>
            <a:r>
              <a:rPr lang="en-US" b="1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3251D-09AC-2B44-9307-35ADF20B6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Read</a:t>
            </a:r>
          </a:p>
          <a:p>
            <a:r>
              <a:rPr lang="en-US" dirty="0"/>
              <a:t>Write</a:t>
            </a:r>
          </a:p>
          <a:p>
            <a:r>
              <a:rPr lang="en-US" dirty="0"/>
              <a:t>Perform operations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 The </a:t>
            </a:r>
            <a:r>
              <a:rPr lang="en-US" i="1" dirty="0"/>
              <a:t>kind</a:t>
            </a:r>
            <a:r>
              <a:rPr lang="en-US" dirty="0"/>
              <a:t> of operations are specific to the </a:t>
            </a:r>
            <a:r>
              <a:rPr lang="en-US" i="1" dirty="0"/>
              <a:t>type</a:t>
            </a:r>
            <a:r>
              <a:rPr lang="en-US" dirty="0"/>
              <a:t> of data</a:t>
            </a:r>
          </a:p>
        </p:txBody>
      </p:sp>
    </p:spTree>
    <p:extLst>
      <p:ext uri="{BB962C8B-B14F-4D97-AF65-F5344CB8AC3E}">
        <p14:creationId xmlns:p14="http://schemas.microsoft.com/office/powerpoint/2010/main" val="551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A839-EAC7-8C47-BC04-4DDE8DD60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231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73893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23627-9991-F846-8467-8BE7A62F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B732-625F-2841-9D7D-66837B39A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5400" dirty="0">
                <a:cs typeface="Consolas" panose="020B0609020204030204" pitchFamily="49" charset="0"/>
              </a:rPr>
              <a:t>True					False</a:t>
            </a:r>
          </a:p>
          <a:p>
            <a:pPr marL="0" indent="0" algn="ctr">
              <a:buNone/>
            </a:pPr>
            <a:endParaRPr lang="en-US" sz="5400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878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23627-9991-F846-8467-8BE7A62F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 #0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Booleans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B732-625F-2841-9D7D-66837B39A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 hold the values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Represented by &lt;class ‘bool’&gt;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Most common functions applied on Boolean: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and, or, negation, equality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Have a look 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  <a:hlinkClick r:id="rId2"/>
              </a:rPr>
              <a:t>https://en.wikipedia.org/wiki/Truth_table</a:t>
            </a:r>
            <a:endParaRPr lang="en-US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890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DAC9-81E1-8C4A-AC44-D8AEABA2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a bool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3ACE2-61FF-5A4C-9887-D1CE1DBF2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DFECA-55BB-094C-B661-D055D91138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Assignment</a:t>
            </a:r>
          </a:p>
          <a:p>
            <a:r>
              <a:rPr lang="en-US" dirty="0"/>
              <a:t>Comparison</a:t>
            </a:r>
          </a:p>
          <a:p>
            <a:r>
              <a:rPr lang="en-US" dirty="0"/>
              <a:t>Negation	</a:t>
            </a:r>
          </a:p>
          <a:p>
            <a:r>
              <a:rPr lang="en-US" dirty="0"/>
              <a:t>Logical AND	</a:t>
            </a:r>
          </a:p>
          <a:p>
            <a:r>
              <a:rPr lang="en-US" dirty="0"/>
              <a:t>Logical OR</a:t>
            </a:r>
          </a:p>
          <a:p>
            <a:r>
              <a:rPr lang="en-US" dirty="0"/>
              <a:t>Identity</a:t>
            </a:r>
          </a:p>
          <a:p>
            <a:endParaRPr lang="en-US" dirty="0"/>
          </a:p>
          <a:p>
            <a:r>
              <a:rPr lang="en-US" dirty="0"/>
              <a:t># Many more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4BDE2E-C83E-2C48-8F42-8B8E3AC9C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2C907-E140-D544-8941-1E5A484ABBC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= </a:t>
            </a:r>
            <a:r>
              <a:rPr lang="en-US" b="1" dirty="0"/>
              <a:t>False</a:t>
            </a:r>
            <a:endParaRPr lang="en-US" dirty="0"/>
          </a:p>
          <a:p>
            <a:r>
              <a:rPr lang="en-US" dirty="0"/>
              <a:t>a == </a:t>
            </a:r>
            <a:r>
              <a:rPr lang="en-US" b="1" dirty="0"/>
              <a:t>True</a:t>
            </a:r>
          </a:p>
          <a:p>
            <a:r>
              <a:rPr lang="en-US" b="1" dirty="0"/>
              <a:t>not</a:t>
            </a:r>
            <a:r>
              <a:rPr lang="en-US" dirty="0"/>
              <a:t> a</a:t>
            </a:r>
          </a:p>
          <a:p>
            <a:r>
              <a:rPr lang="en-US" dirty="0"/>
              <a:t>a </a:t>
            </a:r>
            <a:r>
              <a:rPr lang="en-US" b="1" dirty="0"/>
              <a:t>and</a:t>
            </a:r>
            <a:r>
              <a:rPr lang="en-US" dirty="0"/>
              <a:t> b</a:t>
            </a:r>
          </a:p>
          <a:p>
            <a:r>
              <a:rPr lang="en-US" dirty="0"/>
              <a:t>a </a:t>
            </a:r>
            <a:r>
              <a:rPr lang="en-US" b="1" dirty="0"/>
              <a:t>or </a:t>
            </a:r>
            <a:r>
              <a:rPr lang="en-US" dirty="0"/>
              <a:t>b</a:t>
            </a:r>
          </a:p>
          <a:p>
            <a:r>
              <a:rPr lang="en-US" dirty="0"/>
              <a:t>a </a:t>
            </a:r>
            <a:r>
              <a:rPr lang="en-US" b="1" dirty="0"/>
              <a:t> is </a:t>
            </a:r>
            <a:r>
              <a:rPr lang="en-US" dirty="0"/>
              <a:t>b, a </a:t>
            </a:r>
            <a:r>
              <a:rPr lang="en-US" b="1" dirty="0"/>
              <a:t>is not </a:t>
            </a:r>
            <a:r>
              <a:rPr lang="en-US" dirty="0"/>
              <a:t>b</a:t>
            </a:r>
          </a:p>
          <a:p>
            <a:endParaRPr lang="en-US" dirty="0"/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https://en.wikipedia.org/wiki/Truth_table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76024"/>
      </p:ext>
    </p:extLst>
  </p:cSld>
  <p:clrMapOvr>
    <a:masterClrMapping/>
  </p:clrMapOvr>
</p:sld>
</file>

<file path=ppt/theme/theme1.xml><?xml version="1.0" encoding="utf-8"?>
<a:theme xmlns:a="http://schemas.openxmlformats.org/drawingml/2006/main" name="pptx_template">
  <a:themeElements>
    <a:clrScheme name="Custom 1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-Introduction, State" id="{F66EAEA7-B6F2-AA42-B787-6EAD40D5C551}" vid="{62BDAC82-E0AF-6C4E-A01E-82E7B70AC8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pptx_template</Template>
  <TotalTime>1347</TotalTime>
  <Words>879</Words>
  <Application>Microsoft Macintosh PowerPoint</Application>
  <PresentationFormat>Widescreen</PresentationFormat>
  <Paragraphs>159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pptx_template</vt:lpstr>
      <vt:lpstr>Introduction to programming  (Python)</vt:lpstr>
      <vt:lpstr>Where is this State ?</vt:lpstr>
      <vt:lpstr>How is this State represented?</vt:lpstr>
      <vt:lpstr>What are the attributes of Data</vt:lpstr>
      <vt:lpstr>What do you do with Data</vt:lpstr>
      <vt:lpstr>Data Types</vt:lpstr>
      <vt:lpstr>bool</vt:lpstr>
      <vt:lpstr>Data type #0 Booleans</vt:lpstr>
      <vt:lpstr>What can you do with a bool</vt:lpstr>
      <vt:lpstr>int</vt:lpstr>
      <vt:lpstr>Data type #1 Integers</vt:lpstr>
      <vt:lpstr>Integer representation</vt:lpstr>
      <vt:lpstr>What can you do with an int</vt:lpstr>
      <vt:lpstr>What can you do with an int</vt:lpstr>
      <vt:lpstr>float</vt:lpstr>
      <vt:lpstr>Data type #2 Floating-Point numbers</vt:lpstr>
      <vt:lpstr>What can you do with a float</vt:lpstr>
      <vt:lpstr>complex</vt:lpstr>
      <vt:lpstr>Data type #3 Complex numbers</vt:lpstr>
      <vt:lpstr>What can you do with a complex</vt:lpstr>
      <vt:lpstr>Time to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 (Python)</dc:title>
  <dc:creator>Udaya Ranga</dc:creator>
  <cp:lastModifiedBy>Udaya Ranga</cp:lastModifiedBy>
  <cp:revision>35</cp:revision>
  <dcterms:created xsi:type="dcterms:W3CDTF">2020-02-11T22:04:39Z</dcterms:created>
  <dcterms:modified xsi:type="dcterms:W3CDTF">2020-07-05T14:08:43Z</dcterms:modified>
</cp:coreProperties>
</file>