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54" r:id="rId1"/>
  </p:sldMasterIdLst>
  <p:notesMasterIdLst>
    <p:notesMasterId r:id="rId22"/>
  </p:notesMasterIdLst>
  <p:sldIdLst>
    <p:sldId id="277" r:id="rId2"/>
    <p:sldId id="278" r:id="rId3"/>
    <p:sldId id="286" r:id="rId4"/>
    <p:sldId id="268" r:id="rId5"/>
    <p:sldId id="287" r:id="rId6"/>
    <p:sldId id="274" r:id="rId7"/>
    <p:sldId id="289" r:id="rId8"/>
    <p:sldId id="290" r:id="rId9"/>
    <p:sldId id="256" r:id="rId10"/>
    <p:sldId id="283" r:id="rId11"/>
    <p:sldId id="275" r:id="rId12"/>
    <p:sldId id="291" r:id="rId13"/>
    <p:sldId id="292" r:id="rId14"/>
    <p:sldId id="288" r:id="rId15"/>
    <p:sldId id="284" r:id="rId16"/>
    <p:sldId id="285" r:id="rId17"/>
    <p:sldId id="271" r:id="rId18"/>
    <p:sldId id="282" r:id="rId19"/>
    <p:sldId id="270" r:id="rId20"/>
    <p:sldId id="281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6A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477"/>
    <p:restoredTop sz="94694"/>
  </p:normalViewPr>
  <p:slideViewPr>
    <p:cSldViewPr snapToGrid="0" snapToObjects="1">
      <p:cViewPr varScale="1">
        <p:scale>
          <a:sx n="128" d="100"/>
          <a:sy n="128" d="100"/>
        </p:scale>
        <p:origin x="80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4" d="100"/>
          <a:sy n="94" d="100"/>
        </p:scale>
        <p:origin x="3752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0C9186-47A3-C54A-A8AF-47B660C0099D}" type="datetimeFigureOut">
              <a:rPr lang="en-US" smtClean="0"/>
              <a:t>6/18/20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1290A3-92E3-6F43-88C0-EE439678F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3059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1290A3-92E3-6F43-88C0-EE439678F7B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2952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B6242-CC45-4C41-96AF-A180BD1633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FD2323-C8C4-E84D-9BDE-4C9795FB5B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88D8E8-27F5-3D4B-B77E-69FEAD07D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6/18/20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BDE768-03EF-5342-AF27-2836B4278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499998-C230-1642-BF74-8B421345F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989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9BFCF-D411-2947-803C-971BCCC0D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87A0CD-774F-3D42-9956-7E814BC304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A0E43F-04C7-654E-8D31-1C9720D94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6/18/20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0B1D8F-54F3-2C4B-8234-DC5D1DA72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D8F45D-A5CC-014E-9E0F-57F6D267D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990059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77E4BE-65B8-DF42-B38E-4507668369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6E21C7-ED92-0E49-8EDE-1BF8C2E5AD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270A26-E58F-6249-90DB-0148B15E5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6/18/20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8A71E6-39FE-F54E-A2B0-230E62949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2D7F84-A74C-FE4B-B33E-EFF94B5DC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566380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37E00-C7F3-3D44-A32A-2759FF4C4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4E4B5-E80F-5C4D-B3B4-E58A5D8A28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878B1C-2A6A-E844-BBB9-4859ADC92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6/18/20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1DAEB9-DEC2-0F48-A4BF-D1880FA4D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6BC31B-CE80-4C4C-B3E9-E1A1170B4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718702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1F4F4-7E3F-FE4D-8EB0-D4E26270C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DFA70B-BCF7-574E-9307-EC80F59078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DECEC4-1F48-4C41-8E56-8A95D58BD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6/18/20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2CABE5-F44C-704B-A707-D7C750D61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510BF7-2C8C-ED46-B501-BEBC40EC7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482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63972-C582-C848-8D8E-B2B367D87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DF123-DA2E-7247-8C90-900CB167C7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B7BE53-C764-1941-82FC-35BECCB57C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B3C778-1DCE-6446-8DB8-76E01DA98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6/18/20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38FF19-8DDD-B644-A838-4706225B8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A7D860-8897-3A49-9E9D-A897BC9E2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419164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71CA5-31A0-7845-BD4E-BD8D6DF7D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89F0A0-DEBF-B343-8AF3-97A2E8463D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D75F42-21D0-524B-A9C8-C4EF6A2083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BC3E62-C0CC-9541-9A00-D8DA131013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8BC489-7D57-844F-8638-1997B26752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86FCC6-7430-F24B-A5D6-7B9815F91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6/18/20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41F342-9435-ED4C-A109-07330ECA6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573274-CE28-B94E-ACF9-DEB0938E4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490586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84D84-7538-D644-B26E-8635664B6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095463-E374-A34B-B1C9-6BBC15633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6/18/20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74B909-61A9-414D-B60E-A07F51CAB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6321E9-3B9A-B34C-9339-0B3FBC5EE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659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8F0633-A361-214D-B926-42C219256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6/18/20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6D0B2C-5B73-8D44-9D89-2285461C2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75A408-A28B-F540-8AE3-7BD77F464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694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28817-F430-5D42-B29C-93706AAE8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0189BA-69E1-504C-9556-55907D781B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E4AE74-FA4E-704D-B74E-83B8816658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FD6EDA-E702-F840-8474-72CBF9F14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6/18/20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C72AF6-0367-6846-A94F-82AA41FCE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1C863A-F5BA-CE44-A0E0-0860D6519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013533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8D95C-EFD3-974B-B056-5BA46F270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9F9290-0387-9742-BD73-4F5F5DFABD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0AF2B5-CF0A-4E41-8ACB-960224EB5F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51FD1A-80F2-A64C-90C0-B9B70CAA2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6/18/20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DA254E-C2F9-7642-AACD-6A9D47672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CDC057-0C3B-E54B-A610-429A57A0F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306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22F295-2A77-7140-80D3-473B1DC1B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8BAEA5-1FDD-A74A-B96E-4EE498CF21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A53F1B-D59A-C64B-8CF0-977465C9CC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6/18/20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625843-8551-F540-9508-19099164DB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B5C7A7-22E1-9A41-A601-FE9EAC1070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443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5" r:id="rId1"/>
    <p:sldLayoutId id="2147483956" r:id="rId2"/>
    <p:sldLayoutId id="2147483957" r:id="rId3"/>
    <p:sldLayoutId id="2147483958" r:id="rId4"/>
    <p:sldLayoutId id="2147483959" r:id="rId5"/>
    <p:sldLayoutId id="2147483960" r:id="rId6"/>
    <p:sldLayoutId id="2147483961" r:id="rId7"/>
    <p:sldLayoutId id="2147483962" r:id="rId8"/>
    <p:sldLayoutId id="2147483963" r:id="rId9"/>
    <p:sldLayoutId id="2147483964" r:id="rId10"/>
    <p:sldLayoutId id="214748396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Unicode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5490D-6DAA-284D-B023-120031A28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418357"/>
            <a:ext cx="9792208" cy="152707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Conditional statements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A9194EA6-4EE4-E042-A4DA-4879C165CB4D}"/>
              </a:ext>
            </a:extLst>
          </p:cNvPr>
          <p:cNvSpPr/>
          <p:nvPr/>
        </p:nvSpPr>
        <p:spPr>
          <a:xfrm>
            <a:off x="6096000" y="2552369"/>
            <a:ext cx="4871720" cy="34354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491FEC-EAA1-334F-9C2E-4788D8E7B30E}"/>
              </a:ext>
            </a:extLst>
          </p:cNvPr>
          <p:cNvSpPr txBox="1"/>
          <p:nvPr/>
        </p:nvSpPr>
        <p:spPr>
          <a:xfrm>
            <a:off x="6756649" y="2623875"/>
            <a:ext cx="28937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Universe: Set of all states</a:t>
            </a:r>
          </a:p>
          <a:p>
            <a:endParaRPr lang="en-US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2A5B29C7-77A5-BC42-B34C-29628CAC8B55}"/>
              </a:ext>
            </a:extLst>
          </p:cNvPr>
          <p:cNvSpPr/>
          <p:nvPr/>
        </p:nvSpPr>
        <p:spPr>
          <a:xfrm>
            <a:off x="6376947" y="3183872"/>
            <a:ext cx="1097280" cy="993913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6E6A084-9FB8-2C4A-AB94-5662E5F5645D}"/>
              </a:ext>
            </a:extLst>
          </p:cNvPr>
          <p:cNvSpPr txBox="1"/>
          <p:nvPr/>
        </p:nvSpPr>
        <p:spPr>
          <a:xfrm>
            <a:off x="6324849" y="3442361"/>
            <a:ext cx="12041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condition_1 </a:t>
            </a:r>
          </a:p>
          <a:p>
            <a:pPr algn="ctr"/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== </a:t>
            </a:r>
          </a:p>
          <a:p>
            <a:pPr algn="ctr"/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FB7B1BEE-B809-5148-8457-404D4BAB32CA}"/>
              </a:ext>
            </a:extLst>
          </p:cNvPr>
          <p:cNvSpPr/>
          <p:nvPr/>
        </p:nvSpPr>
        <p:spPr>
          <a:xfrm>
            <a:off x="9728889" y="4509834"/>
            <a:ext cx="1097280" cy="993913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205C27-98C9-4940-9B52-6E97B1B9E07B}"/>
              </a:ext>
            </a:extLst>
          </p:cNvPr>
          <p:cNvSpPr txBox="1"/>
          <p:nvPr/>
        </p:nvSpPr>
        <p:spPr>
          <a:xfrm>
            <a:off x="9676791" y="4683624"/>
            <a:ext cx="12041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condition_2 </a:t>
            </a:r>
          </a:p>
          <a:p>
            <a:pPr algn="ctr"/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== </a:t>
            </a:r>
          </a:p>
          <a:p>
            <a:pPr algn="ctr"/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87E5211E-CA6E-CE49-8B6F-3A10D95C1C2A}"/>
              </a:ext>
            </a:extLst>
          </p:cNvPr>
          <p:cNvSpPr/>
          <p:nvPr/>
        </p:nvSpPr>
        <p:spPr>
          <a:xfrm>
            <a:off x="7833361" y="4807653"/>
            <a:ext cx="1097280" cy="993913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CD3F22E-5A64-4B46-8EBD-92A00F4262F6}"/>
              </a:ext>
            </a:extLst>
          </p:cNvPr>
          <p:cNvSpPr txBox="1"/>
          <p:nvPr/>
        </p:nvSpPr>
        <p:spPr>
          <a:xfrm>
            <a:off x="7781263" y="5066142"/>
            <a:ext cx="12041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condition_3 </a:t>
            </a:r>
          </a:p>
          <a:p>
            <a:pPr algn="ctr"/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== </a:t>
            </a:r>
          </a:p>
          <a:p>
            <a:pPr algn="ctr"/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7C2D59-A944-1348-A50D-E4B1D590106B}"/>
              </a:ext>
            </a:extLst>
          </p:cNvPr>
          <p:cNvSpPr txBox="1"/>
          <p:nvPr/>
        </p:nvSpPr>
        <p:spPr>
          <a:xfrm>
            <a:off x="7648706" y="3063671"/>
            <a:ext cx="335059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Here, 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condition_1 == False 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and condition_2 == False 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and condition_3 == False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CE6CE9C-F282-0046-B314-689EFC9DE483}"/>
              </a:ext>
            </a:extLst>
          </p:cNvPr>
          <p:cNvSpPr txBox="1"/>
          <p:nvPr/>
        </p:nvSpPr>
        <p:spPr>
          <a:xfrm>
            <a:off x="1310343" y="2034528"/>
            <a:ext cx="3749274" cy="427809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condition_1 == True:</a:t>
            </a:r>
          </a:p>
          <a:p>
            <a:pPr lvl="1"/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do thing 1</a:t>
            </a:r>
          </a:p>
          <a:p>
            <a:pPr lvl="1"/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do thing 2</a:t>
            </a:r>
          </a:p>
          <a:p>
            <a:pPr lvl="1"/>
            <a:r>
              <a:rPr lang="en-US" sz="1600" i="1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notice the indentation</a:t>
            </a:r>
          </a:p>
          <a:p>
            <a:r>
              <a:rPr lang="en-US" sz="1600" b="1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elif</a:t>
            </a:r>
            <a:r>
              <a:rPr lang="en-US" sz="160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condition_2 == True:</a:t>
            </a:r>
          </a:p>
          <a:p>
            <a:pPr lvl="1"/>
            <a:r>
              <a:rPr lang="en-US" sz="160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do thing 3</a:t>
            </a:r>
          </a:p>
          <a:p>
            <a:pPr lvl="1"/>
            <a:r>
              <a:rPr lang="en-US" sz="160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do thing 4</a:t>
            </a:r>
          </a:p>
          <a:p>
            <a:pPr lvl="1"/>
            <a:r>
              <a:rPr lang="en-US" sz="1600" i="1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notice the indentation</a:t>
            </a:r>
          </a:p>
          <a:p>
            <a:r>
              <a:rPr lang="en-US" sz="1600" b="1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elif</a:t>
            </a:r>
            <a:r>
              <a:rPr lang="en-US" sz="1600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condition_3 == True:</a:t>
            </a:r>
          </a:p>
          <a:p>
            <a:pPr lvl="1"/>
            <a:r>
              <a:rPr lang="en-US" sz="1600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do thing 5</a:t>
            </a:r>
          </a:p>
          <a:p>
            <a:pPr lvl="1"/>
            <a:r>
              <a:rPr lang="en-US" sz="1600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do thing 6</a:t>
            </a:r>
          </a:p>
          <a:p>
            <a:pPr lvl="1"/>
            <a:r>
              <a:rPr lang="en-US" sz="1600" i="1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notice the indentation</a:t>
            </a:r>
          </a:p>
          <a:p>
            <a:r>
              <a:rPr lang="en-US" sz="1600" i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else:</a:t>
            </a:r>
          </a:p>
          <a:p>
            <a:pPr lvl="1"/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do thing 7</a:t>
            </a:r>
          </a:p>
          <a:p>
            <a:pPr lvl="1"/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do thing 8</a:t>
            </a:r>
          </a:p>
          <a:p>
            <a:pPr lvl="1"/>
            <a:r>
              <a:rPr lang="en-US" sz="1600" i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notice the indentation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3183288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86915-DAD3-914F-BB74-D5B0A1CB8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395104"/>
            <a:ext cx="9792208" cy="152707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Data type 6: String</a:t>
            </a:r>
            <a:br>
              <a:rPr lang="en-US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A </a:t>
            </a:r>
            <a:r>
              <a:rPr lang="en-US" b="1" i="1" dirty="0">
                <a:solidFill>
                  <a:schemeClr val="tx2">
                    <a:lumMod val="75000"/>
                  </a:schemeClr>
                </a:solidFill>
              </a:rPr>
              <a:t>sequence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of char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33774B-CF6F-2C46-A728-359159954B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512" y="3052117"/>
            <a:ext cx="9792208" cy="34078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Let us refer to the above string as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word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String is represented by the data type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str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Each of the items in the above sequence is a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char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and can be accessed individually using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[ ]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operator and 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index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of an item</a:t>
            </a: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CF115D8-3BC2-2047-9F24-7A14883374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5608142"/>
              </p:ext>
            </p:extLst>
          </p:nvPr>
        </p:nvGraphicFramePr>
        <p:xfrm>
          <a:off x="1175512" y="2150782"/>
          <a:ext cx="677333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91532690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52480193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48305595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18825162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8278917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‘l’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‘e’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‘a’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‘r’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‘n’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1342507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6CB0AE6E-0E3A-F042-93C9-80A91E8FC865}"/>
              </a:ext>
            </a:extLst>
          </p:cNvPr>
          <p:cNvSpPr txBox="1"/>
          <p:nvPr/>
        </p:nvSpPr>
        <p:spPr>
          <a:xfrm>
            <a:off x="9113178" y="2153464"/>
            <a:ext cx="2590774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word: str = “learn”</a:t>
            </a:r>
          </a:p>
        </p:txBody>
      </p:sp>
    </p:spTree>
    <p:extLst>
      <p:ext uri="{BB962C8B-B14F-4D97-AF65-F5344CB8AC3E}">
        <p14:creationId xmlns:p14="http://schemas.microsoft.com/office/powerpoint/2010/main" val="14893660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5C98F-E2CF-2243-8EC3-A13A59FD9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Indexing into a sequence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832D6C-4D5B-2249-A709-8F1960DAA5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512" y="2557849"/>
            <a:ext cx="9792208" cy="4048434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[ ]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is an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operator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that is reserved by Python and many other programming languages to index into a sequence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Index is used to access a specific element in a sequence</a:t>
            </a: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name[0] gives a reference to ‘m’</a:t>
            </a:r>
          </a:p>
          <a:p>
            <a:r>
              <a:rPr lang="en-US" dirty="0"/>
              <a:t>name[1] gives a reference to ‘a’</a:t>
            </a:r>
          </a:p>
          <a:p>
            <a:r>
              <a:rPr lang="en-US" dirty="0"/>
              <a:t>name[2] gives a reference to ‘s’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name[3] gives a reference to ‘k’</a:t>
            </a:r>
          </a:p>
          <a:p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Index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is always an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integer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</a:p>
          <a:p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DC97608-EA64-CD45-9392-311FD470A1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5577886"/>
              </p:ext>
            </p:extLst>
          </p:nvPr>
        </p:nvGraphicFramePr>
        <p:xfrm>
          <a:off x="1559389" y="3896020"/>
          <a:ext cx="3649608" cy="36576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912402">
                  <a:extLst>
                    <a:ext uri="{9D8B030D-6E8A-4147-A177-3AD203B41FA5}">
                      <a16:colId xmlns:a16="http://schemas.microsoft.com/office/drawing/2014/main" val="2436577330"/>
                    </a:ext>
                  </a:extLst>
                </a:gridCol>
                <a:gridCol w="912402">
                  <a:extLst>
                    <a:ext uri="{9D8B030D-6E8A-4147-A177-3AD203B41FA5}">
                      <a16:colId xmlns:a16="http://schemas.microsoft.com/office/drawing/2014/main" val="2570320897"/>
                    </a:ext>
                  </a:extLst>
                </a:gridCol>
                <a:gridCol w="912402">
                  <a:extLst>
                    <a:ext uri="{9D8B030D-6E8A-4147-A177-3AD203B41FA5}">
                      <a16:colId xmlns:a16="http://schemas.microsoft.com/office/drawing/2014/main" val="334155643"/>
                    </a:ext>
                  </a:extLst>
                </a:gridCol>
                <a:gridCol w="912402">
                  <a:extLst>
                    <a:ext uri="{9D8B030D-6E8A-4147-A177-3AD203B41FA5}">
                      <a16:colId xmlns:a16="http://schemas.microsoft.com/office/drawing/2014/main" val="485728694"/>
                    </a:ext>
                  </a:extLst>
                </a:gridCol>
              </a:tblGrid>
              <a:tr h="359121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212012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F73F986-8967-7446-864D-8634EB4D43C2}"/>
              </a:ext>
            </a:extLst>
          </p:cNvPr>
          <p:cNvSpPr txBox="1"/>
          <p:nvPr/>
        </p:nvSpPr>
        <p:spPr>
          <a:xfrm>
            <a:off x="6071616" y="3896020"/>
            <a:ext cx="2970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name: str = “mask”</a:t>
            </a:r>
          </a:p>
        </p:txBody>
      </p:sp>
    </p:spTree>
    <p:extLst>
      <p:ext uri="{BB962C8B-B14F-4D97-AF65-F5344CB8AC3E}">
        <p14:creationId xmlns:p14="http://schemas.microsoft.com/office/powerpoint/2010/main" val="3542642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BBEE7-EA5D-7B49-A874-6C516557F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Iteration </a:t>
            </a:r>
            <a:br>
              <a:rPr lang="en-US" dirty="0"/>
            </a:br>
            <a:r>
              <a:rPr lang="en-US" dirty="0"/>
              <a:t>(Intuition for </a:t>
            </a:r>
            <a:r>
              <a:rPr lang="en-US" i="1" dirty="0"/>
              <a:t>for loops)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DEA78E-F51C-ED45-892C-22ADFA35A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8643" y="1825625"/>
            <a:ext cx="11373492" cy="20066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name: str = “learn”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for letter in name:	</a:t>
            </a:r>
            <a:endParaRPr lang="en-US" sz="2400" dirty="0">
              <a:solidFill>
                <a:srgbClr val="D06A2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print (letter)</a:t>
            </a:r>
          </a:p>
          <a:p>
            <a:pPr marL="457200" lvl="1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1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1CBB48F-C998-9942-87CE-637B08F993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1988518"/>
              </p:ext>
            </p:extLst>
          </p:nvPr>
        </p:nvGraphicFramePr>
        <p:xfrm>
          <a:off x="1066229" y="5497149"/>
          <a:ext cx="8128000" cy="64008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41762977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66313957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07222024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21864206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5107987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‘l’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‘e’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‘a’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‘r’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‘n’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651734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D14E52B-C01F-954F-9160-41D2F3E17CDC}"/>
              </a:ext>
            </a:extLst>
          </p:cNvPr>
          <p:cNvSpPr txBox="1"/>
          <p:nvPr/>
        </p:nvSpPr>
        <p:spPr>
          <a:xfrm>
            <a:off x="1335640" y="4036649"/>
            <a:ext cx="12030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letter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24E485D-DF6B-5E45-85AF-DE7F784B3E5B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1937151" y="4682980"/>
            <a:ext cx="0" cy="814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55D644B-2274-5849-8216-454BAE8BEFD9}"/>
              </a:ext>
            </a:extLst>
          </p:cNvPr>
          <p:cNvSpPr txBox="1"/>
          <p:nvPr/>
        </p:nvSpPr>
        <p:spPr>
          <a:xfrm>
            <a:off x="2946971" y="4033241"/>
            <a:ext cx="12030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letter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FA8E419-DDA8-5740-9AA0-505BE48633CF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3548482" y="4679572"/>
            <a:ext cx="0" cy="814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FF08FBC-A632-BD46-B222-881A2FCF0A56}"/>
              </a:ext>
            </a:extLst>
          </p:cNvPr>
          <p:cNvSpPr txBox="1"/>
          <p:nvPr/>
        </p:nvSpPr>
        <p:spPr>
          <a:xfrm>
            <a:off x="4673029" y="4033241"/>
            <a:ext cx="12030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letter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2509397-3617-E945-A29A-9E6459BBDF3B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5274540" y="4679572"/>
            <a:ext cx="0" cy="814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78346D7-3EFB-3042-834D-6333E09CD892}"/>
              </a:ext>
            </a:extLst>
          </p:cNvPr>
          <p:cNvSpPr txBox="1"/>
          <p:nvPr/>
        </p:nvSpPr>
        <p:spPr>
          <a:xfrm>
            <a:off x="6302488" y="4033241"/>
            <a:ext cx="12030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letter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A0B9998-95AC-604A-BBA0-75FB8C8132FF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6903999" y="4679572"/>
            <a:ext cx="0" cy="814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61595C1-0500-0447-864E-99DBF58444BA}"/>
              </a:ext>
            </a:extLst>
          </p:cNvPr>
          <p:cNvSpPr txBox="1"/>
          <p:nvPr/>
        </p:nvSpPr>
        <p:spPr>
          <a:xfrm>
            <a:off x="7816920" y="4033241"/>
            <a:ext cx="12030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letter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4A10C5F-0DE8-D84A-B085-BC95676F0E95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8418431" y="4679572"/>
            <a:ext cx="0" cy="814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87B805D-B268-3E40-B9B8-449AB7499C04}"/>
              </a:ext>
            </a:extLst>
          </p:cNvPr>
          <p:cNvCxnSpPr/>
          <p:nvPr/>
        </p:nvCxnSpPr>
        <p:spPr>
          <a:xfrm>
            <a:off x="256854" y="3832261"/>
            <a:ext cx="11424863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4730E2D-9E35-F74A-869E-9DED6BE47A0E}"/>
              </a:ext>
            </a:extLst>
          </p:cNvPr>
          <p:cNvSpPr txBox="1"/>
          <p:nvPr/>
        </p:nvSpPr>
        <p:spPr>
          <a:xfrm>
            <a:off x="5428180" y="2368353"/>
            <a:ext cx="51235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D06A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A variable called </a:t>
            </a:r>
            <a:r>
              <a:rPr lang="en-US" b="1" dirty="0">
                <a:solidFill>
                  <a:srgbClr val="D06A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letter </a:t>
            </a:r>
            <a:r>
              <a:rPr lang="en-US" dirty="0">
                <a:solidFill>
                  <a:srgbClr val="D06A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 created </a:t>
            </a:r>
          </a:p>
          <a:p>
            <a:r>
              <a:rPr lang="en-US" dirty="0">
                <a:solidFill>
                  <a:srgbClr val="D06A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which is valid </a:t>
            </a:r>
            <a:r>
              <a:rPr lang="en-US" i="1" dirty="0">
                <a:solidFill>
                  <a:srgbClr val="D06A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only inside the for loop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91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9" grpId="0"/>
      <p:bldP spid="9" grpId="1"/>
      <p:bldP spid="11" grpId="0"/>
      <p:bldP spid="11" grpId="1"/>
      <p:bldP spid="13" grpId="0"/>
      <p:bldP spid="13" grpId="1"/>
      <p:bldP spid="15" grpId="0"/>
      <p:bldP spid="15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1603BA8-FA4A-6046-B013-96639C005D4F}"/>
              </a:ext>
            </a:extLst>
          </p:cNvPr>
          <p:cNvSpPr txBox="1">
            <a:spLocks/>
          </p:cNvSpPr>
          <p:nvPr/>
        </p:nvSpPr>
        <p:spPr>
          <a:xfrm>
            <a:off x="566530" y="1739348"/>
            <a:ext cx="11151705" cy="47012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name: str = “learn”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for index, letter in enumerate(name):	</a:t>
            </a:r>
            <a:endParaRPr lang="en-US" sz="2400" dirty="0">
              <a:solidFill>
                <a:srgbClr val="D06A2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print (“{}: {}”.format(index, letter))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DBC3AD-D627-1745-8DF8-75AB54025850}"/>
              </a:ext>
            </a:extLst>
          </p:cNvPr>
          <p:cNvSpPr txBox="1"/>
          <p:nvPr/>
        </p:nvSpPr>
        <p:spPr>
          <a:xfrm>
            <a:off x="708582" y="3610744"/>
            <a:ext cx="67698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D06A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Two variables called </a:t>
            </a:r>
            <a:r>
              <a:rPr lang="en-US" b="1" dirty="0">
                <a:solidFill>
                  <a:srgbClr val="D06A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index </a:t>
            </a:r>
            <a:r>
              <a:rPr lang="en-US" dirty="0">
                <a:solidFill>
                  <a:srgbClr val="D06A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and </a:t>
            </a:r>
            <a:r>
              <a:rPr lang="en-US" b="1" dirty="0">
                <a:solidFill>
                  <a:srgbClr val="D06A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letter are</a:t>
            </a:r>
            <a:r>
              <a:rPr lang="en-US" dirty="0">
                <a:solidFill>
                  <a:srgbClr val="D06A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created </a:t>
            </a:r>
          </a:p>
          <a:p>
            <a:r>
              <a:rPr lang="en-US" dirty="0">
                <a:solidFill>
                  <a:srgbClr val="D06A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which are valid </a:t>
            </a:r>
            <a:r>
              <a:rPr lang="en-US" i="1" dirty="0">
                <a:solidFill>
                  <a:srgbClr val="D06A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only inside the for loop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09E391-5928-694D-A77F-DC322D6DD10C}"/>
              </a:ext>
            </a:extLst>
          </p:cNvPr>
          <p:cNvSpPr txBox="1"/>
          <p:nvPr/>
        </p:nvSpPr>
        <p:spPr>
          <a:xfrm>
            <a:off x="566530" y="657822"/>
            <a:ext cx="768575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Another popular use of </a:t>
            </a:r>
            <a:r>
              <a:rPr lang="en-US" sz="4400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for()</a:t>
            </a:r>
            <a:r>
              <a:rPr lang="en-US" sz="4400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 loop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21651EE-04EC-3F4A-9AB3-D8CC7BE33F7A}"/>
              </a:ext>
            </a:extLst>
          </p:cNvPr>
          <p:cNvSpPr txBox="1"/>
          <p:nvPr/>
        </p:nvSpPr>
        <p:spPr>
          <a:xfrm>
            <a:off x="4409409" y="4501564"/>
            <a:ext cx="652743" cy="193899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tx2">
                    <a:lumMod val="75000"/>
                  </a:schemeClr>
                </a:solidFill>
              </a:rPr>
              <a:t>0: l</a:t>
            </a:r>
          </a:p>
          <a:p>
            <a:r>
              <a:rPr lang="en-GB" sz="2400" dirty="0">
                <a:solidFill>
                  <a:schemeClr val="tx2">
                    <a:lumMod val="75000"/>
                  </a:schemeClr>
                </a:solidFill>
              </a:rPr>
              <a:t>1: e</a:t>
            </a:r>
          </a:p>
          <a:p>
            <a:r>
              <a:rPr lang="en-GB" sz="2400" dirty="0">
                <a:solidFill>
                  <a:schemeClr val="tx2">
                    <a:lumMod val="75000"/>
                  </a:schemeClr>
                </a:solidFill>
              </a:rPr>
              <a:t>2: a</a:t>
            </a:r>
          </a:p>
          <a:p>
            <a:r>
              <a:rPr lang="en-GB" sz="2400" dirty="0">
                <a:solidFill>
                  <a:schemeClr val="tx2">
                    <a:lumMod val="75000"/>
                  </a:schemeClr>
                </a:solidFill>
              </a:rPr>
              <a:t>3: r</a:t>
            </a:r>
          </a:p>
          <a:p>
            <a:r>
              <a:rPr lang="en-GB" sz="2400" dirty="0">
                <a:solidFill>
                  <a:schemeClr val="tx2">
                    <a:lumMod val="75000"/>
                  </a:schemeClr>
                </a:solidFill>
              </a:rPr>
              <a:t>4: n</a:t>
            </a:r>
          </a:p>
        </p:txBody>
      </p:sp>
    </p:spTree>
    <p:extLst>
      <p:ext uri="{BB962C8B-B14F-4D97-AF65-F5344CB8AC3E}">
        <p14:creationId xmlns:p14="http://schemas.microsoft.com/office/powerpoint/2010/main" val="31857462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C3CBF-9879-3E47-9D88-415D2594D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99849A-14A5-4740-86AE-3A5B3C02BC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Strings are represented in Unicode* and by type str</a:t>
            </a:r>
          </a:p>
          <a:p>
            <a:r>
              <a:rPr lang="en-US" dirty="0"/>
              <a:t>Strings are sequence of character(s)</a:t>
            </a:r>
          </a:p>
          <a:p>
            <a:r>
              <a:rPr lang="en-US" dirty="0"/>
              <a:t>Keep sequence in mind, we’ll keep coming back to it</a:t>
            </a:r>
          </a:p>
          <a:p>
            <a:r>
              <a:rPr lang="en-US" dirty="0"/>
              <a:t>Strings can be literal** such as “Whatever appears inside quotes; single or double is a string literal”</a:t>
            </a:r>
          </a:p>
          <a:p>
            <a:endParaRPr lang="en-US" dirty="0"/>
          </a:p>
          <a:p>
            <a:r>
              <a:rPr lang="en-US" i="1" dirty="0">
                <a:latin typeface="Consolas" panose="020B0609020204030204" pitchFamily="49" charset="0"/>
                <a:cs typeface="Consolas" panose="020B0609020204030204" pitchFamily="49" charset="0"/>
              </a:rPr>
              <a:t>* </a:t>
            </a:r>
            <a:r>
              <a:rPr lang="en-US" i="1" dirty="0">
                <a:latin typeface="Consolas" panose="020B0609020204030204" pitchFamily="49" charset="0"/>
                <a:cs typeface="Consolas" panose="020B0609020204030204" pitchFamily="49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https://en.wikipedia.org/wiki/Unicode</a:t>
            </a:r>
            <a:endParaRPr lang="en-US" i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i="1" dirty="0">
                <a:latin typeface="Consolas" panose="020B0609020204030204" pitchFamily="49" charset="0"/>
                <a:cs typeface="Consolas" panose="020B0609020204030204" pitchFamily="49" charset="0"/>
              </a:rPr>
              <a:t>** These are allocated efficiently in memory by compilers and users cannot modify them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507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EA218-7856-CF49-B006-671BCFDF8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80406"/>
            <a:ext cx="9792208" cy="152707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Operations on a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str	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F55E24-77EC-FF40-8F31-29338AEF7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512" y="2557849"/>
            <a:ext cx="9792208" cy="34078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Python provides the implementation for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str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(Similar to all other built-in types)</a:t>
            </a: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C2C7710-D099-5441-90B9-68557FBAE2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1469291"/>
              </p:ext>
            </p:extLst>
          </p:nvPr>
        </p:nvGraphicFramePr>
        <p:xfrm>
          <a:off x="1307896" y="3517008"/>
          <a:ext cx="8128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279585283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3168614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Operation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Detail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4986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Create a </a:t>
                      </a:r>
                      <a:r>
                        <a:rPr lang="en-US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str</a:t>
                      </a:r>
                      <a:endParaRPr lang="en-US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name: str = “snake”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2038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Length of a </a:t>
                      </a:r>
                      <a:r>
                        <a:rPr lang="en-US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str</a:t>
                      </a:r>
                      <a:endParaRPr lang="en-US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len(name)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1692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Access first character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name[0]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64321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Access last character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name[len(name) – 1]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08811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Access 3 characters from the beginning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name[:3]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6513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Access 3 characters from the 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name[len(name) - 3:]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1994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Access 3 characters from index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name[1:4]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06607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74718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1F3D211-EA94-BB4E-BD1F-ACC422D574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3987684"/>
              </p:ext>
            </p:extLst>
          </p:nvPr>
        </p:nvGraphicFramePr>
        <p:xfrm>
          <a:off x="2032000" y="719666"/>
          <a:ext cx="8128000" cy="311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959064947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6352061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Operation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Detail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35139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Concatenate or join 2 strings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“first_name” + “last_name”</a:t>
                      </a:r>
                      <a:br>
                        <a:rPr lang="en-US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</a:br>
                      <a:endParaRPr lang="en-US" dirty="0">
                        <a:solidFill>
                          <a:schemeClr val="tx2">
                            <a:lumMod val="75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r>
                        <a:rPr lang="en-US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“”.join([“first_name”, “last_name”])*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47704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Reassign a string to another literal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name = “snape”</a:t>
                      </a:r>
                    </a:p>
                    <a:p>
                      <a:endParaRPr lang="en-US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  <a:p>
                      <a:r>
                        <a:rPr lang="en-US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Strings are </a:t>
                      </a:r>
                      <a:r>
                        <a:rPr lang="en-US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immutable**</a:t>
                      </a:r>
                    </a:p>
                    <a:p>
                      <a:r>
                        <a:rPr lang="en-US" b="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You cannot do </a:t>
                      </a:r>
                      <a:r>
                        <a:rPr lang="en-US" b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name[3] = ‘p’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1718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Create a string of 5 ‘a’(s)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five_a: str = ‘a’ *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515703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4473821-B447-3642-8E40-A5BE4F83A8B4}"/>
              </a:ext>
            </a:extLst>
          </p:cNvPr>
          <p:cNvSpPr txBox="1"/>
          <p:nvPr/>
        </p:nvSpPr>
        <p:spPr>
          <a:xfrm>
            <a:off x="2032000" y="5815168"/>
            <a:ext cx="87286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* When you see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X.y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or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X.y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(), it is usually that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X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is an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object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and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y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is its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property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**We’ll talk about mutability later</a:t>
            </a:r>
          </a:p>
        </p:txBody>
      </p:sp>
    </p:spTree>
    <p:extLst>
      <p:ext uri="{BB962C8B-B14F-4D97-AF65-F5344CB8AC3E}">
        <p14:creationId xmlns:p14="http://schemas.microsoft.com/office/powerpoint/2010/main" val="13834570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686E2-ABAF-CA46-864B-4A5F5D8E8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More operations on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46E5E-BDA9-4742-9610-BEC11CE5A3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512" y="2557849"/>
            <a:ext cx="9792208" cy="3407862"/>
          </a:xfrm>
        </p:spPr>
        <p:txBody>
          <a:bodyPr>
            <a:normAutofit fontScale="77500" lnSpcReduction="20000"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There are 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</a:rPr>
              <a:t>many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operations defined for Strings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Try playing with them</a:t>
            </a:r>
          </a:p>
          <a:p>
            <a:r>
              <a:rPr lang="en-US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upper(), lower()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join(), split(), and replace() 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Escape sequence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Triple-Quoted Strings '''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Raw strings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65078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B7502-699E-3747-983F-A88F68880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Command-line arguments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9E8BF0-8581-4046-9F68-D62F5965FB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8512" y="2557848"/>
            <a:ext cx="9899208" cy="4130627"/>
          </a:xfrm>
        </p:spPr>
        <p:txBody>
          <a:bodyPr>
            <a:normAutofit fontScale="70000" lnSpcReduction="20000"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Command-line arguments (or inputs) are presented as a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list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* of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strings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available as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sys.argv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Every python script has at least one command-line argument (The name of the script)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$ python3 prog.py		</a:t>
            </a:r>
            <a:r>
              <a:rPr lang="en-US" dirty="0">
                <a:solidFill>
                  <a:srgbClr val="D06A22"/>
                </a:solidFill>
              </a:rPr>
              <a:t># </a:t>
            </a:r>
            <a:r>
              <a:rPr lang="en-US" dirty="0" err="1">
                <a:solidFill>
                  <a:srgbClr val="D06A22"/>
                </a:solidFill>
              </a:rPr>
              <a:t>sys.argv</a:t>
            </a:r>
            <a:r>
              <a:rPr lang="en-US" dirty="0">
                <a:solidFill>
                  <a:srgbClr val="D06A22"/>
                </a:solidFill>
              </a:rPr>
              <a:t> is [‘prog.py’]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$ python3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prog.py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arg_1 arg_2	</a:t>
            </a:r>
            <a:r>
              <a:rPr lang="en-US" dirty="0">
                <a:solidFill>
                  <a:srgbClr val="D06A22"/>
                </a:solidFill>
              </a:rPr>
              <a:t># </a:t>
            </a:r>
            <a:r>
              <a:rPr lang="en-US" dirty="0" err="1">
                <a:solidFill>
                  <a:srgbClr val="D06A22"/>
                </a:solidFill>
              </a:rPr>
              <a:t>sys.argv</a:t>
            </a:r>
            <a:r>
              <a:rPr lang="en-US" dirty="0">
                <a:solidFill>
                  <a:srgbClr val="D06A22"/>
                </a:solidFill>
              </a:rPr>
              <a:t> is [‘</a:t>
            </a:r>
            <a:r>
              <a:rPr lang="en-US" dirty="0" err="1">
                <a:solidFill>
                  <a:srgbClr val="D06A22"/>
                </a:solidFill>
              </a:rPr>
              <a:t>prog.py</a:t>
            </a:r>
            <a:r>
              <a:rPr lang="en-US" dirty="0">
                <a:solidFill>
                  <a:srgbClr val="D06A22"/>
                </a:solidFill>
              </a:rPr>
              <a:t>’, ‘arg_1’, ‘arg_2’]</a:t>
            </a:r>
          </a:p>
          <a:p>
            <a:pPr marL="0" indent="0">
              <a:buNone/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is a 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sequence data type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that will be introduced in a later session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is a 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module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more on this later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Accessing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sys.argv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 can get messy, prefer using module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argparse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 use any 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module,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you just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 in your script (Ex: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 sys)</a:t>
            </a:r>
            <a:endParaRPr lang="en-US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63707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A667A-FB9B-ED4A-B38A-531089B42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Time to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72F86A-1B2E-0E45-948E-5264B233DB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4461" y="2557848"/>
            <a:ext cx="10063259" cy="389264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For </a:t>
            </a:r>
            <a:r>
              <a:rPr lang="en-US" b="1" dirty="0"/>
              <a:t>char </a:t>
            </a:r>
            <a:r>
              <a:rPr lang="en-US" dirty="0"/>
              <a:t>and </a:t>
            </a:r>
            <a:r>
              <a:rPr lang="en-US" b="1" dirty="0"/>
              <a:t>str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, try the following operations on each of them: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Create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Access 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print()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Modify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Access 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print()</a:t>
            </a:r>
          </a:p>
          <a:p>
            <a:r>
              <a:rPr lang="en-US" dirty="0"/>
              <a:t>Create two data elements, 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</a:rPr>
              <a:t>1 and ‘1’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, and perform some operations on them</a:t>
            </a:r>
            <a:endParaRPr lang="en-US" i="1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Try python3 built-in functions of strings, there are 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</a:rPr>
              <a:t>lots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of them and they are very useful!</a:t>
            </a:r>
          </a:p>
          <a:p>
            <a:pPr lvl="1"/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7435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2EBBE1-3A6B-1C40-862C-EED1C505C3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0059" y="834887"/>
            <a:ext cx="9997661" cy="5130824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condition:</a:t>
            </a:r>
          </a:p>
          <a:p>
            <a:pPr lvl="1"/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do thing 1</a:t>
            </a:r>
          </a:p>
          <a:p>
            <a:pPr lvl="1"/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do thing 2</a:t>
            </a:r>
          </a:p>
          <a:p>
            <a:pPr lvl="1"/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notice the indentation</a:t>
            </a:r>
          </a:p>
          <a:p>
            <a:pPr lvl="1"/>
            <a:endParaRPr lang="en-US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condition:</a:t>
            </a:r>
          </a:p>
          <a:p>
            <a:pPr lvl="1"/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do thing 1</a:t>
            </a:r>
          </a:p>
          <a:p>
            <a:pPr lvl="1"/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do thing 2</a:t>
            </a:r>
          </a:p>
          <a:p>
            <a:pPr lvl="1"/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notice the indentation</a:t>
            </a:r>
          </a:p>
          <a:p>
            <a:endParaRPr lang="en-US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and 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are similar, usage is dependent on </a:t>
            </a:r>
            <a:r>
              <a:rPr lang="en-US" i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code-clarity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 usually used to </a:t>
            </a:r>
            <a:r>
              <a:rPr lang="en-US" i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iterate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 </a:t>
            </a:r>
            <a:r>
              <a:rPr lang="en-US" i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sequence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(We will talk about this in another session)</a:t>
            </a:r>
            <a:endParaRPr lang="en-US" b="1" i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and 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are used to create a </a:t>
            </a:r>
            <a:r>
              <a:rPr lang="en-US" b="1" i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loop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of execution</a:t>
            </a:r>
          </a:p>
          <a:p>
            <a:pPr lvl="1"/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 opposed to an 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condition which is executed only once</a:t>
            </a:r>
          </a:p>
          <a:p>
            <a:pPr lvl="1"/>
            <a:endParaRPr lang="en-US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condition, in above </a:t>
            </a:r>
            <a:r>
              <a:rPr lang="en-US" i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expressions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ought to evaluate to a </a:t>
            </a:r>
            <a:r>
              <a:rPr lang="en-US" i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boolean data-type</a:t>
            </a:r>
            <a:endParaRPr lang="en-US" i="1" dirty="0">
              <a:solidFill>
                <a:schemeClr val="tx2"/>
              </a:solidFill>
            </a:endParaRPr>
          </a:p>
          <a:p>
            <a:pPr lvl="1"/>
            <a:endParaRPr lang="en-US" dirty="0">
              <a:solidFill>
                <a:schemeClr val="tx2"/>
              </a:solidFill>
            </a:endParaRPr>
          </a:p>
          <a:p>
            <a:pPr lvl="1"/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96449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D3A5E-6D47-7945-8979-EDDCBE8EA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>
            <a:normAutofit/>
          </a:bodyPr>
          <a:lstStyle/>
          <a:p>
            <a:r>
              <a:rPr lang="en-US" dirty="0"/>
              <a:t>More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4FD98E-054E-4B4F-9BB4-1D9993EBB9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512" y="2557849"/>
            <a:ext cx="9792208" cy="3407862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Print all command-line arguments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Print the number of command-line arguments 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Take a string as input to program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Check if the input string is empty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Print that string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Print reversed string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Print alternate characters in that string, starting from index 0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Print alternate characters in that string, starting from index 1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Check if that string is palindrome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311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42F3C-3D1A-C44B-AEAA-2963E7C66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while()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58B900-70CF-9B45-B764-4A2F7E7988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limit: int = 100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number: int = 0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while (number &lt; limit):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print(number)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number += 2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 Lines 1 and 2 are </a:t>
            </a:r>
            <a:r>
              <a:rPr lang="en-US" i="1" dirty="0"/>
              <a:t>unconditionally executed</a:t>
            </a:r>
          </a:p>
          <a:p>
            <a:pPr marL="0" indent="0">
              <a:buNone/>
            </a:pPr>
            <a:r>
              <a:rPr lang="en-US" dirty="0"/>
              <a:t># Lines 4 and 5 are dependent on Line 3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D06A22"/>
                </a:solidFill>
              </a:rPr>
              <a:t># What will the above code print ?</a:t>
            </a:r>
          </a:p>
        </p:txBody>
      </p:sp>
    </p:spTree>
    <p:extLst>
      <p:ext uri="{BB962C8B-B14F-4D97-AF65-F5344CB8AC3E}">
        <p14:creationId xmlns:p14="http://schemas.microsoft.com/office/powerpoint/2010/main" val="926115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8B34E-B881-AE48-8B3A-A8BCFE83D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Data types so far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4AC338-A821-EE4E-9B4C-3ED2867BA1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512" y="2557849"/>
            <a:ext cx="9792208" cy="3407862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	</a:t>
            </a:r>
          </a:p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		</a:t>
            </a:r>
            <a:endParaRPr lang="en-US" sz="2800" i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800" i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float	</a:t>
            </a:r>
          </a:p>
          <a:p>
            <a:r>
              <a:rPr lang="en-US" sz="2800" i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complex	</a:t>
            </a:r>
          </a:p>
          <a:p>
            <a:endParaRPr lang="en-US" sz="2800" i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800" b="1" i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Anything that occupies memory has a type, value and address</a:t>
            </a:r>
          </a:p>
          <a:p>
            <a:r>
              <a:rPr lang="en-US" sz="2800" b="1" i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says how wide the thing is and Value quantifies the thing</a:t>
            </a:r>
          </a:p>
          <a:p>
            <a:endParaRPr lang="en-US" sz="28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9734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4B305-3D97-E04E-A150-4237EAC66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 #5: Character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5E26B-255D-3D47-B6D1-F41012E508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800" dirty="0"/>
              <a:t>‘c’		‘A’		‘p’</a:t>
            </a:r>
          </a:p>
          <a:p>
            <a:pPr marL="0" indent="0">
              <a:buNone/>
            </a:pPr>
            <a:endParaRPr lang="en-US" sz="4800" dirty="0"/>
          </a:p>
          <a:p>
            <a:pPr marL="0" indent="0">
              <a:buNone/>
            </a:pPr>
            <a:r>
              <a:rPr lang="en-US" sz="4800" dirty="0"/>
              <a:t>	‘V’		‘8’		‘b’</a:t>
            </a:r>
          </a:p>
          <a:p>
            <a:pPr marL="0" indent="0">
              <a:buNone/>
            </a:pPr>
            <a:endParaRPr lang="en-US" sz="4800" dirty="0"/>
          </a:p>
          <a:p>
            <a:pPr marL="0" indent="0">
              <a:buNone/>
            </a:pPr>
            <a:r>
              <a:rPr lang="en-US" sz="4800" dirty="0"/>
              <a:t>		‘6’		‘J’		‘s’</a:t>
            </a:r>
          </a:p>
        </p:txBody>
      </p:sp>
    </p:spTree>
    <p:extLst>
      <p:ext uri="{BB962C8B-B14F-4D97-AF65-F5344CB8AC3E}">
        <p14:creationId xmlns:p14="http://schemas.microsoft.com/office/powerpoint/2010/main" val="8010712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4AC338-A821-EE4E-9B4C-3ED2867BA1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3791" y="864704"/>
            <a:ext cx="9953929" cy="510100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Very powerful and popularly used in almost all scripts !</a:t>
            </a:r>
          </a:p>
          <a:p>
            <a:pPr>
              <a:lnSpc>
                <a:spcPct val="90000"/>
              </a:lnSpc>
            </a:pPr>
            <a:r>
              <a:rPr lang="en-US" dirty="0"/>
              <a:t>Characters are represented by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</a:p>
          <a:p>
            <a:pPr>
              <a:lnSpc>
                <a:spcPct val="90000"/>
              </a:lnSpc>
            </a:pPr>
            <a:r>
              <a:rPr lang="en-US" i="1" dirty="0"/>
              <a:t>Typically, </a:t>
            </a:r>
            <a:r>
              <a:rPr lang="en-US" b="1" i="1" dirty="0"/>
              <a:t>1 Byte </a:t>
            </a:r>
            <a:r>
              <a:rPr lang="en-US" i="1" dirty="0"/>
              <a:t>is used in memory to represent a single character</a:t>
            </a:r>
          </a:p>
          <a:p>
            <a:pPr marL="0" indent="0">
              <a:lnSpc>
                <a:spcPct val="90000"/>
              </a:lnSpc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79230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2BE47-61BF-3948-B6BB-BB76737D1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 so far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6D093B-C017-4442-A3D6-5994D07A9D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bool	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int		</a:t>
            </a:r>
            <a:endParaRPr lang="en-US" i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i="1" dirty="0">
                <a:latin typeface="Consolas" panose="020B0609020204030204" pitchFamily="49" charset="0"/>
                <a:cs typeface="Consolas" panose="020B0609020204030204" pitchFamily="49" charset="0"/>
              </a:rPr>
              <a:t>float	</a:t>
            </a:r>
          </a:p>
          <a:p>
            <a:r>
              <a:rPr lang="en-US" i="1" dirty="0">
                <a:latin typeface="Consolas" panose="020B0609020204030204" pitchFamily="49" charset="0"/>
                <a:cs typeface="Consolas" panose="020B0609020204030204" pitchFamily="49" charset="0"/>
              </a:rPr>
              <a:t>complex	</a:t>
            </a:r>
          </a:p>
          <a:p>
            <a:r>
              <a:rPr lang="en-US" dirty="0"/>
              <a:t>char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# All these types can hold </a:t>
            </a:r>
            <a:r>
              <a:rPr lang="en-US" b="1" dirty="0"/>
              <a:t>one</a:t>
            </a:r>
            <a:r>
              <a:rPr lang="en-US" dirty="0"/>
              <a:t> element of respective type</a:t>
            </a:r>
          </a:p>
        </p:txBody>
      </p:sp>
    </p:spTree>
    <p:extLst>
      <p:ext uri="{BB962C8B-B14F-4D97-AF65-F5344CB8AC3E}">
        <p14:creationId xmlns:p14="http://schemas.microsoft.com/office/powerpoint/2010/main" val="868415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F811B-BD65-E74C-8ED0-C59765B61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Sequence</a:t>
            </a:r>
            <a:r>
              <a:rPr lang="en-US" dirty="0"/>
              <a:t> 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76F459-5DA9-7D4C-9610-FA44A88612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hold more than one element in a single type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How to access each element within a sequence ?</a:t>
            </a:r>
          </a:p>
          <a:p>
            <a:r>
              <a:rPr lang="en-US" dirty="0"/>
              <a:t>Indexing</a:t>
            </a:r>
          </a:p>
          <a:p>
            <a:r>
              <a:rPr lang="en-US" dirty="0"/>
              <a:t>Iteration</a:t>
            </a:r>
          </a:p>
        </p:txBody>
      </p:sp>
    </p:spTree>
    <p:extLst>
      <p:ext uri="{BB962C8B-B14F-4D97-AF65-F5344CB8AC3E}">
        <p14:creationId xmlns:p14="http://schemas.microsoft.com/office/powerpoint/2010/main" val="30676248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35290-B2B6-324B-9349-4E6692E228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cap="none" dirty="0">
                <a:solidFill>
                  <a:schemeClr val="bg2">
                    <a:lumMod val="75000"/>
                  </a:schemeClr>
                </a:solidFill>
              </a:rPr>
              <a:t>Introduction to programming  (Python)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92A13E-D2BD-D347-B675-8C3054F4BE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000" cap="none" dirty="0">
                <a:solidFill>
                  <a:schemeClr val="bg2">
                    <a:lumMod val="75000"/>
                  </a:schemeClr>
                </a:solidFill>
              </a:rPr>
              <a:t>Session</a:t>
            </a:r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 #4</a:t>
            </a:r>
          </a:p>
          <a:p>
            <a:pPr>
              <a:spcAft>
                <a:spcPts val="600"/>
              </a:spcAft>
            </a:pPr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Conditionals</a:t>
            </a:r>
            <a:r>
              <a:rPr lang="en-US" sz="2000">
                <a:solidFill>
                  <a:schemeClr val="bg2">
                    <a:lumMod val="75000"/>
                  </a:schemeClr>
                </a:solidFill>
              </a:rPr>
              <a:t>, Character, String</a:t>
            </a:r>
            <a:endParaRPr lang="en-US" sz="20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44830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3166</TotalTime>
  <Words>1311</Words>
  <Application>Microsoft Macintosh PowerPoint</Application>
  <PresentationFormat>Widescreen</PresentationFormat>
  <Paragraphs>229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Consolas</vt:lpstr>
      <vt:lpstr>Office Theme</vt:lpstr>
      <vt:lpstr>Conditional statements</vt:lpstr>
      <vt:lpstr>PowerPoint Presentation</vt:lpstr>
      <vt:lpstr>while()</vt:lpstr>
      <vt:lpstr>Data types so far</vt:lpstr>
      <vt:lpstr>Data type #5: Character</vt:lpstr>
      <vt:lpstr>PowerPoint Presentation</vt:lpstr>
      <vt:lpstr>Data types so far</vt:lpstr>
      <vt:lpstr>Sequence data types</vt:lpstr>
      <vt:lpstr>Introduction to programming  (Python)</vt:lpstr>
      <vt:lpstr>Data type 6: String  A sequence of char</vt:lpstr>
      <vt:lpstr>Indexing into a sequence</vt:lpstr>
      <vt:lpstr>Iteration  (Intuition for for loops)</vt:lpstr>
      <vt:lpstr>PowerPoint Presentation</vt:lpstr>
      <vt:lpstr>Representation</vt:lpstr>
      <vt:lpstr>Operations on a str </vt:lpstr>
      <vt:lpstr>PowerPoint Presentation</vt:lpstr>
      <vt:lpstr>More operations on str </vt:lpstr>
      <vt:lpstr>Command-line arguments</vt:lpstr>
      <vt:lpstr>Time to code</vt:lpstr>
      <vt:lpstr>More 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programming  (Python)</dc:title>
  <dc:creator>Udaya Ranga</dc:creator>
  <cp:lastModifiedBy>Udaya Ranga</cp:lastModifiedBy>
  <cp:revision>56</cp:revision>
  <dcterms:created xsi:type="dcterms:W3CDTF">2020-04-11T10:48:24Z</dcterms:created>
  <dcterms:modified xsi:type="dcterms:W3CDTF">2020-06-18T12:38:35Z</dcterms:modified>
</cp:coreProperties>
</file>