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2"/>
  </p:notesMasterIdLst>
  <p:sldIdLst>
    <p:sldId id="256" r:id="rId2"/>
    <p:sldId id="268" r:id="rId3"/>
    <p:sldId id="262" r:id="rId4"/>
    <p:sldId id="284" r:id="rId5"/>
    <p:sldId id="269" r:id="rId6"/>
    <p:sldId id="279" r:id="rId7"/>
    <p:sldId id="280" r:id="rId8"/>
    <p:sldId id="275" r:id="rId9"/>
    <p:sldId id="270" r:id="rId10"/>
    <p:sldId id="273" r:id="rId11"/>
    <p:sldId id="274" r:id="rId12"/>
    <p:sldId id="276" r:id="rId13"/>
    <p:sldId id="287" r:id="rId14"/>
    <p:sldId id="277" r:id="rId15"/>
    <p:sldId id="288" r:id="rId16"/>
    <p:sldId id="271" r:id="rId17"/>
    <p:sldId id="278" r:id="rId18"/>
    <p:sldId id="285" r:id="rId19"/>
    <p:sldId id="286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9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17E-E2E3-0D47-BA26-FE18166B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57AB1-3D8C-6849-9BD4-A3622C35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AF1E-E95D-514A-9D16-3336155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047C-C745-B04D-B831-9859547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8692-E61A-4F40-8C2C-6CC3E21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0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7B44-6A15-C04A-B4FD-C645EB0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A769-1974-7D45-BAA3-0FA93E4A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A1DE-A6E2-674D-9EE5-CEB6B7C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34D0-2682-564A-8B77-0537DD1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6AD7-3425-0247-AF35-C1839B2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613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5112E-EEE6-3A4E-A729-DFF06F59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66B22-0906-D745-843E-E098A68C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5A0-E0EF-6F4D-8E8C-F4C25F2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46A-8654-0542-815F-D08A9F7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C4DF-EC65-384C-BA3D-2D6C995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554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A78-A038-4B4B-B5AD-2895048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77F5-71F2-2544-A9D2-B046A502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BB1D-0EEC-484D-B3AC-AF9F53C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14F5-CF5B-644C-B8F8-2334C58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91E5-426D-B147-9B2D-64F38728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058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FF6-EB70-5B42-9B77-8D3604E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BF2B-AD2B-6B43-9EFB-73569046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A7A-DF6E-BD4B-A1FA-02A901F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53B9-C350-374D-A189-9448D22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5F63-8F97-CF43-88C4-F221527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F096-5361-C740-99F1-6FDDFC0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6FCF-0635-D545-8FAA-214D2C885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5199-40B5-BF47-9BFA-E9849A04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6D44-5985-5348-837E-6631A208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BBBC-FACA-DF4C-9528-92B259A9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937-6719-E64F-8829-37973B2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064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D5B-F9BF-134D-9F48-D12AEAB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E290-AFA2-8D4A-9C45-A9735F0F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7D83-CEA5-7940-A93E-8C071406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ECE1-4E4D-E543-8B29-D0F10B45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8CFF-7523-6846-9710-A68796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EDD02-CF90-CD4C-B4B3-5A93BC8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43D0-FB7C-C649-9087-661E67A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98B2-777E-1D4D-9480-06FC169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42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998-9B8B-5043-8976-6D3BBF9B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CC45D-D96B-4442-9FD5-2F172EA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83DD-AA6A-8940-8F28-794E463E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C353-8472-024F-B10D-E1CF59E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7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BEC5F-5D05-3342-B4BD-49E9DC87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2484-AF9C-904A-AB38-E6C9575B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7163-D572-DC44-98BD-5271134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A1A-8EA4-114C-9DE9-EB59BEE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9CC0-82FF-3046-B926-8077E6C6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0D02-6BFC-D04D-97F5-1DD7024B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8471-8C1B-534A-BC05-B037FF7A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7DD0-E3AF-9946-A828-10E0A11E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261A-E11B-A347-B755-1AA332A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078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BBD-9028-6044-815B-2472736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22D2-F4D9-2A4B-ADE8-502CF60F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5768-B827-9741-84F9-CDF864038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F340-964D-F845-B477-5412DAB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4962-B541-F64E-9729-F62F858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2329-71E4-D541-83E8-DBAADBD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6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3549-E396-FF49-922E-0C1F446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13F2-8067-7849-AF4F-B83F1878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ECA-CF97-0745-831E-858649926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9BB-2AE8-5E41-837A-EA314D7D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0DE2-6900-A447-A375-946EDCC5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6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</a:t>
            </a:r>
            <a:b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#6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B752-7C21-3E43-A5A8-F9357BC7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len(arg: list)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F226-C6BB-0649-92C1-D159F652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len()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which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its argument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a non-negative integer that contains the length of that list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len()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defined by the standard python library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Can you visualize its implementation ?</a:t>
            </a:r>
          </a:p>
        </p:txBody>
      </p:sp>
    </p:spTree>
    <p:extLst>
      <p:ext uri="{BB962C8B-B14F-4D97-AF65-F5344CB8AC3E}">
        <p14:creationId xmlns:p14="http://schemas.microsoft.com/office/powerpoint/2010/main" val="31078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2B09-A7BF-2943-A837-7033D13A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Iterating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ABDB-D8C3-4143-AFC3-D19751C5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Iterate is to “go through” a sequence one-by-one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len(list)  can be calculated this way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counter and increment it each time you move one step during iteration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will the iteration start: Where a sequence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begin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will the iteration end: Where a sequence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 is usually used to iterate a sequence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Where have seen indexing and iterating before ?</a:t>
            </a:r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27762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F969-9FA4-474A-A689-1B679894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42F1-8925-7F40-BD80-E2A3E22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Add an item to the end of the list. Equivalent to a[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(a):] = [x].</a:t>
            </a: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list.extend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Extend the list by appending all the items from the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 Equivalent to a[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(a):] = 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list.insert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Insert an item at a given position. The first argument is the index of the element before which to insert, so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a.insert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(0, x) inserts at the front of the list, and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a.insert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(a), x) is equivalent to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a.append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(x).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Source: https://</a:t>
            </a:r>
            <a:r>
              <a:rPr lang="en-US" dirty="0" err="1">
                <a:solidFill>
                  <a:srgbClr val="D06A22"/>
                </a:solidFill>
              </a:rPr>
              <a:t>docs.python.org</a:t>
            </a:r>
            <a:r>
              <a:rPr lang="en-US" dirty="0">
                <a:solidFill>
                  <a:srgbClr val="D06A22"/>
                </a:solidFill>
              </a:rPr>
              <a:t>/3/tutorial/</a:t>
            </a:r>
            <a:r>
              <a:rPr lang="en-US" dirty="0" err="1">
                <a:solidFill>
                  <a:srgbClr val="D06A22"/>
                </a:solidFill>
              </a:rPr>
              <a:t>datastructures.html</a:t>
            </a:r>
            <a:endParaRPr lang="en-US" dirty="0">
              <a:solidFill>
                <a:srgbClr val="D06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8DAA2-BE5C-5744-A719-D9C5AB41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items from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522D-416F-364A-B1C6-5AE54464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list.remove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Remove the first item from the list whose value is equal to x. It raises a </a:t>
            </a:r>
            <a:r>
              <a:rPr lang="en-US" sz="2400" dirty="0" err="1"/>
              <a:t>ValueError</a:t>
            </a:r>
            <a:r>
              <a:rPr lang="en-US" sz="2400" dirty="0"/>
              <a:t> if there is no such item.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list.pop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GB" sz="2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GB" sz="2400" dirty="0"/>
              <a:t>Remove the item at the given position in the list, and return it. If no index is specified, </a:t>
            </a:r>
            <a:r>
              <a:rPr lang="en-GB" sz="2400" dirty="0" err="1"/>
              <a:t>a.pop</a:t>
            </a:r>
            <a:r>
              <a:rPr lang="en-GB" sz="2400" dirty="0"/>
              <a:t>() removes and returns the last item in the list. (The square brackets around the </a:t>
            </a:r>
            <a:r>
              <a:rPr lang="en-GB" sz="2400" i="1" dirty="0" err="1"/>
              <a:t>i</a:t>
            </a:r>
            <a:r>
              <a:rPr lang="en-GB" sz="2400" dirty="0"/>
              <a:t> in the method signature denote that the parameter is optional, not that you should type square brackets at that position. You will see this notation frequently in the Python Library Reference.)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list.clear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sz="2400" dirty="0"/>
              <a:t>Remove all items from the list. Equivalent to del a[:].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1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194-1CE7-5749-8E87-60E1D70F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items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EFA6-FEDF-FD4C-9CC5-7A8D4F55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list.index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(x[, start[, end]])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zero-based index in the list of the first item whose value is equal to x. Raises 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ValueError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if there is no such item.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optional arguments start and end are interpreted as in the slice notation and are used to limit the search to a particular subsequence of the list. The returned index is computed relative to the beginning of the full sequence rather than the start argument.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list.count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the number of times x appears in the list.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F631-8558-C043-AC76-2D3D1752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Rearrange items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C2E3-559D-BB4A-9FF0-0880ED2C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(key=None, reverse=False)</a:t>
            </a:r>
            <a:r>
              <a:rPr lang="en-US" dirty="0"/>
              <a:t> Sort the items of the list in place (the arguments can be used for sort customization, see sorted() for their explanation).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D06A22"/>
                </a:solidFill>
              </a:rPr>
              <a:t># If you want to learn how to sort, come to the next course “Python Intermediate”!</a:t>
            </a:r>
          </a:p>
        </p:txBody>
      </p:sp>
    </p:spTree>
    <p:extLst>
      <p:ext uri="{BB962C8B-B14F-4D97-AF65-F5344CB8AC3E}">
        <p14:creationId xmlns:p14="http://schemas.microsoft.com/office/powerpoint/2010/main" val="19878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4925-0255-B248-A451-7499C188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96" y="2236595"/>
            <a:ext cx="9792208" cy="15270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many more things you can do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Play with the code to get a grasp on this data structure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Read through https://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docs.python.org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/3/tutorial/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datastructures.html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5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1D39-F8B3-BA4B-BD53-14217512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6412-B433-3544-8165-31AF19C0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2305879"/>
            <a:ext cx="10262042" cy="41840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 can take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out of any sequence container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also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 original and not its reference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Notation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begin: end: step ]	</a:t>
            </a:r>
            <a:r>
              <a:rPr lang="en-US" b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By default, step=1</a:t>
            </a:r>
          </a:p>
          <a:p>
            <a:pPr marL="0" indent="0">
              <a:buNone/>
            </a:pPr>
            <a:r>
              <a:rPr lang="en-US" b="1" dirty="0"/>
              <a:t>begin </a:t>
            </a:r>
            <a:r>
              <a:rPr lang="en-US" dirty="0"/>
              <a:t>is included, </a:t>
            </a:r>
            <a:r>
              <a:rPr lang="en-US" b="1" dirty="0"/>
              <a:t>end </a:t>
            </a:r>
            <a:r>
              <a:rPr lang="en-US" dirty="0"/>
              <a:t>is excluded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More at https://</a:t>
            </a:r>
            <a:r>
              <a:rPr lang="en-US" dirty="0" err="1">
                <a:solidFill>
                  <a:srgbClr val="D06A22"/>
                </a:solidFill>
              </a:rPr>
              <a:t>docs.python.org</a:t>
            </a:r>
            <a:r>
              <a:rPr lang="en-US" dirty="0">
                <a:solidFill>
                  <a:srgbClr val="D06A22"/>
                </a:solidFill>
              </a:rPr>
              <a:t>/2.3/</a:t>
            </a:r>
            <a:r>
              <a:rPr lang="en-US" dirty="0" err="1">
                <a:solidFill>
                  <a:srgbClr val="D06A22"/>
                </a:solidFill>
              </a:rPr>
              <a:t>whatsnew</a:t>
            </a:r>
            <a:r>
              <a:rPr lang="en-US" dirty="0">
                <a:solidFill>
                  <a:srgbClr val="D06A22"/>
                </a:solidFill>
              </a:rPr>
              <a:t>/section-</a:t>
            </a:r>
            <a:r>
              <a:rPr lang="en-US" dirty="0" err="1">
                <a:solidFill>
                  <a:srgbClr val="D06A22"/>
                </a:solidFill>
              </a:rPr>
              <a:t>slices.html</a:t>
            </a:r>
            <a:endParaRPr lang="en-US" dirty="0">
              <a:solidFill>
                <a:srgbClr val="D06A22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57966-9D7E-4A40-98C3-34836F111928}"/>
              </a:ext>
            </a:extLst>
          </p:cNvPr>
          <p:cNvSpPr/>
          <p:nvPr/>
        </p:nvSpPr>
        <p:spPr>
          <a:xfrm>
            <a:off x="8706460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D0333-10D7-7D47-99BA-CF6308C14819}"/>
              </a:ext>
            </a:extLst>
          </p:cNvPr>
          <p:cNvSpPr/>
          <p:nvPr/>
        </p:nvSpPr>
        <p:spPr>
          <a:xfrm>
            <a:off x="9034009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5FDCE-0AA0-2249-9E5D-2C3A689E0C3B}"/>
              </a:ext>
            </a:extLst>
          </p:cNvPr>
          <p:cNvSpPr/>
          <p:nvPr/>
        </p:nvSpPr>
        <p:spPr>
          <a:xfrm>
            <a:off x="9355152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BC824-7ED5-CD48-BB7C-D374C892F42F}"/>
              </a:ext>
            </a:extLst>
          </p:cNvPr>
          <p:cNvSpPr/>
          <p:nvPr/>
        </p:nvSpPr>
        <p:spPr>
          <a:xfrm>
            <a:off x="9676498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6B9D10-85D3-3541-B135-A5DD1545FE19}"/>
              </a:ext>
            </a:extLst>
          </p:cNvPr>
          <p:cNvSpPr/>
          <p:nvPr/>
        </p:nvSpPr>
        <p:spPr>
          <a:xfrm>
            <a:off x="9981759" y="1213316"/>
            <a:ext cx="310101" cy="31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7CF7AE-C336-464E-B3D6-272A79D9BCC1}"/>
              </a:ext>
            </a:extLst>
          </p:cNvPr>
          <p:cNvCxnSpPr>
            <a:cxnSpLocks/>
          </p:cNvCxnSpPr>
          <p:nvPr/>
        </p:nvCxnSpPr>
        <p:spPr>
          <a:xfrm flipV="1">
            <a:off x="9189059" y="1944836"/>
            <a:ext cx="642489" cy="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165DC7-57E6-4041-AEB8-17935B478914}"/>
              </a:ext>
            </a:extLst>
          </p:cNvPr>
          <p:cNvCxnSpPr>
            <a:endCxn id="7" idx="2"/>
          </p:cNvCxnSpPr>
          <p:nvPr/>
        </p:nvCxnSpPr>
        <p:spPr>
          <a:xfrm flipV="1">
            <a:off x="9189059" y="1523416"/>
            <a:ext cx="1" cy="43732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E772D8-674F-9549-9D85-DFAB57C8BC4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826709" y="1523416"/>
            <a:ext cx="4840" cy="42937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E71321-14DE-E446-8D1A-C3134845FC52}"/>
              </a:ext>
            </a:extLst>
          </p:cNvPr>
          <p:cNvSpPr txBox="1"/>
          <p:nvPr/>
        </p:nvSpPr>
        <p:spPr>
          <a:xfrm>
            <a:off x="8861510" y="1967325"/>
            <a:ext cx="242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06A22"/>
                </a:solidFill>
              </a:rPr>
              <a:t>This is a slice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D6517-BD8E-4445-B8D5-32DD1C5139D6}"/>
              </a:ext>
            </a:extLst>
          </p:cNvPr>
          <p:cNvSpPr txBox="1"/>
          <p:nvPr/>
        </p:nvSpPr>
        <p:spPr>
          <a:xfrm>
            <a:off x="8816371" y="8801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</a:rPr>
              <a:t>begin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B6B97-59FA-E649-85E3-3D18996EE83F}"/>
              </a:ext>
            </a:extLst>
          </p:cNvPr>
          <p:cNvSpPr txBox="1"/>
          <p:nvPr/>
        </p:nvSpPr>
        <p:spPr>
          <a:xfrm>
            <a:off x="9882159" y="8842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6A2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442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6A7B-88B5-784E-B0A2-20476361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animals = [ "cat", "goat", "cow", "mouse" 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22EB-F87B-6142-85FB-CF8801B0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print(animals[:2])  # same as animals[0:2]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['cat', 'goat’]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print(animals[2:])  # same as animals[2:4]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['cow', 'mouse’]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print(animals[1:3])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['goat', 'cow’]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1B18-B383-8948-98F6-9C4004C4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animals = [ "cat", "goat", "cow", "mouse" 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2B07-A758-CD40-A59D-8FEC8BC5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print(animals[-1:0])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print(animals[0::2])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['cat', 'cow’]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print(animals[0:2:2])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['cat’]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print(animals[-1::-1])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['mouse', 'cow', 'goat', 'cat']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4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All these types, except for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store 1 element of respective type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str is the first sequential data type we have already seen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283C-FE1F-7843-9D53-1C6756B6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0CFD-4A84-724D-9E78-004B2F3DD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2156791"/>
            <a:ext cx="10097782" cy="414911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 your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length(seq)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function to calculate the number of individual items in sequence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Implement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max_val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list)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min_val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list)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all months in a year.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its size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indexing to print middle months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 the list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Iterate over the list and capitalize each entry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months representing the start of a quarter (Use slicing)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first 5 even numbers and another list of first 5 odd numbers. Join these lists into a third list.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only the odd numbers in the third list using slicing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every fourth number in the third list using slicing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this list so that the number are sorted in increasing order.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whether the number 8 exists in this list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whether the number 101 exists in this list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first 10 numbers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even numbers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odd numbers</a:t>
            </a:r>
          </a:p>
        </p:txBody>
      </p:sp>
    </p:spTree>
    <p:extLst>
      <p:ext uri="{BB962C8B-B14F-4D97-AF65-F5344CB8AC3E}">
        <p14:creationId xmlns:p14="http://schemas.microsoft.com/office/powerpoint/2010/main" val="8287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6E9D-8A22-834F-9642-BB18C242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Data types to store 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of elements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0F83-55B7-4440-8F90-B36AACA2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have already seen this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was introduced earlier because it is a very commonly used type and helps in writing small snippets of code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Tuple</a:t>
            </a:r>
          </a:p>
          <a:p>
            <a:endParaRPr lang="en-US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06A2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People have created many types of sequential data containers to be used in specific use-cases. The entire gamut of </a:t>
            </a:r>
            <a:r>
              <a:rPr lang="en-US" b="1" dirty="0">
                <a:solidFill>
                  <a:srgbClr val="D06A22"/>
                </a:solidFill>
              </a:rPr>
              <a:t>data structures and algorithms </a:t>
            </a:r>
            <a:r>
              <a:rPr lang="en-US" dirty="0">
                <a:solidFill>
                  <a:srgbClr val="D06A22"/>
                </a:solidFill>
              </a:rPr>
              <a:t>deal with creating the right kind of data container with the right kind of access patterns for a given use-case</a:t>
            </a:r>
          </a:p>
        </p:txBody>
      </p:sp>
    </p:spTree>
    <p:extLst>
      <p:ext uri="{BB962C8B-B14F-4D97-AF65-F5344CB8AC3E}">
        <p14:creationId xmlns:p14="http://schemas.microsoft.com/office/powerpoint/2010/main" val="22439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4389-66DA-2349-8C87-EE9EFCB9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" y="526774"/>
            <a:ext cx="10578548" cy="565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[ 1, 2, 3, 5, 8, 13 ]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			[ “DNA”, ‘A’, 3.14, </a:t>
            </a:r>
            <a:r>
              <a:rPr lang="en-GB" sz="3600" dirty="0"/>
              <a:t>7000000000</a:t>
            </a:r>
            <a:r>
              <a:rPr lang="en-US" sz="3600" dirty="0"/>
              <a:t> ]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	[ ‘c’, “See’, ‘C’, 70 ]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		[ “Rama”, “ Lakshmana”, “</a:t>
            </a:r>
            <a:r>
              <a:rPr lang="en-US" sz="3600"/>
              <a:t>Sita” 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410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80F5-039D-0F49-B580-2E307F4F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33" y="283724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9272-6B2F-A849-BACA-4074D7DF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964" y="1708571"/>
            <a:ext cx="10017303" cy="4574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the name suggests,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used to store a list of objects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(of any type)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item0, item1, item2, item3, …,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itemN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]	# list of N + 1 items</a:t>
            </a:r>
          </a:p>
          <a:p>
            <a:pPr marL="0" indent="0">
              <a:buNone/>
            </a:pP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list can contain another list as well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mutable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confuse this type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C-array or C++ vector.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has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called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that we’ll see later.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B5B90A-A2FC-154A-8861-15CA1416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60709"/>
              </p:ext>
            </p:extLst>
          </p:nvPr>
        </p:nvGraphicFramePr>
        <p:xfrm>
          <a:off x="1324213" y="333248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020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itemN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CE1D-BD66-F34D-AF32-3869EF8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Closer look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CDBD-6ABD-5248-A367-4FF0D3A7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8071230" cy="340786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51673-4AA0-284B-8874-D0D09EA08EF5}"/>
              </a:ext>
            </a:extLst>
          </p:cNvPr>
          <p:cNvSpPr/>
          <p:nvPr/>
        </p:nvSpPr>
        <p:spPr>
          <a:xfrm>
            <a:off x="1448656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“cat”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6BFB8-4D85-0D4E-B075-982DFCDE6BE0}"/>
              </a:ext>
            </a:extLst>
          </p:cNvPr>
          <p:cNvSpPr/>
          <p:nvPr/>
        </p:nvSpPr>
        <p:spPr>
          <a:xfrm>
            <a:off x="3061699" y="2680750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“goat”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727B6-DF19-3C45-9C58-12CD110A332A}"/>
              </a:ext>
            </a:extLst>
          </p:cNvPr>
          <p:cNvSpPr/>
          <p:nvPr/>
        </p:nvSpPr>
        <p:spPr>
          <a:xfrm>
            <a:off x="4674742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“cow”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B7DBC-897D-324A-80E3-6FF8EDFF91F6}"/>
              </a:ext>
            </a:extLst>
          </p:cNvPr>
          <p:cNvSpPr/>
          <p:nvPr/>
        </p:nvSpPr>
        <p:spPr>
          <a:xfrm>
            <a:off x="6287785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“mouse”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72D560-504D-424E-9D80-E111D7EE56BC}"/>
              </a:ext>
            </a:extLst>
          </p:cNvPr>
          <p:cNvCxnSpPr>
            <a:cxnSpLocks/>
          </p:cNvCxnSpPr>
          <p:nvPr/>
        </p:nvCxnSpPr>
        <p:spPr>
          <a:xfrm flipV="1">
            <a:off x="2265451" y="341792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BCF32C-80CD-284F-A62F-CF107F62BF88}"/>
              </a:ext>
            </a:extLst>
          </p:cNvPr>
          <p:cNvCxnSpPr>
            <a:cxnSpLocks/>
          </p:cNvCxnSpPr>
          <p:nvPr/>
        </p:nvCxnSpPr>
        <p:spPr>
          <a:xfrm flipV="1">
            <a:off x="7256979" y="341792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C31701-00E0-D641-BDBC-E380D0C8CB97}"/>
              </a:ext>
            </a:extLst>
          </p:cNvPr>
          <p:cNvCxnSpPr>
            <a:cxnSpLocks/>
          </p:cNvCxnSpPr>
          <p:nvPr/>
        </p:nvCxnSpPr>
        <p:spPr>
          <a:xfrm flipV="1">
            <a:off x="8633716" y="342900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C7DB8-3C8D-5D40-8EBE-16909AD1F54E}"/>
              </a:ext>
            </a:extLst>
          </p:cNvPr>
          <p:cNvSpPr/>
          <p:nvPr/>
        </p:nvSpPr>
        <p:spPr>
          <a:xfrm>
            <a:off x="1880171" y="4198756"/>
            <a:ext cx="924674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r>
              <a:rPr lang="en-US" dirty="0"/>
              <a:t>begin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C1A888-CC12-324D-AF57-1B0D4618E667}"/>
              </a:ext>
            </a:extLst>
          </p:cNvPr>
          <p:cNvCxnSpPr/>
          <p:nvPr/>
        </p:nvCxnSpPr>
        <p:spPr>
          <a:xfrm>
            <a:off x="2024009" y="4647369"/>
            <a:ext cx="636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EC9113C-3429-3648-A409-0BBE4DD2D661}"/>
              </a:ext>
            </a:extLst>
          </p:cNvPr>
          <p:cNvSpPr/>
          <p:nvPr/>
        </p:nvSpPr>
        <p:spPr>
          <a:xfrm>
            <a:off x="8171379" y="4211843"/>
            <a:ext cx="924674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  <a:p>
            <a:pPr algn="ctr"/>
            <a:r>
              <a:rPr lang="en-US" dirty="0"/>
              <a:t>end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2E94E-6C1D-A545-87B5-8B23AE9F5B95}"/>
              </a:ext>
            </a:extLst>
          </p:cNvPr>
          <p:cNvCxnSpPr/>
          <p:nvPr/>
        </p:nvCxnSpPr>
        <p:spPr>
          <a:xfrm>
            <a:off x="8315217" y="4660456"/>
            <a:ext cx="636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27110-1CDF-484F-9625-37D3B342E12C}"/>
              </a:ext>
            </a:extLst>
          </p:cNvPr>
          <p:cNvSpPr/>
          <p:nvPr/>
        </p:nvSpPr>
        <p:spPr>
          <a:xfrm>
            <a:off x="6582029" y="4211843"/>
            <a:ext cx="1318799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end_incl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886905-A050-D544-9DFA-F6DEB82ECEE7}"/>
              </a:ext>
            </a:extLst>
          </p:cNvPr>
          <p:cNvCxnSpPr/>
          <p:nvPr/>
        </p:nvCxnSpPr>
        <p:spPr>
          <a:xfrm flipH="1">
            <a:off x="4786165" y="1643529"/>
            <a:ext cx="3476089" cy="91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131B93-3F54-0E4F-A9A0-BE9E9E972039}"/>
              </a:ext>
            </a:extLst>
          </p:cNvPr>
          <p:cNvSpPr txBox="1"/>
          <p:nvPr/>
        </p:nvSpPr>
        <p:spPr>
          <a:xfrm>
            <a:off x="8262254" y="14338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20895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9BA4DF-A6B4-1043-9A88-2BD345C4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Closer look #2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C1EEA2-789A-BC4E-A533-53FB1C66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8071230" cy="340786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F152A6-85AB-D543-87BF-FE52DA0A1365}"/>
              </a:ext>
            </a:extLst>
          </p:cNvPr>
          <p:cNvSpPr/>
          <p:nvPr/>
        </p:nvSpPr>
        <p:spPr>
          <a:xfrm>
            <a:off x="1448656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“cat”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52631-7EF9-B649-9623-653A907E6040}"/>
              </a:ext>
            </a:extLst>
          </p:cNvPr>
          <p:cNvSpPr/>
          <p:nvPr/>
        </p:nvSpPr>
        <p:spPr>
          <a:xfrm>
            <a:off x="3061699" y="2680750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“goat”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98A72-EF2A-E441-B550-5D9824E2D3EB}"/>
              </a:ext>
            </a:extLst>
          </p:cNvPr>
          <p:cNvSpPr/>
          <p:nvPr/>
        </p:nvSpPr>
        <p:spPr>
          <a:xfrm>
            <a:off x="4674742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“cow”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8F311-5D04-BE4E-890D-4766E54CB01A}"/>
              </a:ext>
            </a:extLst>
          </p:cNvPr>
          <p:cNvSpPr/>
          <p:nvPr/>
        </p:nvSpPr>
        <p:spPr>
          <a:xfrm>
            <a:off x="6287785" y="2680749"/>
            <a:ext cx="1613043" cy="7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“mouse”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825C21-FD05-9348-8B20-98637D2DFE6B}"/>
              </a:ext>
            </a:extLst>
          </p:cNvPr>
          <p:cNvCxnSpPr>
            <a:cxnSpLocks/>
          </p:cNvCxnSpPr>
          <p:nvPr/>
        </p:nvCxnSpPr>
        <p:spPr>
          <a:xfrm flipV="1">
            <a:off x="2265451" y="341792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4C67B3-DE05-EE4B-A1A5-E8D659CCCC3C}"/>
              </a:ext>
            </a:extLst>
          </p:cNvPr>
          <p:cNvCxnSpPr>
            <a:cxnSpLocks/>
          </p:cNvCxnSpPr>
          <p:nvPr/>
        </p:nvCxnSpPr>
        <p:spPr>
          <a:xfrm flipV="1">
            <a:off x="7256979" y="341792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80CC68-E6DE-C94A-BEA1-65E5421C1082}"/>
              </a:ext>
            </a:extLst>
          </p:cNvPr>
          <p:cNvCxnSpPr>
            <a:cxnSpLocks/>
          </p:cNvCxnSpPr>
          <p:nvPr/>
        </p:nvCxnSpPr>
        <p:spPr>
          <a:xfrm flipV="1">
            <a:off x="8633716" y="342900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591E-0FD2-9649-84BF-166614650308}"/>
              </a:ext>
            </a:extLst>
          </p:cNvPr>
          <p:cNvSpPr/>
          <p:nvPr/>
        </p:nvSpPr>
        <p:spPr>
          <a:xfrm>
            <a:off x="1880171" y="4198756"/>
            <a:ext cx="924674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r>
              <a:rPr lang="en-US" dirty="0"/>
              <a:t>begin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A87430-6215-1046-9323-5A11ADF94D4E}"/>
              </a:ext>
            </a:extLst>
          </p:cNvPr>
          <p:cNvCxnSpPr/>
          <p:nvPr/>
        </p:nvCxnSpPr>
        <p:spPr>
          <a:xfrm>
            <a:off x="2024009" y="4647369"/>
            <a:ext cx="636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2B8D3-113A-214D-A890-B588ABE9516A}"/>
              </a:ext>
            </a:extLst>
          </p:cNvPr>
          <p:cNvSpPr/>
          <p:nvPr/>
        </p:nvSpPr>
        <p:spPr>
          <a:xfrm>
            <a:off x="8171379" y="4211843"/>
            <a:ext cx="924674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  <a:p>
            <a:pPr algn="ctr"/>
            <a:r>
              <a:rPr lang="en-US" dirty="0"/>
              <a:t>end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F2D43F-693B-EC4B-A9E7-3054C9CC50F9}"/>
              </a:ext>
            </a:extLst>
          </p:cNvPr>
          <p:cNvCxnSpPr/>
          <p:nvPr/>
        </p:nvCxnSpPr>
        <p:spPr>
          <a:xfrm>
            <a:off x="8315217" y="4660456"/>
            <a:ext cx="6369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5307E-2198-E341-A94F-B3FA7B192BC9}"/>
              </a:ext>
            </a:extLst>
          </p:cNvPr>
          <p:cNvSpPr/>
          <p:nvPr/>
        </p:nvSpPr>
        <p:spPr>
          <a:xfrm>
            <a:off x="6582029" y="4211843"/>
            <a:ext cx="1318799" cy="8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end_incl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294581-3F05-714D-863A-708257BDC421}"/>
              </a:ext>
            </a:extLst>
          </p:cNvPr>
          <p:cNvCxnSpPr/>
          <p:nvPr/>
        </p:nvCxnSpPr>
        <p:spPr>
          <a:xfrm flipH="1">
            <a:off x="4786165" y="1643529"/>
            <a:ext cx="3476089" cy="91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A57BDB-1F11-B54B-8917-2C2C48E0CB4F}"/>
              </a:ext>
            </a:extLst>
          </p:cNvPr>
          <p:cNvSpPr txBox="1"/>
          <p:nvPr/>
        </p:nvSpPr>
        <p:spPr>
          <a:xfrm>
            <a:off x="8262254" y="14338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356374-B9AC-7744-905A-5DBDF107C47B}"/>
              </a:ext>
            </a:extLst>
          </p:cNvPr>
          <p:cNvSpPr txBox="1"/>
          <p:nvPr/>
        </p:nvSpPr>
        <p:spPr>
          <a:xfrm>
            <a:off x="2743764" y="5159196"/>
            <a:ext cx="3861955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= 0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begin + len(animals)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end_incl = begin + len(animals) – 1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animals[begin] # First valid animal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animals[end_incl] # Last valid animal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animals[end] # Invalid animal</a:t>
            </a:r>
          </a:p>
        </p:txBody>
      </p:sp>
    </p:spTree>
    <p:extLst>
      <p:ext uri="{BB962C8B-B14F-4D97-AF65-F5344CB8AC3E}">
        <p14:creationId xmlns:p14="http://schemas.microsoft.com/office/powerpoint/2010/main" val="31446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98F-E2CF-2243-8EC3-A13A59FD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Indexing into 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2D6C-4D5B-2249-A709-8F1960DA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reserved by Python and many other programming languages to index into a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 is used to access a specific element in a sequence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list (named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of 4 elements, the first element is accessed in this way: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letters[0]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 The second element is accessed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letters[1]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so on.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happens when you execute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letters[4]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any higher integer is used as index?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always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24201-6451-1F47-A011-FD7AC0B839A7}"/>
              </a:ext>
            </a:extLst>
          </p:cNvPr>
          <p:cNvSpPr/>
          <p:nvPr/>
        </p:nvSpPr>
        <p:spPr>
          <a:xfrm>
            <a:off x="1473783" y="3521467"/>
            <a:ext cx="503434" cy="44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28FF0-A051-3B49-AEBA-4E7A7DCA45B9}"/>
              </a:ext>
            </a:extLst>
          </p:cNvPr>
          <p:cNvSpPr/>
          <p:nvPr/>
        </p:nvSpPr>
        <p:spPr>
          <a:xfrm>
            <a:off x="1977217" y="3521466"/>
            <a:ext cx="503434" cy="44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F0A69-D268-0B44-B83F-9E7AFD67DD63}"/>
              </a:ext>
            </a:extLst>
          </p:cNvPr>
          <p:cNvSpPr/>
          <p:nvPr/>
        </p:nvSpPr>
        <p:spPr>
          <a:xfrm>
            <a:off x="2480651" y="3521465"/>
            <a:ext cx="503434" cy="44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05981-67FB-2C4A-9093-7C70BC4D72CD}"/>
              </a:ext>
            </a:extLst>
          </p:cNvPr>
          <p:cNvSpPr/>
          <p:nvPr/>
        </p:nvSpPr>
        <p:spPr>
          <a:xfrm>
            <a:off x="2985199" y="3521464"/>
            <a:ext cx="503434" cy="44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4169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35D9-7F03-C542-AB43-62E89F0C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51053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can we do with a list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62EB18E-DAA3-A148-A71D-ABFDC5D19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147" y="2918899"/>
            <a:ext cx="7266103" cy="371754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9275474-9612-8246-9BBF-314BCBB1E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66639"/>
              </p:ext>
            </p:extLst>
          </p:nvPr>
        </p:nvGraphicFramePr>
        <p:xfrm>
          <a:off x="1884147" y="1729048"/>
          <a:ext cx="7195845" cy="101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067">
                  <a:extLst>
                    <a:ext uri="{9D8B030D-6E8A-4147-A177-3AD203B41FA5}">
                      <a16:colId xmlns:a16="http://schemas.microsoft.com/office/drawing/2014/main" val="1009520227"/>
                    </a:ext>
                  </a:extLst>
                </a:gridCol>
                <a:gridCol w="1334271">
                  <a:extLst>
                    <a:ext uri="{9D8B030D-6E8A-4147-A177-3AD203B41FA5}">
                      <a16:colId xmlns:a16="http://schemas.microsoft.com/office/drawing/2014/main" val="963611429"/>
                    </a:ext>
                  </a:extLst>
                </a:gridCol>
                <a:gridCol w="1439169">
                  <a:extLst>
                    <a:ext uri="{9D8B030D-6E8A-4147-A177-3AD203B41FA5}">
                      <a16:colId xmlns:a16="http://schemas.microsoft.com/office/drawing/2014/main" val="879640321"/>
                    </a:ext>
                  </a:extLst>
                </a:gridCol>
                <a:gridCol w="1439169">
                  <a:extLst>
                    <a:ext uri="{9D8B030D-6E8A-4147-A177-3AD203B41FA5}">
                      <a16:colId xmlns:a16="http://schemas.microsoft.com/office/drawing/2014/main" val="851127368"/>
                    </a:ext>
                  </a:extLst>
                </a:gridCol>
                <a:gridCol w="1439169">
                  <a:extLst>
                    <a:ext uri="{9D8B030D-6E8A-4147-A177-3AD203B41FA5}">
                      <a16:colId xmlns:a16="http://schemas.microsoft.com/office/drawing/2014/main" val="3323933773"/>
                    </a:ext>
                  </a:extLst>
                </a:gridCol>
              </a:tblGrid>
              <a:tr h="368782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33187"/>
                  </a:ext>
                </a:extLst>
              </a:tr>
              <a:tr h="645369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list-of-char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2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1465</Words>
  <Application>Microsoft Office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programming   (Python)</vt:lpstr>
      <vt:lpstr>Data types so far</vt:lpstr>
      <vt:lpstr>Data types to store a Sequence of elements</vt:lpstr>
      <vt:lpstr>PowerPoint Presentation</vt:lpstr>
      <vt:lpstr>List</vt:lpstr>
      <vt:lpstr>Closer look #1</vt:lpstr>
      <vt:lpstr>Closer look #2</vt:lpstr>
      <vt:lpstr>Indexing into a sequence</vt:lpstr>
      <vt:lpstr>What can we do with a list</vt:lpstr>
      <vt:lpstr>len(arg: list) </vt:lpstr>
      <vt:lpstr>Iterating a sequence</vt:lpstr>
      <vt:lpstr>Adding items to list</vt:lpstr>
      <vt:lpstr>Removing items from list</vt:lpstr>
      <vt:lpstr>Access items in list</vt:lpstr>
      <vt:lpstr>Rearrange items in list</vt:lpstr>
      <vt:lpstr>There are many more things you can do with a list  Play with the code to get a grasp on this data structure  Read through https://docs.python.org/3/tutorial/datastructures.html</vt:lpstr>
      <vt:lpstr>Slice</vt:lpstr>
      <vt:lpstr>animals = [ "cat", "goat", "cow", "mouse" ]</vt:lpstr>
      <vt:lpstr>animals = [ "cat", "goat", "cow", "mouse" ]</vt:lpstr>
      <vt:lpstr>Exercises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30</cp:revision>
  <dcterms:created xsi:type="dcterms:W3CDTF">2020-05-28T10:44:42Z</dcterms:created>
  <dcterms:modified xsi:type="dcterms:W3CDTF">2020-08-23T10:25:45Z</dcterms:modified>
</cp:coreProperties>
</file>