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2"/>
  </p:notesMasterIdLst>
  <p:sldIdLst>
    <p:sldId id="256" r:id="rId2"/>
    <p:sldId id="277" r:id="rId3"/>
    <p:sldId id="278" r:id="rId4"/>
    <p:sldId id="286" r:id="rId5"/>
    <p:sldId id="268" r:id="rId6"/>
    <p:sldId id="287" r:id="rId7"/>
    <p:sldId id="274" r:id="rId8"/>
    <p:sldId id="289" r:id="rId9"/>
    <p:sldId id="290" r:id="rId10"/>
    <p:sldId id="283" r:id="rId11"/>
    <p:sldId id="275" r:id="rId12"/>
    <p:sldId id="291" r:id="rId13"/>
    <p:sldId id="292" r:id="rId14"/>
    <p:sldId id="288" r:id="rId15"/>
    <p:sldId id="284" r:id="rId16"/>
    <p:sldId id="285" r:id="rId17"/>
    <p:sldId id="271" r:id="rId18"/>
    <p:sldId id="282" r:id="rId19"/>
    <p:sldId id="27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6242-CC45-4C41-96AF-A180BD16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2323-C8C4-E84D-9BDE-4C9795FB5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D8E8-27F5-3D4B-B77E-69FEAD07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E768-03EF-5342-AF27-2836B427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9998-C230-1642-BF74-8B42134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FCF-D411-2947-803C-971BCCC0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7A0CD-774F-3D42-9956-7E814BC3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E43F-04C7-654E-8D31-1C9720D9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8F-54F3-2C4B-8234-DC5D1DA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F45D-A5CC-014E-9E0F-57F6D267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05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7E4BE-65B8-DF42-B38E-45076683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21C7-ED92-0E49-8EDE-1BF8C2E5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A26-E58F-6249-90DB-0148B15E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71E6-39FE-F54E-A2B0-230E6294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7F84-A74C-FE4B-B33E-EFF94B5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63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7E00-C7F3-3D44-A32A-2759FF4C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4B5-E80F-5C4D-B3B4-E58A5D8A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8B1C-2A6A-E844-BBB9-4859ADC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AEB9-DEC2-0F48-A4BF-D1880FA4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31B-CE80-4C4C-B3E9-E1A1170B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7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F4F4-7E3F-FE4D-8EB0-D4E26270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A70B-BCF7-574E-9307-EC80F590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CEC4-1F48-4C41-8E56-8A95D58B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ABE5-F44C-704B-A707-D7C750D6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0BF7-2C8C-ED46-B501-BEBC40EC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3972-C582-C848-8D8E-B2B367D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F123-DA2E-7247-8C90-900CB167C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7BE53-C764-1941-82FC-35BECCB5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C778-1DCE-6446-8DB8-76E01DA9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FF19-8DDD-B644-A838-4706225B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7D860-8897-3A49-9E9D-A897BC9E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91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1CA5-31A0-7845-BD4E-BD8D6DF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9F0A0-DEBF-B343-8AF3-97A2E846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5F42-21D0-524B-A9C8-C4EF6A20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3E62-C0CC-9541-9A00-D8DA1310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C489-7D57-844F-8638-1997B267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FCC6-7430-F24B-A5D6-7B9815F9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F342-9435-ED4C-A109-07330ECA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73274-CE28-B94E-ACF9-DEB0938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0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4D84-7538-D644-B26E-8635664B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95463-E374-A34B-B1C9-6BBC1563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4B909-61A9-414D-B60E-A07F51C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321E9-3B9A-B34C-9339-0B3FBC5E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F0633-A361-214D-B926-42C21925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0B2C-5B73-8D44-9D89-2285461C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5A408-A28B-F540-8AE3-7BD77F46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8817-F430-5D42-B29C-93706AAE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89BA-69E1-504C-9556-55907D78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AE74-FA4E-704D-B74E-83B88166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6EDA-E702-F840-8474-72CBF9F1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2AF6-0367-6846-A94F-82AA41F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863A-F5BA-CE44-A0E0-0860D65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35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D95C-EFD3-974B-B056-5BA46F27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9290-0387-9742-BD73-4F5F5DFAB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AF2B5-CF0A-4E41-8ACB-960224E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FD1A-80F2-A64C-90C0-B9B70CAA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254E-C2F9-7642-AACD-6A9D476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C057-0C3B-E54B-A610-429A57A0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2F295-2A77-7140-80D3-473B1DC1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AEA5-1FDD-A74A-B96E-4EE498CF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3F1B-D59A-C64B-8CF0-977465C9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843-8551-F540-9508-19099164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C7A7-22E1-9A41-A601-FE9EAC10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#4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Conditionals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, Character, String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915-DAD3-914F-BB74-D5B0A1C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95104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6: String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774B-CF6F-2C46-A728-35915995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3052117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 us refer to the above string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is represented by the data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of the items in the above sequence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can be accessed individually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an item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115D8-3BC2-2047-9F24-7A148833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08142"/>
              </p:ext>
            </p:extLst>
          </p:nvPr>
        </p:nvGraphicFramePr>
        <p:xfrm>
          <a:off x="1175512" y="2150782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B0AE6E-0E3A-F042-93C9-80A91E8FC865}"/>
              </a:ext>
            </a:extLst>
          </p:cNvPr>
          <p:cNvSpPr txBox="1"/>
          <p:nvPr/>
        </p:nvSpPr>
        <p:spPr>
          <a:xfrm>
            <a:off x="9113178" y="2153464"/>
            <a:ext cx="25907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word: str = “learn”</a:t>
            </a:r>
          </a:p>
        </p:txBody>
      </p:sp>
    </p:spTree>
    <p:extLst>
      <p:ext uri="{BB962C8B-B14F-4D97-AF65-F5344CB8AC3E}">
        <p14:creationId xmlns:p14="http://schemas.microsoft.com/office/powerpoint/2010/main" val="148936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98F-E2CF-2243-8EC3-A13A59FD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into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2D6C-4D5B-2249-A709-8F1960DA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40484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reserved by Python and many other programming languages to index into a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 is used to access a specific element in a sequence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name[0] gives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‘m’</a:t>
            </a:r>
          </a:p>
          <a:p>
            <a:r>
              <a:rPr lang="en-US" dirty="0"/>
              <a:t>name[1] gives a reference to ‘a’</a:t>
            </a:r>
          </a:p>
          <a:p>
            <a:r>
              <a:rPr lang="en-US" dirty="0"/>
              <a:t>name[2] gives a reference to ‘s’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name[3] gives a reference to ‘k’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always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C97608-EA64-CD45-9392-311FD470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77886"/>
              </p:ext>
            </p:extLst>
          </p:nvPr>
        </p:nvGraphicFramePr>
        <p:xfrm>
          <a:off x="1559389" y="3896020"/>
          <a:ext cx="3649608" cy="365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2402">
                  <a:extLst>
                    <a:ext uri="{9D8B030D-6E8A-4147-A177-3AD203B41FA5}">
                      <a16:colId xmlns:a16="http://schemas.microsoft.com/office/drawing/2014/main" val="2436577330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2570320897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334155643"/>
                    </a:ext>
                  </a:extLst>
                </a:gridCol>
                <a:gridCol w="912402">
                  <a:extLst>
                    <a:ext uri="{9D8B030D-6E8A-4147-A177-3AD203B41FA5}">
                      <a16:colId xmlns:a16="http://schemas.microsoft.com/office/drawing/2014/main" val="485728694"/>
                    </a:ext>
                  </a:extLst>
                </a:gridCol>
              </a:tblGrid>
              <a:tr h="3591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20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73F986-8967-7446-864D-8634EB4D43C2}"/>
              </a:ext>
            </a:extLst>
          </p:cNvPr>
          <p:cNvSpPr txBox="1"/>
          <p:nvPr/>
        </p:nvSpPr>
        <p:spPr>
          <a:xfrm>
            <a:off x="6071616" y="3896020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name: str = “mask”</a:t>
            </a:r>
          </a:p>
        </p:txBody>
      </p:sp>
    </p:spTree>
    <p:extLst>
      <p:ext uri="{BB962C8B-B14F-4D97-AF65-F5344CB8AC3E}">
        <p14:creationId xmlns:p14="http://schemas.microsoft.com/office/powerpoint/2010/main" val="35426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BEE7-EA5D-7B49-A874-6C516557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br>
              <a:rPr lang="en-US" dirty="0"/>
            </a:br>
            <a:r>
              <a:rPr lang="en-US" dirty="0"/>
              <a:t>(Intuition for </a:t>
            </a:r>
            <a:r>
              <a:rPr lang="en-US" i="1" dirty="0"/>
              <a:t>for loops)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78E-F51C-ED45-892C-22ADFA35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43" y="1825625"/>
            <a:ext cx="11373492" cy="200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str = “learn”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letter in name:	</a:t>
            </a:r>
            <a:endParaRPr lang="en-US" sz="24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(letter)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CBB48F-C998-9942-87CE-637B08F99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88518"/>
              </p:ext>
            </p:extLst>
          </p:nvPr>
        </p:nvGraphicFramePr>
        <p:xfrm>
          <a:off x="1066229" y="5497149"/>
          <a:ext cx="8128000" cy="640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6297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31395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2220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86420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079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17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14E52B-C01F-954F-9160-41D2F3E17CDC}"/>
              </a:ext>
            </a:extLst>
          </p:cNvPr>
          <p:cNvSpPr txBox="1"/>
          <p:nvPr/>
        </p:nvSpPr>
        <p:spPr>
          <a:xfrm>
            <a:off x="1335640" y="4036649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E485D-DF6B-5E45-85AF-DE7F784B3E5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37151" y="4682980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5D644B-2274-5849-8216-454BAE8BEFD9}"/>
              </a:ext>
            </a:extLst>
          </p:cNvPr>
          <p:cNvSpPr txBox="1"/>
          <p:nvPr/>
        </p:nvSpPr>
        <p:spPr>
          <a:xfrm>
            <a:off x="2946971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A8E419-DDA8-5740-9AA0-505BE48633C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48482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08FBC-A632-BD46-B222-881A2FCF0A56}"/>
              </a:ext>
            </a:extLst>
          </p:cNvPr>
          <p:cNvSpPr txBox="1"/>
          <p:nvPr/>
        </p:nvSpPr>
        <p:spPr>
          <a:xfrm>
            <a:off x="4673029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09397-3617-E945-A29A-9E6459BBDF3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74540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8346D7-3EFB-3042-834D-6333E09CD892}"/>
              </a:ext>
            </a:extLst>
          </p:cNvPr>
          <p:cNvSpPr txBox="1"/>
          <p:nvPr/>
        </p:nvSpPr>
        <p:spPr>
          <a:xfrm>
            <a:off x="6302488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B9998-95AC-604A-BBA0-75FB8C8132F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03999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595C1-0500-0447-864E-99DBF58444BA}"/>
              </a:ext>
            </a:extLst>
          </p:cNvPr>
          <p:cNvSpPr txBox="1"/>
          <p:nvPr/>
        </p:nvSpPr>
        <p:spPr>
          <a:xfrm>
            <a:off x="7816920" y="4033241"/>
            <a:ext cx="120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10C5F-0DE8-D84A-B085-BC95676F0E9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418431" y="4679572"/>
            <a:ext cx="0" cy="8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7B805D-B268-3E40-B9B8-449AB7499C04}"/>
              </a:ext>
            </a:extLst>
          </p:cNvPr>
          <p:cNvCxnSpPr/>
          <p:nvPr/>
        </p:nvCxnSpPr>
        <p:spPr>
          <a:xfrm>
            <a:off x="256854" y="3832261"/>
            <a:ext cx="114248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30E2D-9E35-F74A-869E-9DED6BE47A0E}"/>
              </a:ext>
            </a:extLst>
          </p:cNvPr>
          <p:cNvSpPr txBox="1"/>
          <p:nvPr/>
        </p:nvSpPr>
        <p:spPr>
          <a:xfrm>
            <a:off x="5428180" y="2368353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variable called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created </a:t>
            </a:r>
          </a:p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is valid </a:t>
            </a:r>
            <a:r>
              <a:rPr lang="en-US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inside the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03BA8-FA4A-6046-B013-96639C005D4F}"/>
              </a:ext>
            </a:extLst>
          </p:cNvPr>
          <p:cNvSpPr txBox="1">
            <a:spLocks/>
          </p:cNvSpPr>
          <p:nvPr/>
        </p:nvSpPr>
        <p:spPr>
          <a:xfrm>
            <a:off x="566530" y="1739348"/>
            <a:ext cx="11151705" cy="470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name: str = “learn”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index, letter in enumerate(name):	</a:t>
            </a:r>
            <a:endParaRPr lang="en-US" sz="24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 (“{}: {}”.format(index, letter))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BC3AD-D627-1745-8DF8-75AB54025850}"/>
              </a:ext>
            </a:extLst>
          </p:cNvPr>
          <p:cNvSpPr txBox="1"/>
          <p:nvPr/>
        </p:nvSpPr>
        <p:spPr>
          <a:xfrm>
            <a:off x="708582" y="3610744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Two variables called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 are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created </a:t>
            </a:r>
          </a:p>
          <a:p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are valid </a:t>
            </a:r>
            <a:r>
              <a:rPr lang="en-US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inside the for loop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9E391-5928-694D-A77F-DC322D6DD10C}"/>
              </a:ext>
            </a:extLst>
          </p:cNvPr>
          <p:cNvSpPr txBox="1"/>
          <p:nvPr/>
        </p:nvSpPr>
        <p:spPr>
          <a:xfrm>
            <a:off x="566530" y="657822"/>
            <a:ext cx="7685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Another popular use of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for()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651EE-04EC-3F4A-9AB3-D8CC7BE33F7A}"/>
              </a:ext>
            </a:extLst>
          </p:cNvPr>
          <p:cNvSpPr txBox="1"/>
          <p:nvPr/>
        </p:nvSpPr>
        <p:spPr>
          <a:xfrm>
            <a:off x="4409409" y="4501564"/>
            <a:ext cx="65274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0: l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1: e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2: a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3: r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4: n</a:t>
            </a:r>
          </a:p>
        </p:txBody>
      </p:sp>
    </p:spTree>
    <p:extLst>
      <p:ext uri="{BB962C8B-B14F-4D97-AF65-F5344CB8AC3E}">
        <p14:creationId xmlns:p14="http://schemas.microsoft.com/office/powerpoint/2010/main" val="31857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3CBF-9879-3E47-9D88-415D2594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849A-14A5-4740-86AE-3A5B3C02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represented in Unicode* and by type str</a:t>
            </a:r>
          </a:p>
          <a:p>
            <a:r>
              <a:rPr lang="en-US" dirty="0"/>
              <a:t>Strings are sequence of character(s)</a:t>
            </a:r>
          </a:p>
          <a:p>
            <a:r>
              <a:rPr lang="en-US" dirty="0"/>
              <a:t>Keep sequence in mind, we’ll keep coming back to it</a:t>
            </a:r>
          </a:p>
          <a:p>
            <a:r>
              <a:rPr lang="en-US" dirty="0"/>
              <a:t>Strings can be literal** such as “Whatever appears inside quotes; single or double is a string literal”</a:t>
            </a:r>
          </a:p>
          <a:p>
            <a:endParaRPr lang="en-US" dirty="0"/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https://en.wikipedia.org/wiki/Unicode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** These are allocated efficiently in memory by compilers and users cannot modify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218-7856-CF49-B006-671BCFDF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8040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	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5E24-77EC-FF40-8F31-29338AE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provides the implementation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(Similar to all other built-in types)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2C7710-D099-5441-90B9-68557FBA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69291"/>
              </p:ext>
            </p:extLst>
          </p:nvPr>
        </p:nvGraphicFramePr>
        <p:xfrm>
          <a:off x="1307896" y="351700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95852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686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8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name: str = “snake”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3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Length of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first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–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name[:3]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- 3:]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9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name[1:4]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47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3D211-EA94-BB4E-BD1F-ACC422D57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87684"/>
              </p:ext>
            </p:extLst>
          </p:nvPr>
        </p:nvGraphicFramePr>
        <p:xfrm>
          <a:off x="2032000" y="719666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9064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20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Concatenate or join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“first_name” + “last_name”</a:t>
                      </a:r>
                      <a:b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“”.join([“first_name”, “last_name”])*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7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Reassign a string to another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= “snape”</a:t>
                      </a:r>
                    </a:p>
                    <a:p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Strings are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immutable**</a:t>
                      </a:r>
                    </a:p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You cannot do </a:t>
                      </a:r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name[3] = ‘p’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string of 5 ‘a’(s)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five_a: str = ‘a’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7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473821-B447-3642-8E40-A5BE4F83A8B4}"/>
              </a:ext>
            </a:extLst>
          </p:cNvPr>
          <p:cNvSpPr txBox="1"/>
          <p:nvPr/>
        </p:nvSpPr>
        <p:spPr>
          <a:xfrm>
            <a:off x="2032000" y="5815168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When you see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(), it is usually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**We’ll talk about mutability later</a:t>
            </a:r>
          </a:p>
        </p:txBody>
      </p:sp>
    </p:spTree>
    <p:extLst>
      <p:ext uri="{BB962C8B-B14F-4D97-AF65-F5344CB8AC3E}">
        <p14:creationId xmlns:p14="http://schemas.microsoft.com/office/powerpoint/2010/main" val="138345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6E2-ABAF-CA46-864B-4A5F5D8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operations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E5E-BDA9-4742-9610-BEC11CE5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operations defined for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playing with them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upper(), lower()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join(), split(), and replace()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Escape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Triple-Quoted Strings '''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502-699E-3747-983F-A88F6888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8BF0-8581-4046-9F68-D62F5965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2557848"/>
            <a:ext cx="9899208" cy="41306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 (or inputs) are presented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available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python script has at least one command-line argument (The name of the script)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prog.py	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[‘prog.py’]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arg_1 arg_2	</a:t>
            </a:r>
            <a:r>
              <a:rPr lang="en-US" dirty="0">
                <a:solidFill>
                  <a:srgbClr val="D06A22"/>
                </a:solidFill>
              </a:rPr>
              <a:t># </a:t>
            </a:r>
            <a:r>
              <a:rPr lang="en-US" dirty="0" err="1">
                <a:solidFill>
                  <a:srgbClr val="D06A22"/>
                </a:solidFill>
              </a:rPr>
              <a:t>sys.argv</a:t>
            </a:r>
            <a:r>
              <a:rPr lang="en-US" dirty="0">
                <a:solidFill>
                  <a:srgbClr val="D06A22"/>
                </a:solidFill>
              </a:rPr>
              <a:t> is [‘</a:t>
            </a:r>
            <a:r>
              <a:rPr lang="en-US" dirty="0" err="1">
                <a:solidFill>
                  <a:srgbClr val="D06A22"/>
                </a:solidFill>
              </a:rPr>
              <a:t>prog.py</a:t>
            </a:r>
            <a:r>
              <a:rPr lang="en-US" dirty="0">
                <a:solidFill>
                  <a:srgbClr val="D06A22"/>
                </a:solidFill>
              </a:rPr>
              <a:t>’, ‘arg_1’, ‘arg_2’]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data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will be introduced in a later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more on this later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can get messy, prefer using module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use any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in your script (Ex: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2557848"/>
            <a:ext cx="10063259" cy="3892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b="1" dirty="0"/>
              <a:t>char </a:t>
            </a:r>
            <a:r>
              <a:rPr lang="en-US" dirty="0"/>
              <a:t>and </a:t>
            </a:r>
            <a:r>
              <a:rPr lang="en-US" b="1" dirty="0"/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r>
              <a:rPr lang="en-US" dirty="0"/>
              <a:t>Create two data elements,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1 and ‘1’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perform some operations on them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 of strings,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3A5E-6D47-7945-8979-EDDCBE8E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D98E-054E-4B4F-9BB4-1D9993EB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command-line arguments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number of command-line arguments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 a string as input to program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the input string is empty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that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reversed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that string is palindrome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BBE1-3A6B-1C40-862C-EED1C505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834887"/>
            <a:ext cx="9997661" cy="51308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similar, usage is dependent on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code-clarity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usually used to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 will talk about this later)</a:t>
            </a:r>
            <a:endParaRPr lang="en-US" b="1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used to create a 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execution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opposed to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 which is executed only once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condition, in above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ought to evaluate to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data-type</a:t>
            </a:r>
            <a:endParaRPr lang="en-US" i="1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2F3C-3D1A-C44B-AEAA-2963E7C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B900-70CF-9B45-B764-4A2F7E79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limit: int = 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number: int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(number &lt; limit):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print(number)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number +=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Lines 1 and 2 are </a:t>
            </a:r>
            <a:r>
              <a:rPr lang="en-US" i="1" dirty="0"/>
              <a:t>unconditionally executed</a:t>
            </a:r>
          </a:p>
          <a:p>
            <a:pPr marL="0" indent="0">
              <a:buNone/>
            </a:pPr>
            <a:r>
              <a:rPr lang="en-US" dirty="0"/>
              <a:t># Lines 4 and 5 are dependent on Line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What will the above code print ?</a:t>
            </a:r>
          </a:p>
        </p:txBody>
      </p:sp>
    </p:spTree>
    <p:extLst>
      <p:ext uri="{BB962C8B-B14F-4D97-AF65-F5344CB8AC3E}">
        <p14:creationId xmlns:p14="http://schemas.microsoft.com/office/powerpoint/2010/main" val="92611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 that occupies memory has a type, value and address</a:t>
            </a: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says how wide the thing is and Value quantifies the thing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B305-3D97-E04E-A150-4237EAC6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#5: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E26B-255D-3D47-B6D1-F41012E5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‘c’		‘A’		‘p’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‘V’		‘8’		‘b’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	‘6’		‘J’		‘s’</a:t>
            </a:r>
          </a:p>
        </p:txBody>
      </p:sp>
    </p:spTree>
    <p:extLst>
      <p:ext uri="{BB962C8B-B14F-4D97-AF65-F5344CB8AC3E}">
        <p14:creationId xmlns:p14="http://schemas.microsoft.com/office/powerpoint/2010/main" val="80107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91" y="874643"/>
            <a:ext cx="9953929" cy="51010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Very powerful and popularly used in almost all scripts !</a:t>
            </a:r>
          </a:p>
          <a:p>
            <a:pPr>
              <a:lnSpc>
                <a:spcPct val="90000"/>
              </a:lnSpc>
            </a:pPr>
            <a:r>
              <a:rPr lang="en-US" dirty="0"/>
              <a:t>Characters are represented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i="1" dirty="0"/>
              <a:t>Typically, </a:t>
            </a:r>
            <a:r>
              <a:rPr lang="en-US" b="1" i="1" dirty="0"/>
              <a:t>1 Byte </a:t>
            </a:r>
            <a:r>
              <a:rPr lang="en-US" i="1" dirty="0"/>
              <a:t>is used in memory to represent a single character (ASCII. This changes with UTF-8)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2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BE47-61BF-3948-B6BB-BB76737D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093B-C017-4442-A3D6-5994D07A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/>
              <a:t>char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All these types can hold </a:t>
            </a:r>
            <a:r>
              <a:rPr lang="en-US" b="1" dirty="0"/>
              <a:t>one</a:t>
            </a:r>
            <a:r>
              <a:rPr lang="en-US" dirty="0"/>
              <a:t> element of respective type (scalar types)</a:t>
            </a:r>
          </a:p>
        </p:txBody>
      </p:sp>
    </p:spTree>
    <p:extLst>
      <p:ext uri="{BB962C8B-B14F-4D97-AF65-F5344CB8AC3E}">
        <p14:creationId xmlns:p14="http://schemas.microsoft.com/office/powerpoint/2010/main" val="8684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811B-BD65-E74C-8ED0-C59765B6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F459-5DA9-7D4C-9610-FA44A886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hold more than one element in a single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access each element within a sequence ?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306762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</TotalTime>
  <Words>1321</Words>
  <Application>Microsoft Macintosh PowerPoint</Application>
  <PresentationFormat>Widescreen</PresentationFormat>
  <Paragraphs>229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programming  (Python)</vt:lpstr>
      <vt:lpstr>Conditional statements</vt:lpstr>
      <vt:lpstr>PowerPoint Presentation</vt:lpstr>
      <vt:lpstr>while()</vt:lpstr>
      <vt:lpstr>Data types so far</vt:lpstr>
      <vt:lpstr>Data type #5: Character</vt:lpstr>
      <vt:lpstr>PowerPoint Presentation</vt:lpstr>
      <vt:lpstr>Data types so far</vt:lpstr>
      <vt:lpstr>Sequence data types</vt:lpstr>
      <vt:lpstr>Data type 6: String  A sequence of char</vt:lpstr>
      <vt:lpstr>Indexing into a sequence</vt:lpstr>
      <vt:lpstr>Iteration  (Intuition for for loops)</vt:lpstr>
      <vt:lpstr>PowerPoint Presentation</vt:lpstr>
      <vt:lpstr>Representation</vt:lpstr>
      <vt:lpstr>Operations on a str </vt:lpstr>
      <vt:lpstr>PowerPoint Presentation</vt:lpstr>
      <vt:lpstr>More operations on str </vt:lpstr>
      <vt:lpstr>Command-line arguments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63</cp:revision>
  <dcterms:created xsi:type="dcterms:W3CDTF">2020-04-11T10:48:24Z</dcterms:created>
  <dcterms:modified xsi:type="dcterms:W3CDTF">2020-07-24T13:17:06Z</dcterms:modified>
</cp:coreProperties>
</file>