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56DA9-2E32-4C57-9AC5-2D0C71ED57A1}" v="7" dt="2025-03-19T05:25:15.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academia.edu/21858073/Musical_Instrument_Recognition_in_Polyphonic_Audio_Using_Missing_Feature_Approach" TargetMode="External"/><Relationship Id="rId2" Type="http://schemas.openxmlformats.org/officeDocument/2006/relationships/hyperlink" Target="https://ieeexplore.ieee.org/document/1021072" TargetMode="External"/><Relationship Id="rId1" Type="http://schemas.openxmlformats.org/officeDocument/2006/relationships/slideLayout" Target="../slideLayouts/slideLayout9.xml"/><Relationship Id="rId4" Type="http://schemas.openxmlformats.org/officeDocument/2006/relationships/hyperlink" Target="https://arxiv.org/pdf/1605.0950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27073"/>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a:buNone/>
            </a:pPr>
            <a:r>
              <a:rPr lang="en-US" b="1" dirty="0" err="1">
                <a:solidFill>
                  <a:schemeClr val="dk1"/>
                </a:solidFill>
                <a:latin typeface="Montserrat Medium"/>
                <a:sym typeface="Montserrat Medium"/>
              </a:rPr>
              <a:t>P.Uday</a:t>
            </a:r>
            <a:r>
              <a:rPr lang="en-US" b="1" dirty="0">
                <a:solidFill>
                  <a:schemeClr val="dk1"/>
                </a:solidFill>
                <a:latin typeface="Montserrat Medium"/>
                <a:sym typeface="Montserrat Medium"/>
              </a:rPr>
              <a:t> </a:t>
            </a:r>
            <a:r>
              <a:rPr lang="en-US" b="1" dirty="0" err="1">
                <a:solidFill>
                  <a:schemeClr val="dk1"/>
                </a:solidFill>
                <a:latin typeface="Montserrat Medium"/>
                <a:sym typeface="Montserrat Medium"/>
              </a:rPr>
              <a:t>kumar</a:t>
            </a:r>
            <a:r>
              <a:rPr lang="en-US" b="1" dirty="0">
                <a:solidFill>
                  <a:schemeClr val="dk1"/>
                </a:solidFill>
                <a:latin typeface="Montserrat Medium"/>
                <a:sym typeface="Montserrat Medium"/>
              </a:rPr>
              <a:t> </a:t>
            </a:r>
            <a:r>
              <a:rPr lang="en-US" b="1" dirty="0" err="1">
                <a:solidFill>
                  <a:schemeClr val="dk1"/>
                </a:solidFill>
                <a:latin typeface="Montserrat Medium"/>
                <a:sym typeface="Montserrat Medium"/>
              </a:rPr>
              <a:t>raju</a:t>
            </a:r>
            <a:endParaRPr lang="en-US" b="1" dirty="0">
              <a:solidFill>
                <a:schemeClr val="dk1"/>
              </a:solidFill>
              <a:latin typeface="Montserrat Medium"/>
              <a:sym typeface="Montserrat Medium"/>
            </a:endParaRPr>
          </a:p>
          <a:p>
            <a:pPr marL="0" marR="0" lvl="0" indent="0" rtl="0">
              <a:lnSpc>
                <a:spcPct val="100000"/>
              </a:lnSpc>
              <a:spcBef>
                <a:spcPts val="0"/>
              </a:spcBef>
              <a:spcAft>
                <a:spcPts val="0"/>
              </a:spcAft>
              <a:buClr>
                <a:srgbClr val="000000"/>
              </a:buClr>
              <a:buSzPts val="1400"/>
              <a:buFont typeface="Arial"/>
              <a:buNone/>
            </a:pPr>
            <a:r>
              <a:rPr lang="en-US" b="1" dirty="0" err="1">
                <a:solidFill>
                  <a:schemeClr val="dk1"/>
                </a:solidFill>
                <a:latin typeface="Montserrat Medium"/>
                <a:sym typeface="Montserrat Medium"/>
              </a:rPr>
              <a:t>C.Rama</a:t>
            </a:r>
            <a:r>
              <a:rPr lang="en-US" b="1" dirty="0">
                <a:solidFill>
                  <a:schemeClr val="dk1"/>
                </a:solidFill>
                <a:latin typeface="Montserrat Medium"/>
                <a:sym typeface="Montserrat Medium"/>
              </a:rPr>
              <a:t> Karthik</a:t>
            </a:r>
          </a:p>
          <a:p>
            <a:pPr marL="0" marR="0" lvl="0" indent="0" rtl="0">
              <a:lnSpc>
                <a:spcPct val="100000"/>
              </a:lnSpc>
              <a:spcBef>
                <a:spcPts val="0"/>
              </a:spcBef>
              <a:spcAft>
                <a:spcPts val="0"/>
              </a:spcAft>
              <a:buClr>
                <a:srgbClr val="000000"/>
              </a:buClr>
              <a:buSzPts val="1400"/>
              <a:buFont typeface="Arial"/>
              <a:buNone/>
            </a:pPr>
            <a:r>
              <a:rPr lang="en-US" b="1" dirty="0" err="1">
                <a:solidFill>
                  <a:schemeClr val="dk1"/>
                </a:solidFill>
                <a:latin typeface="Montserrat Medium"/>
                <a:sym typeface="Montserrat Medium"/>
              </a:rPr>
              <a:t>S.Venkata</a:t>
            </a:r>
            <a:r>
              <a:rPr lang="en-US" b="1" dirty="0">
                <a:solidFill>
                  <a:schemeClr val="dk1"/>
                </a:solidFill>
                <a:latin typeface="Montserrat Medium"/>
                <a:sym typeface="Montserrat Medium"/>
              </a:rPr>
              <a:t> Siva </a:t>
            </a:r>
            <a:r>
              <a:rPr lang="en-US" b="1" dirty="0" err="1">
                <a:solidFill>
                  <a:schemeClr val="dk1"/>
                </a:solidFill>
                <a:latin typeface="Montserrat Medium"/>
                <a:sym typeface="Montserrat Medium"/>
              </a:rPr>
              <a:t>kumar</a:t>
            </a:r>
            <a:endParaRPr lang="en-US" b="1"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a:t>
            </a:r>
            <a:endParaRPr lang="en-US" b="1" dirty="0">
              <a:solidFill>
                <a:schemeClr val="dk1"/>
              </a:solidFill>
              <a:latin typeface="Montserrat Medium"/>
              <a:ea typeface="Montserrat Medium"/>
              <a:cs typeface="Montserrat Medium"/>
              <a:sym typeface="Montserrat Medium"/>
            </a:endParaRPr>
          </a:p>
          <a:p>
            <a:pPr marL="0" marR="0" lvl="0" indent="0" rtl="0">
              <a:lnSpc>
                <a:spcPct val="100000"/>
              </a:lnSpc>
              <a:spcBef>
                <a:spcPts val="0"/>
              </a:spcBef>
              <a:spcAft>
                <a:spcPts val="0"/>
              </a:spcAft>
              <a:buClr>
                <a:srgbClr val="000000"/>
              </a:buClr>
              <a:buSzPts val="1400"/>
              <a:buFont typeface="Arial"/>
              <a:buNone/>
            </a:pPr>
            <a:r>
              <a:rPr lang="en-US" b="1" dirty="0" err="1">
                <a:solidFill>
                  <a:schemeClr val="dk1"/>
                </a:solidFill>
                <a:latin typeface="Montserrat Medium"/>
                <a:sym typeface="Montserrat Medium"/>
              </a:rPr>
              <a:t>Dr.Chintoo</a:t>
            </a:r>
            <a:r>
              <a:rPr lang="en-US" b="1" dirty="0">
                <a:solidFill>
                  <a:schemeClr val="dk1"/>
                </a:solidFill>
                <a:latin typeface="Montserrat Medium"/>
                <a:sym typeface="Montserrat Medium"/>
              </a:rPr>
              <a:t> Kumar</a:t>
            </a:r>
            <a:r>
              <a:rPr lang="en-US" sz="1400" b="1" i="0" u="none" strike="noStrike" cap="none" dirty="0">
                <a:solidFill>
                  <a:schemeClr val="dk1"/>
                </a:solidFill>
                <a:latin typeface="Montserrat Medium"/>
                <a:ea typeface="Arial"/>
                <a:cs typeface="Arial"/>
                <a:sym typeface="Montserrat Medium"/>
              </a:rPr>
              <a:t> sir</a:t>
            </a: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4092874" y="264014"/>
            <a:ext cx="4005016"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rgbClr val="007069"/>
                </a:solidFill>
                <a:latin typeface="Open Sans"/>
                <a:ea typeface="Open Sans"/>
                <a:cs typeface="Open Sans"/>
                <a:sym typeface="Open Sans"/>
              </a:rPr>
              <a:t>MUSICAL INSTRUMENT IDENTIFICATION BY  USING AUDIO FEATURES</a:t>
            </a:r>
            <a:endParaRPr lang="en-US" sz="1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3763292" y="134749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3</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A2</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3477875"/>
          </a:xfrm>
          <a:prstGeom prst="rect">
            <a:avLst/>
          </a:prstGeom>
          <a:noFill/>
        </p:spPr>
        <p:txBody>
          <a:bodyPr wrap="square" rtlCol="0">
            <a:spAutoFit/>
          </a:bodyPr>
          <a:lstStyle/>
          <a:p>
            <a:r>
              <a:rPr lang="en-GB" sz="1200" dirty="0">
                <a:latin typeface="Verdana" panose="020B0604030504040204" pitchFamily="34" charset="0"/>
                <a:ea typeface="Verdana" panose="020B0604030504040204" pitchFamily="34" charset="0"/>
              </a:rPr>
              <a:t>Lots of Musical content are uploaded on social media daily. It is time-consuming to search content according to our choice. Musical information retrieval is one of the evolving research fields which deals with retrieving content from audio data. Musical instrument recognition is subdomain of musical information retrieval. Previous research work had mostly focused on various western instruments belonging to distinct families, such as brass, string and woodwind are classified. The purpose of this study is to classify musical instruments using audio Features with Integrated Entropy method. Monophonic recordings of solo instrument artists are used in the experiments. Audio features have taken into account temporal, spectral, the first 13 Mel-frequency Cepstral Coefficients (MFCC) and Gammatone Frequency Cepstral Coefficients(GFCC). The proposed method generates a vector that integrates entropy with extracted features. Musical instruments are classified using generated vector. For classification, a Support Vector Machine (SVM) has been used.</a:t>
            </a:r>
            <a:endParaRPr lang="en-IN" sz="12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1384995"/>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GB" dirty="0">
                <a:latin typeface="Verdana" panose="020B0604030504040204" pitchFamily="34" charset="0"/>
                <a:ea typeface="Verdana" panose="020B0604030504040204" pitchFamily="34" charset="0"/>
              </a:rPr>
              <a:t>Develop a Classification Model</a:t>
            </a:r>
          </a:p>
          <a:p>
            <a:pPr marL="285750" indent="-285750">
              <a:buFont typeface="Arial" panose="020B0604020202020204" pitchFamily="34" charset="0"/>
              <a:buChar char="•"/>
            </a:pPr>
            <a:r>
              <a:rPr lang="en-GB" dirty="0">
                <a:latin typeface="Verdana" panose="020B0604030504040204" pitchFamily="34" charset="0"/>
                <a:ea typeface="Verdana" panose="020B0604030504040204" pitchFamily="34" charset="0"/>
              </a:rPr>
              <a:t>Dataset Collection and Preprocessing</a:t>
            </a:r>
          </a:p>
          <a:p>
            <a:pPr marL="285750" indent="-285750">
              <a:buFont typeface="Arial" panose="020B0604020202020204" pitchFamily="34" charset="0"/>
              <a:buChar char="•"/>
            </a:pPr>
            <a:r>
              <a:rPr lang="en-GB" dirty="0">
                <a:latin typeface="Verdana" panose="020B0604030504040204" pitchFamily="34" charset="0"/>
                <a:ea typeface="Verdana" panose="020B0604030504040204" pitchFamily="34" charset="0"/>
              </a:rPr>
              <a:t>Training and Testing the Model</a:t>
            </a:r>
          </a:p>
          <a:p>
            <a:pPr marL="285750" indent="-285750">
              <a:buFont typeface="Arial" panose="020B0604020202020204" pitchFamily="34" charset="0"/>
              <a:buChar char="•"/>
            </a:pPr>
            <a:r>
              <a:rPr lang="en-GB" dirty="0">
                <a:latin typeface="Verdana" panose="020B0604030504040204" pitchFamily="34" charset="0"/>
                <a:ea typeface="Verdana" panose="020B0604030504040204" pitchFamily="34" charset="0"/>
              </a:rPr>
              <a:t>Real-Time Instrument Identification</a:t>
            </a:r>
          </a:p>
          <a:p>
            <a:pPr marL="285750" indent="-285750">
              <a:buFont typeface="Arial" panose="020B0604020202020204" pitchFamily="34" charset="0"/>
              <a:buChar char="•"/>
            </a:pPr>
            <a:r>
              <a:rPr lang="en-GB" dirty="0">
                <a:latin typeface="Verdana" panose="020B0604030504040204" pitchFamily="34" charset="0"/>
                <a:ea typeface="Verdana" panose="020B0604030504040204" pitchFamily="34" charset="0"/>
              </a:rPr>
              <a:t>Application Development</a:t>
            </a:r>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sp>
        <p:nvSpPr>
          <p:cNvPr id="4" name="AutoShape 4">
            <a:extLst>
              <a:ext uri="{FF2B5EF4-FFF2-40B4-BE49-F238E27FC236}">
                <a16:creationId xmlns:a16="http://schemas.microsoft.com/office/drawing/2014/main" id="{291BC865-D981-0726-726B-C7D2B9E4583C}"/>
              </a:ext>
            </a:extLst>
          </p:cNvPr>
          <p:cNvSpPr>
            <a:spLocks noChangeAspect="1" noChangeArrowheads="1"/>
          </p:cNvSpPr>
          <p:nvPr/>
        </p:nvSpPr>
        <p:spPr bwMode="auto">
          <a:xfrm>
            <a:off x="5943600" y="3276600"/>
            <a:ext cx="2464904" cy="24649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6F468C39-9B21-58A2-7962-82D0A89C67F0}"/>
              </a:ext>
            </a:extLst>
          </p:cNvPr>
          <p:cNvPicPr>
            <a:picLocks noChangeAspect="1"/>
          </p:cNvPicPr>
          <p:nvPr/>
        </p:nvPicPr>
        <p:blipFill>
          <a:blip r:embed="rId3"/>
          <a:stretch>
            <a:fillRect/>
          </a:stretch>
        </p:blipFill>
        <p:spPr>
          <a:xfrm>
            <a:off x="1496558" y="1229031"/>
            <a:ext cx="9198883" cy="4847304"/>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37322" y="1157909"/>
            <a:ext cx="11504543" cy="5467816"/>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marL="342900" marR="0" lvl="0" indent="-342900" rtl="0">
              <a:lnSpc>
                <a:spcPct val="100000"/>
              </a:lnSpc>
              <a:spcBef>
                <a:spcPts val="0"/>
              </a:spcBef>
              <a:spcAft>
                <a:spcPts val="0"/>
              </a:spcAft>
              <a:buFont typeface="+mj-lt"/>
              <a:buAutoNum type="arabicPeriod"/>
            </a:pPr>
            <a:r>
              <a:rPr lang="en-GB" dirty="0">
                <a:latin typeface="Verdana" panose="020B0604030504040204" pitchFamily="34" charset="0"/>
                <a:ea typeface="Verdana" panose="020B0604030504040204" pitchFamily="34" charset="0"/>
              </a:rPr>
              <a:t>Musical Instrument Identification Using Timbre Models </a:t>
            </a:r>
          </a:p>
          <a:p>
            <a:pPr marR="0" lvl="0" rtl="0">
              <a:lnSpc>
                <a:spcPct val="100000"/>
              </a:lnSpc>
              <a:spcBef>
                <a:spcPts val="0"/>
              </a:spcBef>
              <a:spcAft>
                <a:spcPts val="0"/>
              </a:spcAft>
            </a:pPr>
            <a:r>
              <a:rPr lang="en-GB" dirty="0">
                <a:latin typeface="Verdana" panose="020B0604030504040204" pitchFamily="34" charset="0"/>
                <a:ea typeface="Verdana" panose="020B0604030504040204" pitchFamily="34" charset="0"/>
              </a:rPr>
              <a:t>     Authors: </a:t>
            </a:r>
            <a:r>
              <a:rPr lang="en-GB" dirty="0" err="1">
                <a:latin typeface="Verdana" panose="020B0604030504040204" pitchFamily="34" charset="0"/>
                <a:ea typeface="Verdana" panose="020B0604030504040204" pitchFamily="34" charset="0"/>
              </a:rPr>
              <a:t>Essid</a:t>
            </a:r>
            <a:r>
              <a:rPr lang="en-GB" dirty="0">
                <a:latin typeface="Verdana" panose="020B0604030504040204" pitchFamily="34" charset="0"/>
                <a:ea typeface="Verdana" panose="020B0604030504040204" pitchFamily="34" charset="0"/>
              </a:rPr>
              <a:t>, S., Richard, G., and David, B.</a:t>
            </a:r>
          </a:p>
          <a:p>
            <a:pPr marR="0" lvl="0" rtl="0">
              <a:lnSpc>
                <a:spcPct val="100000"/>
              </a:lnSpc>
              <a:spcBef>
                <a:spcPts val="0"/>
              </a:spcBef>
              <a:spcAft>
                <a:spcPts val="0"/>
              </a:spcAft>
            </a:pPr>
            <a:r>
              <a:rPr lang="en-GB" dirty="0">
                <a:latin typeface="Verdana" panose="020B0604030504040204" pitchFamily="34" charset="0"/>
                <a:ea typeface="Verdana" panose="020B0604030504040204" pitchFamily="34" charset="0"/>
              </a:rPr>
              <a:t>     Journal: IEEE Transactions on Audio, Speech, and Language Processing, 2006.</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2. Automatic Musical Instrument Recognition in Polyphonic Music</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Authors: </a:t>
            </a:r>
            <a:r>
              <a:rPr lang="en-IN" dirty="0" err="1">
                <a:latin typeface="Verdana" panose="020B0604030504040204" pitchFamily="34" charset="0"/>
                <a:ea typeface="Verdana" panose="020B0604030504040204" pitchFamily="34" charset="0"/>
              </a:rPr>
              <a:t>Benetos</a:t>
            </a:r>
            <a:r>
              <a:rPr lang="en-IN" dirty="0">
                <a:latin typeface="Verdana" panose="020B0604030504040204" pitchFamily="34" charset="0"/>
                <a:ea typeface="Verdana" panose="020B0604030504040204" pitchFamily="34" charset="0"/>
              </a:rPr>
              <a:t>, E., </a:t>
            </a:r>
            <a:r>
              <a:rPr lang="en-IN" dirty="0" err="1">
                <a:latin typeface="Verdana" panose="020B0604030504040204" pitchFamily="34" charset="0"/>
                <a:ea typeface="Verdana" panose="020B0604030504040204" pitchFamily="34" charset="0"/>
              </a:rPr>
              <a:t>Cherla</a:t>
            </a:r>
            <a:r>
              <a:rPr lang="en-IN" dirty="0">
                <a:latin typeface="Verdana" panose="020B0604030504040204" pitchFamily="34" charset="0"/>
                <a:ea typeface="Verdana" panose="020B0604030504040204" pitchFamily="34" charset="0"/>
              </a:rPr>
              <a:t>, S., and Dixon, </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S.Conference</a:t>
            </a:r>
            <a:r>
              <a:rPr lang="en-IN" dirty="0">
                <a:latin typeface="Verdana" panose="020B0604030504040204" pitchFamily="34" charset="0"/>
                <a:ea typeface="Verdana" panose="020B0604030504040204" pitchFamily="34" charset="0"/>
              </a:rPr>
              <a:t>: IEEE International Conference on Acoustics, Speech, and Signal Processing (ICASSP), 2013.</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Resources – Whitepaper| Application Notes |  Datasheet| Others</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hlinkClick r:id="rId2"/>
              </a:rPr>
              <a:t>https://ieeexplore.ieee.org/document/1021072</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hlinkClick r:id="rId3"/>
              </a:rPr>
              <a:t>https://www.academia.edu/21858073/Musical_Instrument_Recognition_in_Polyphonic_Audio_Using_Missing_Feature_Approach</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hlinkClick r:id="rId4"/>
              </a:rPr>
              <a:t>https://arxiv.org/pdf/1605.09507</a:t>
            </a:r>
            <a:r>
              <a:rPr lang="en-IN"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Existing Implementations – Products| Opensource| GitHub etc </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Datasets for Musical Instrument Classification</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IRMAS Dataset: The Instrument Recognition in Musical Audio Signals dataset, which contains recordings of polyphonic music (solo and mixed) for instrument classification.</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724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41E892CC-13A4-6557-4FA5-78BE0E1F3616}"/>
              </a:ext>
            </a:extLst>
          </p:cNvPr>
          <p:cNvPicPr>
            <a:picLocks noChangeAspect="1"/>
          </p:cNvPicPr>
          <p:nvPr/>
        </p:nvPicPr>
        <p:blipFill rotWithShape="1">
          <a:blip r:embed="rId2"/>
          <a:srcRect l="1316" t="1886" r="1294" b="1457"/>
          <a:stretch/>
        </p:blipFill>
        <p:spPr>
          <a:xfrm>
            <a:off x="5466521" y="1138030"/>
            <a:ext cx="6542757" cy="5062985"/>
          </a:xfrm>
          <a:prstGeom prst="rect">
            <a:avLst/>
          </a:prstGeom>
        </p:spPr>
      </p:pic>
      <p:pic>
        <p:nvPicPr>
          <p:cNvPr id="7" name="Picture 6">
            <a:extLst>
              <a:ext uri="{FF2B5EF4-FFF2-40B4-BE49-F238E27FC236}">
                <a16:creationId xmlns:a16="http://schemas.microsoft.com/office/drawing/2014/main" id="{17134578-C551-CB3E-85F3-1B0B766C791D}"/>
              </a:ext>
            </a:extLst>
          </p:cNvPr>
          <p:cNvPicPr>
            <a:picLocks noChangeAspect="1"/>
          </p:cNvPicPr>
          <p:nvPr/>
        </p:nvPicPr>
        <p:blipFill>
          <a:blip r:embed="rId3"/>
          <a:stretch>
            <a:fillRect/>
          </a:stretch>
        </p:blipFill>
        <p:spPr>
          <a:xfrm>
            <a:off x="182722" y="1138030"/>
            <a:ext cx="5149621" cy="5024231"/>
          </a:xfrm>
          <a:prstGeom prst="rect">
            <a:avLst/>
          </a:prstGeom>
        </p:spPr>
      </p:pic>
      <p:sp>
        <p:nvSpPr>
          <p:cNvPr id="9" name="TextBox 8">
            <a:extLst>
              <a:ext uri="{FF2B5EF4-FFF2-40B4-BE49-F238E27FC236}">
                <a16:creationId xmlns:a16="http://schemas.microsoft.com/office/drawing/2014/main" id="{4BD6698A-6C14-7D81-7217-54C422B87049}"/>
              </a:ext>
            </a:extLst>
          </p:cNvPr>
          <p:cNvSpPr txBox="1"/>
          <p:nvPr/>
        </p:nvSpPr>
        <p:spPr>
          <a:xfrm>
            <a:off x="5418068" y="768289"/>
            <a:ext cx="6097656" cy="276999"/>
          </a:xfrm>
          <a:prstGeom prst="rect">
            <a:avLst/>
          </a:prstGeom>
          <a:noFill/>
        </p:spPr>
        <p:txBody>
          <a:bodyPr wrap="square">
            <a:spAutoFit/>
          </a:bodyPr>
          <a:lstStyle/>
          <a:p>
            <a:pPr marL="0" marR="0" lvl="0" indent="0" rtl="0">
              <a:lnSpc>
                <a:spcPct val="100000"/>
              </a:lnSpc>
              <a:spcBef>
                <a:spcPts val="0"/>
              </a:spcBef>
              <a:spcAft>
                <a:spcPts val="0"/>
              </a:spcAft>
              <a:buNone/>
            </a:pPr>
            <a:r>
              <a:rPr lang="en-GB" sz="1200" b="1" dirty="0">
                <a:latin typeface="Verdana" panose="020B0604030504040204" pitchFamily="34" charset="0"/>
                <a:ea typeface="Verdana" panose="020B0604030504040204" pitchFamily="34" charset="0"/>
              </a:rPr>
              <a:t>B</a:t>
            </a:r>
            <a:r>
              <a:rPr lang="en-IN" sz="1200" b="1" dirty="0" err="1">
                <a:latin typeface="Verdana" panose="020B0604030504040204" pitchFamily="34" charset="0"/>
                <a:ea typeface="Verdana" panose="020B0604030504040204" pitchFamily="34" charset="0"/>
              </a:rPr>
              <a:t>ehavioural</a:t>
            </a:r>
            <a:r>
              <a:rPr lang="en-IN" sz="1200" b="1" dirty="0">
                <a:latin typeface="Verdana" panose="020B0604030504040204" pitchFamily="34" charset="0"/>
                <a:ea typeface="Verdana" panose="020B0604030504040204" pitchFamily="34" charset="0"/>
              </a:rPr>
              <a:t> Diagram:</a:t>
            </a:r>
            <a:endParaRPr lang="en-IN"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69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3F983136-93CE-19C3-616E-D0C134865750}"/>
              </a:ext>
            </a:extLst>
          </p:cNvPr>
          <p:cNvPicPr>
            <a:picLocks noChangeAspect="1"/>
          </p:cNvPicPr>
          <p:nvPr/>
        </p:nvPicPr>
        <p:blipFill>
          <a:blip r:embed="rId2"/>
          <a:stretch>
            <a:fillRect/>
          </a:stretch>
        </p:blipFill>
        <p:spPr>
          <a:xfrm>
            <a:off x="1436205" y="1610139"/>
            <a:ext cx="9158908" cy="3985591"/>
          </a:xfrm>
          <a:prstGeom prst="rect">
            <a:avLst/>
          </a:prstGeom>
        </p:spPr>
      </p:pic>
    </p:spTree>
    <p:extLst>
      <p:ext uri="{BB962C8B-B14F-4D97-AF65-F5344CB8AC3E}">
        <p14:creationId xmlns:p14="http://schemas.microsoft.com/office/powerpoint/2010/main" val="199542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1"/>
          <p:cNvSpPr txBox="1">
            <a:spLocks noGrp="1"/>
          </p:cNvSpPr>
          <p:nvPr>
            <p:ph type="sldNum" idx="12"/>
          </p:nvPr>
        </p:nvSpPr>
        <p:spPr>
          <a:xfrm>
            <a:off x="9448799" y="6492875"/>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3" name="Picture 2">
            <a:extLst>
              <a:ext uri="{FF2B5EF4-FFF2-40B4-BE49-F238E27FC236}">
                <a16:creationId xmlns:a16="http://schemas.microsoft.com/office/drawing/2014/main" id="{440BBE75-21E1-3E8C-169E-2B963C4100B7}"/>
              </a:ext>
            </a:extLst>
          </p:cNvPr>
          <p:cNvPicPr>
            <a:picLocks noChangeAspect="1"/>
          </p:cNvPicPr>
          <p:nvPr/>
        </p:nvPicPr>
        <p:blipFill>
          <a:blip r:embed="rId2"/>
          <a:srcRect l="21938" t="20837"/>
          <a:stretch/>
        </p:blipFill>
        <p:spPr>
          <a:xfrm>
            <a:off x="393290" y="1582993"/>
            <a:ext cx="5702710" cy="4744064"/>
          </a:xfrm>
          <a:prstGeom prst="rect">
            <a:avLst/>
          </a:prstGeom>
        </p:spPr>
      </p:pic>
      <p:sp>
        <p:nvSpPr>
          <p:cNvPr id="4" name="TextBox 3">
            <a:extLst>
              <a:ext uri="{FF2B5EF4-FFF2-40B4-BE49-F238E27FC236}">
                <a16:creationId xmlns:a16="http://schemas.microsoft.com/office/drawing/2014/main" id="{175A4F5A-D1EC-17A6-8119-BE6B34B10B31}"/>
              </a:ext>
            </a:extLst>
          </p:cNvPr>
          <p:cNvSpPr txBox="1"/>
          <p:nvPr/>
        </p:nvSpPr>
        <p:spPr>
          <a:xfrm>
            <a:off x="737419" y="330888"/>
            <a:ext cx="6266171" cy="400110"/>
          </a:xfrm>
          <a:prstGeom prst="rect">
            <a:avLst/>
          </a:prstGeom>
          <a:noFill/>
        </p:spPr>
        <p:txBody>
          <a:bodyPr wrap="square" rtlCol="0">
            <a:spAutoFit/>
          </a:bodyPr>
          <a:lstStyle/>
          <a:p>
            <a:r>
              <a:rPr lang="en-US" sz="2000" b="1" dirty="0"/>
              <a:t>OUTPUTS &amp; RESULTS:</a:t>
            </a:r>
            <a:endParaRPr lang="en-IN" sz="2000" b="1" dirty="0"/>
          </a:p>
        </p:txBody>
      </p:sp>
      <p:pic>
        <p:nvPicPr>
          <p:cNvPr id="6" name="Picture 5">
            <a:extLst>
              <a:ext uri="{FF2B5EF4-FFF2-40B4-BE49-F238E27FC236}">
                <a16:creationId xmlns:a16="http://schemas.microsoft.com/office/drawing/2014/main" id="{115463F8-DB53-F9E7-187B-8B137865DC94}"/>
              </a:ext>
            </a:extLst>
          </p:cNvPr>
          <p:cNvPicPr>
            <a:picLocks noChangeAspect="1"/>
          </p:cNvPicPr>
          <p:nvPr/>
        </p:nvPicPr>
        <p:blipFill>
          <a:blip r:embed="rId3"/>
          <a:srcRect l="22074" t="20402" r="-1"/>
          <a:stretch/>
        </p:blipFill>
        <p:spPr>
          <a:xfrm>
            <a:off x="6679126" y="1582993"/>
            <a:ext cx="5188409" cy="47440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F7296716-1F43-7213-1843-0AE7A7218BCB}"/>
              </a:ext>
            </a:extLst>
          </p:cNvPr>
          <p:cNvPicPr>
            <a:picLocks noGrp="1" noChangeAspect="1"/>
          </p:cNvPicPr>
          <p:nvPr>
            <p:ph type="pic" idx="2"/>
          </p:nvPr>
        </p:nvPicPr>
        <p:blipFill>
          <a:blip r:embed="rId2"/>
          <a:srcRect l="22904" t="17778"/>
          <a:stretch/>
        </p:blipFill>
        <p:spPr>
          <a:xfrm>
            <a:off x="0" y="1543664"/>
            <a:ext cx="6027174" cy="4852219"/>
          </a:xfrm>
        </p:spPr>
      </p:pic>
      <p:sp>
        <p:nvSpPr>
          <p:cNvPr id="3" name="Slide Number Placeholder 2">
            <a:extLst>
              <a:ext uri="{FF2B5EF4-FFF2-40B4-BE49-F238E27FC236}">
                <a16:creationId xmlns:a16="http://schemas.microsoft.com/office/drawing/2014/main" id="{9CBB8B66-F39F-9C63-29CD-E6AF4F8F2F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pic>
        <p:nvPicPr>
          <p:cNvPr id="7" name="Picture 6">
            <a:extLst>
              <a:ext uri="{FF2B5EF4-FFF2-40B4-BE49-F238E27FC236}">
                <a16:creationId xmlns:a16="http://schemas.microsoft.com/office/drawing/2014/main" id="{B9F996CD-F440-4E55-4BD1-EE3479AC34C6}"/>
              </a:ext>
            </a:extLst>
          </p:cNvPr>
          <p:cNvPicPr>
            <a:picLocks noChangeAspect="1"/>
          </p:cNvPicPr>
          <p:nvPr/>
        </p:nvPicPr>
        <p:blipFill>
          <a:blip r:embed="rId3"/>
          <a:srcRect l="22419" t="19785"/>
          <a:stretch/>
        </p:blipFill>
        <p:spPr>
          <a:xfrm>
            <a:off x="6096000" y="1543664"/>
            <a:ext cx="6096000" cy="4852219"/>
          </a:xfrm>
          <a:prstGeom prst="rect">
            <a:avLst/>
          </a:prstGeom>
        </p:spPr>
      </p:pic>
      <p:sp>
        <p:nvSpPr>
          <p:cNvPr id="8" name="TextBox 7">
            <a:extLst>
              <a:ext uri="{FF2B5EF4-FFF2-40B4-BE49-F238E27FC236}">
                <a16:creationId xmlns:a16="http://schemas.microsoft.com/office/drawing/2014/main" id="{CE0843C0-4635-8A9E-1770-C13EA39DA88D}"/>
              </a:ext>
            </a:extLst>
          </p:cNvPr>
          <p:cNvSpPr txBox="1"/>
          <p:nvPr/>
        </p:nvSpPr>
        <p:spPr>
          <a:xfrm>
            <a:off x="285135" y="698090"/>
            <a:ext cx="7158585" cy="615553"/>
          </a:xfrm>
          <a:prstGeom prst="rect">
            <a:avLst/>
          </a:prstGeom>
          <a:noFill/>
        </p:spPr>
        <p:txBody>
          <a:bodyPr wrap="square" rtlCol="0">
            <a:spAutoFit/>
          </a:bodyPr>
          <a:lstStyle/>
          <a:p>
            <a:r>
              <a:rPr lang="en-US" sz="2000" b="1" dirty="0"/>
              <a:t>OUTPUTS &amp; RESULTS</a:t>
            </a:r>
            <a:r>
              <a:rPr lang="en-US" sz="1400" b="1" dirty="0"/>
              <a:t>:</a:t>
            </a:r>
            <a:endParaRPr lang="en-IN" sz="1400" b="1" dirty="0"/>
          </a:p>
          <a:p>
            <a:endParaRPr lang="en-IN" dirty="0"/>
          </a:p>
        </p:txBody>
      </p:sp>
    </p:spTree>
    <p:extLst>
      <p:ext uri="{BB962C8B-B14F-4D97-AF65-F5344CB8AC3E}">
        <p14:creationId xmlns:p14="http://schemas.microsoft.com/office/powerpoint/2010/main" val="339451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377429BB-BD8B-B683-D235-405A85D33A99}"/>
              </a:ext>
            </a:extLst>
          </p:cNvPr>
          <p:cNvPicPr>
            <a:picLocks noGrp="1" noChangeAspect="1"/>
          </p:cNvPicPr>
          <p:nvPr>
            <p:ph type="pic" idx="2"/>
          </p:nvPr>
        </p:nvPicPr>
        <p:blipFill>
          <a:blip r:embed="rId2"/>
          <a:srcRect t="4860"/>
          <a:stretch/>
        </p:blipFill>
        <p:spPr>
          <a:xfrm>
            <a:off x="1140542" y="1229032"/>
            <a:ext cx="7747819" cy="5004621"/>
          </a:xfrm>
        </p:spPr>
      </p:pic>
      <p:sp>
        <p:nvSpPr>
          <p:cNvPr id="3" name="Slide Number Placeholder 2">
            <a:extLst>
              <a:ext uri="{FF2B5EF4-FFF2-40B4-BE49-F238E27FC236}">
                <a16:creationId xmlns:a16="http://schemas.microsoft.com/office/drawing/2014/main" id="{D8C978AB-0034-70A7-CA33-686DCD39D0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2793188809"/>
      </p:ext>
    </p:extLst>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489</Words>
  <Application>Microsoft Office PowerPoint</Application>
  <PresentationFormat>Widescreen</PresentationFormat>
  <Paragraphs>76</Paragraphs>
  <Slides>10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Aharoni</vt:lpstr>
      <vt:lpstr>Arial</vt:lpstr>
      <vt:lpstr>Calibri</vt:lpstr>
      <vt:lpstr>Montserrat</vt:lpstr>
      <vt:lpstr>Montserrat Medium</vt:lpstr>
      <vt:lpstr>Open Sans</vt:lpstr>
      <vt:lpstr>Plus Jakarta Sans</vt:lpstr>
      <vt:lpstr>Poppins SemiBold</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uday kumar raju</dc:creator>
  <cp:lastModifiedBy>uday kumar raju</cp:lastModifiedBy>
  <cp:revision>4</cp:revision>
  <dcterms:modified xsi:type="dcterms:W3CDTF">2025-03-19T13:57:37Z</dcterms:modified>
</cp:coreProperties>
</file>