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B5B85-9E49-4717-9E8A-F77A8EE21903}" v="63" dt="2025-03-20T10:55:47.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736" y="12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9350" y="2"/>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[MUSICAL INSTRUMENT IDENTIFICATION BY USING AUDUIO FEATURES]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Assistant Professor Chintoo Kumar&gt;&gt;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6" y="17969547"/>
              <a:ext cx="10337794" cy="18070209"/>
            </a:xfrm>
            <a:prstGeom prst="roundRect">
              <a:avLst>
                <a:gd name="adj" fmla="val 4849"/>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773130" y="4423963"/>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0916716" y="30468997"/>
            <a:ext cx="21403683" cy="2785378"/>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Music Education: Helps students and musicians analyze and identify instruments easily..</a:t>
            </a:r>
          </a:p>
          <a:p>
            <a:r>
              <a:rPr lang="en-US" sz="4000" dirty="0">
                <a:latin typeface="Times New Roman" panose="02020603050405020304" pitchFamily="18" charset="0"/>
                <a:cs typeface="Times New Roman" panose="02020603050405020304" pitchFamily="18" charset="0"/>
              </a:rPr>
              <a:t>Cultural Preservation: Aids in recognizing and archiving traditional musical instruments.</a:t>
            </a:r>
          </a:p>
          <a:p>
            <a:r>
              <a:rPr lang="en-US" sz="4000" dirty="0">
                <a:latin typeface="Times New Roman" panose="02020603050405020304" pitchFamily="18" charset="0"/>
                <a:cs typeface="Times New Roman" panose="02020603050405020304" pitchFamily="18" charset="0"/>
              </a:rPr>
              <a:t>Enhanced Music Streaming: Improves recommendations by identifying instruments in songs.</a:t>
            </a:r>
          </a:p>
          <a:p>
            <a:r>
              <a:rPr lang="en-US" sz="4000" dirty="0">
                <a:latin typeface="Times New Roman" panose="02020603050405020304" pitchFamily="18" charset="0"/>
                <a:cs typeface="Times New Roman" panose="02020603050405020304" pitchFamily="18" charset="0"/>
              </a:rPr>
              <a:t>Assistive Technology: Supports visually impaired individuals in understanding musical compositions</a:t>
            </a:r>
            <a:r>
              <a:rPr lang="en-US" sz="5500" dirty="0"/>
              <a:t>.</a:t>
            </a:r>
            <a:endParaRPr lang="en-IN" sz="55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20246215" cy="325136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Deep Learning Integration: Improve classification using CNNs or RNNs for advanced feature learning.</a:t>
            </a:r>
          </a:p>
          <a:p>
            <a:r>
              <a:rPr lang="en-US" sz="4000" dirty="0">
                <a:latin typeface="Times New Roman" panose="02020603050405020304" pitchFamily="18" charset="0"/>
                <a:cs typeface="Times New Roman" panose="02020603050405020304" pitchFamily="18" charset="0"/>
              </a:rPr>
              <a:t>Real-Time Application: Develop a mobile or web-based tool for live instrument recognition.</a:t>
            </a:r>
          </a:p>
          <a:p>
            <a:r>
              <a:rPr lang="en-US" sz="4000" dirty="0">
                <a:latin typeface="Times New Roman" panose="02020603050405020304" pitchFamily="18" charset="0"/>
                <a:cs typeface="Times New Roman" panose="02020603050405020304" pitchFamily="18" charset="0"/>
              </a:rPr>
              <a:t>Noise Handling: Enhance robustness to background noise for real-world performance.</a:t>
            </a:r>
          </a:p>
          <a:p>
            <a:r>
              <a:rPr lang="en-US" sz="4000" dirty="0">
                <a:latin typeface="Times New Roman" panose="02020603050405020304" pitchFamily="18" charset="0"/>
                <a:cs typeface="Times New Roman" panose="02020603050405020304" pitchFamily="18" charset="0"/>
              </a:rPr>
              <a:t>Multi-Instrument Recognition: Enable detection of multiple instruments in a single audio file</a:t>
            </a:r>
            <a:r>
              <a:rPr lang="en-US" sz="4000" dirty="0"/>
              <a:t>.</a:t>
            </a:r>
            <a:endParaRPr lang="en-IN" sz="40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66404"/>
            <a:ext cx="10118802" cy="2308324"/>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The model accurately identified musical </a:t>
            </a:r>
            <a:r>
              <a:rPr lang="en-US" sz="3600" dirty="0" err="1">
                <a:latin typeface="Times New Roman" panose="02020603050405020304" pitchFamily="18" charset="0"/>
                <a:cs typeface="Times New Roman" panose="02020603050405020304" pitchFamily="18" charset="0"/>
              </a:rPr>
              <a:t>instruments.High</a:t>
            </a:r>
            <a:r>
              <a:rPr lang="en-US" sz="3600" dirty="0">
                <a:latin typeface="Times New Roman" panose="02020603050405020304" pitchFamily="18" charset="0"/>
                <a:cs typeface="Times New Roman" panose="02020603050405020304" pitchFamily="18" charset="0"/>
              </a:rPr>
              <a:t> precision and recall with minimal </a:t>
            </a:r>
            <a:r>
              <a:rPr lang="en-US" sz="3600" dirty="0" err="1">
                <a:latin typeface="Times New Roman" panose="02020603050405020304" pitchFamily="18" charset="0"/>
                <a:cs typeface="Times New Roman" panose="02020603050405020304" pitchFamily="18" charset="0"/>
              </a:rPr>
              <a:t>errors.Most</a:t>
            </a:r>
            <a:r>
              <a:rPr lang="en-US" sz="3600" dirty="0">
                <a:latin typeface="Times New Roman" panose="02020603050405020304" pitchFamily="18" charset="0"/>
                <a:cs typeface="Times New Roman" panose="02020603050405020304" pitchFamily="18" charset="0"/>
              </a:rPr>
              <a:t> predictions matched the correct instruments.</a:t>
            </a:r>
            <a:endParaRPr lang="en-IN" sz="36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B412C119-3668-82FF-BE7B-25EECC898EC5}"/>
              </a:ext>
            </a:extLst>
          </p:cNvPr>
          <p:cNvSpPr txBox="1"/>
          <p:nvPr/>
        </p:nvSpPr>
        <p:spPr>
          <a:xfrm>
            <a:off x="286195" y="5666405"/>
            <a:ext cx="10057549" cy="11787842"/>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With </a:t>
            </a:r>
            <a:r>
              <a:rPr lang="en-US" sz="4000" dirty="0">
                <a:latin typeface="Times New Roman" panose="02020603050405020304" pitchFamily="18" charset="0"/>
                <a:cs typeface="Times New Roman" panose="02020603050405020304" pitchFamily="18" charset="0"/>
              </a:rPr>
              <a:t>the growing volume of musical content on social media, efficient retrieval and classification of audio data have become increasingly important. This project focuses on musical instrument identification, a subdomain of music information retrieval (MIR), using an integrated entropy-based feature extraction method. The study employs monophonic recordings of solo instrument performances and extracts temporal, spectral, Mel-Frequency Cepstral Coefficients (MFCCs) .A novel entropy-integrated feature vector is generated for classification, which is then processed using a Support Vector Machine (SVM)  and Random Forest classifier. The proposed approach aims to enhance the accuracy of instrument recognition, aiding in applications such as music indexing, recommendation systems, and automatic transcription.</a:t>
            </a:r>
            <a:r>
              <a:rPr lang="en-IN" sz="40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err="1">
                <a:latin typeface="Poppins" panose="00000500000000000000" pitchFamily="2" charset="0"/>
                <a:ea typeface="SimSun" pitchFamily="2" charset="-122"/>
                <a:cs typeface="Poppins" panose="00000500000000000000" pitchFamily="2" charset="0"/>
              </a:rPr>
              <a:t>P.Uday</a:t>
            </a:r>
            <a:r>
              <a:rPr lang="en-US" sz="4500" b="1" dirty="0">
                <a:latin typeface="Poppins" panose="00000500000000000000" pitchFamily="2" charset="0"/>
                <a:ea typeface="SimSun" pitchFamily="2" charset="-122"/>
                <a:cs typeface="Poppins" panose="00000500000000000000" pitchFamily="2" charset="0"/>
              </a:rPr>
              <a:t> Kumar </a:t>
            </a:r>
            <a:r>
              <a:rPr lang="en-US" sz="4500" b="1" dirty="0" err="1">
                <a:latin typeface="Poppins" panose="00000500000000000000" pitchFamily="2" charset="0"/>
                <a:ea typeface="SimSun" pitchFamily="2" charset="-122"/>
                <a:cs typeface="Poppins" panose="00000500000000000000" pitchFamily="2" charset="0"/>
              </a:rPr>
              <a:t>Raju,C.Rama</a:t>
            </a:r>
            <a:r>
              <a:rPr lang="en-US" sz="4500" b="1" dirty="0">
                <a:latin typeface="Poppins" panose="00000500000000000000" pitchFamily="2" charset="0"/>
                <a:ea typeface="SimSun" pitchFamily="2" charset="-122"/>
                <a:cs typeface="Poppins" panose="00000500000000000000" pitchFamily="2" charset="0"/>
              </a:rPr>
              <a:t> </a:t>
            </a:r>
            <a:r>
              <a:rPr lang="en-US" sz="4500" b="1" dirty="0" err="1">
                <a:latin typeface="Poppins" panose="00000500000000000000" pitchFamily="2" charset="0"/>
                <a:ea typeface="SimSun" pitchFamily="2" charset="-122"/>
                <a:cs typeface="Poppins" panose="00000500000000000000" pitchFamily="2" charset="0"/>
              </a:rPr>
              <a:t>Karthik,S.Venkata</a:t>
            </a:r>
            <a:r>
              <a:rPr lang="en-US" sz="4500" b="1" dirty="0">
                <a:latin typeface="Poppins" panose="00000500000000000000" pitchFamily="2" charset="0"/>
                <a:ea typeface="SimSun" pitchFamily="2" charset="-122"/>
                <a:cs typeface="Poppins" panose="00000500000000000000" pitchFamily="2" charset="0"/>
              </a:rPr>
              <a:t> Siva Kumar</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9769914" cy="563231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The system successfully identifies musical instruments from audio recordings.</a:t>
            </a:r>
          </a:p>
          <a:p>
            <a:r>
              <a:rPr lang="en-US" sz="4000" dirty="0">
                <a:latin typeface="Times New Roman" panose="02020603050405020304" pitchFamily="18" charset="0"/>
                <a:cs typeface="Times New Roman" panose="02020603050405020304" pitchFamily="18" charset="0"/>
              </a:rPr>
              <a:t>Random Forest and SVM  classifier, along with MFCC and GFCC features, improves accuracy.</a:t>
            </a:r>
          </a:p>
          <a:p>
            <a:r>
              <a:rPr lang="en-US" sz="4000" dirty="0">
                <a:latin typeface="Times New Roman" panose="02020603050405020304" pitchFamily="18" charset="0"/>
                <a:cs typeface="Times New Roman" panose="02020603050405020304" pitchFamily="18" charset="0"/>
              </a:rPr>
              <a:t>Entropy-based feature selection enhances performance.</a:t>
            </a:r>
          </a:p>
          <a:p>
            <a:r>
              <a:rPr lang="en-US" sz="4000" dirty="0">
                <a:latin typeface="Times New Roman" panose="02020603050405020304" pitchFamily="18" charset="0"/>
                <a:cs typeface="Times New Roman" panose="02020603050405020304" pitchFamily="18" charset="0"/>
              </a:rPr>
              <a:t>The model works well for both recorded and real-time audio.</a:t>
            </a:r>
            <a:endParaRPr lang="en-IN" sz="4000" dirty="0">
              <a:latin typeface="Times New Roman" panose="02020603050405020304" pitchFamily="18" charset="0"/>
              <a:cs typeface="Times New Roman" panose="02020603050405020304" pitchFamily="18" charset="0"/>
            </a:endParaRP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4363273" cy="1815882"/>
          </a:xfrm>
          <a:prstGeom prst="rect">
            <a:avLst/>
          </a:prstGeom>
          <a:noFill/>
        </p:spPr>
        <p:txBody>
          <a:bodyPr wrap="square" rtlCol="0">
            <a:spAutoFit/>
          </a:bodyPr>
          <a:lstStyle/>
          <a:p>
            <a:r>
              <a:rPr lang="en-IN" sz="3600" dirty="0"/>
              <a:t>GitHub </a:t>
            </a:r>
            <a:r>
              <a:rPr lang="en-IN" sz="3600" dirty="0" err="1"/>
              <a:t>link:https</a:t>
            </a:r>
            <a:r>
              <a:rPr lang="en-IN" sz="3600" dirty="0"/>
              <a:t>://github.com/uday8897-oss/musical-instrument-identification</a:t>
            </a:r>
          </a:p>
          <a:p>
            <a:r>
              <a:rPr lang="en-IN" sz="4000" dirty="0"/>
              <a:t>Video </a:t>
            </a:r>
            <a:r>
              <a:rPr lang="en-IN" sz="4000" dirty="0" err="1"/>
              <a:t>link:https</a:t>
            </a:r>
            <a:r>
              <a:rPr lang="en-IN" sz="4000" dirty="0"/>
              <a:t>://rb.gy/0d20ar</a:t>
            </a: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7CEF260-98BE-A5E3-4123-621FDFD8BCBF}"/>
              </a:ext>
            </a:extLst>
          </p:cNvPr>
          <p:cNvSpPr txBox="1"/>
          <p:nvPr/>
        </p:nvSpPr>
        <p:spPr>
          <a:xfrm>
            <a:off x="348509" y="19230032"/>
            <a:ext cx="10058971" cy="10833735"/>
          </a:xfrm>
          <a:prstGeom prst="rect">
            <a:avLst/>
          </a:prstGeom>
          <a:noFill/>
        </p:spPr>
        <p:txBody>
          <a:bodyPr wrap="square" rtlCol="0">
            <a:spAutoFit/>
          </a:bodyPr>
          <a:lstStyle/>
          <a:p>
            <a:pPr>
              <a:buNone/>
            </a:pPr>
            <a:r>
              <a:rPr lang="en-US" sz="4000" dirty="0">
                <a:latin typeface="Times New Roman" panose="02020603050405020304" pitchFamily="18" charset="0"/>
                <a:cs typeface="Times New Roman" panose="02020603050405020304" pitchFamily="18" charset="0"/>
              </a:rPr>
              <a:t>The rapid growth of digital music content has created a demand for efficient music information retrieval (MIR) techniques. One key challenge in MIR is musical instrument identification, which enables better music classification, recommendation, and transcription.</a:t>
            </a:r>
          </a:p>
          <a:p>
            <a:pPr>
              <a:buNone/>
            </a:pPr>
            <a:r>
              <a:rPr lang="en-US" sz="4000" dirty="0">
                <a:latin typeface="Times New Roman" panose="02020603050405020304" pitchFamily="18" charset="0"/>
                <a:cs typeface="Times New Roman" panose="02020603050405020304" pitchFamily="18" charset="0"/>
              </a:rPr>
              <a:t>Traditional approaches to instrument classification primarily focused on Western instruments and relied on spectral and timbre-based features. However, recent advancements in machine learning and signal processing have led to more robust techniques that leverage a combination of temporal, spectral, and cepstral features, such as Mel-Frequency Cepstral Coefficients (MFCCs) and Gammatone Frequency Cepstral Coefficients (GFCCs).</a:t>
            </a:r>
          </a:p>
          <a:p>
            <a:endParaRPr lang="en-IN" dirty="0"/>
          </a:p>
        </p:txBody>
      </p:sp>
      <p:pic>
        <p:nvPicPr>
          <p:cNvPr id="44" name="Picture 43">
            <a:extLst>
              <a:ext uri="{FF2B5EF4-FFF2-40B4-BE49-F238E27FC236}">
                <a16:creationId xmlns:a16="http://schemas.microsoft.com/office/drawing/2014/main" id="{FE25A7FC-7753-FE54-241B-6DAF2BDF02BE}"/>
              </a:ext>
            </a:extLst>
          </p:cNvPr>
          <p:cNvPicPr>
            <a:picLocks noChangeAspect="1"/>
          </p:cNvPicPr>
          <p:nvPr/>
        </p:nvPicPr>
        <p:blipFill>
          <a:blip r:embed="rId5"/>
          <a:stretch>
            <a:fillRect/>
          </a:stretch>
        </p:blipFill>
        <p:spPr>
          <a:xfrm>
            <a:off x="318029" y="29814331"/>
            <a:ext cx="10025716" cy="5892793"/>
          </a:xfrm>
          <a:prstGeom prst="rect">
            <a:avLst/>
          </a:prstGeom>
        </p:spPr>
      </p:pic>
      <p:sp>
        <p:nvSpPr>
          <p:cNvPr id="45" name="TextBox 44">
            <a:extLst>
              <a:ext uri="{FF2B5EF4-FFF2-40B4-BE49-F238E27FC236}">
                <a16:creationId xmlns:a16="http://schemas.microsoft.com/office/drawing/2014/main" id="{B590CE32-22A7-5B6A-47F1-E5AD94A4C770}"/>
              </a:ext>
            </a:extLst>
          </p:cNvPr>
          <p:cNvSpPr txBox="1"/>
          <p:nvPr/>
        </p:nvSpPr>
        <p:spPr>
          <a:xfrm>
            <a:off x="10802948" y="5442125"/>
            <a:ext cx="9798448" cy="11172289"/>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Audio Collection: Gathered instrument recordings from datasets like IRMAS or recorded manually.</a:t>
            </a:r>
          </a:p>
          <a:p>
            <a:r>
              <a:rPr lang="en-US" sz="3600" dirty="0">
                <a:latin typeface="Times New Roman" panose="02020603050405020304" pitchFamily="18" charset="0"/>
                <a:cs typeface="Times New Roman" panose="02020603050405020304" pitchFamily="18" charset="0"/>
              </a:rPr>
              <a:t>Preprocessing: Resampled audio, removed noise, and normalized sound </a:t>
            </a:r>
            <a:r>
              <a:rPr lang="en-US" sz="3600" dirty="0" err="1">
                <a:latin typeface="Times New Roman" panose="02020603050405020304" pitchFamily="18" charset="0"/>
                <a:cs typeface="Times New Roman" panose="02020603050405020304" pitchFamily="18" charset="0"/>
              </a:rPr>
              <a:t>levels.Feature</a:t>
            </a:r>
            <a:r>
              <a:rPr lang="en-US" sz="3600" dirty="0">
                <a:latin typeface="Times New Roman" panose="02020603050405020304" pitchFamily="18" charset="0"/>
                <a:cs typeface="Times New Roman" panose="02020603050405020304" pitchFamily="18" charset="0"/>
              </a:rPr>
              <a:t> Extraction: Extracted MFCCs, GFCCs, spectral, and temporal features.</a:t>
            </a:r>
          </a:p>
          <a:p>
            <a:r>
              <a:rPr lang="en-US" sz="3600" dirty="0">
                <a:latin typeface="Times New Roman" panose="02020603050405020304" pitchFamily="18" charset="0"/>
                <a:cs typeface="Times New Roman" panose="02020603050405020304" pitchFamily="18" charset="0"/>
              </a:rPr>
              <a:t>Feature Processing: Used entropy-based selection to refine data.</a:t>
            </a:r>
          </a:p>
          <a:p>
            <a:r>
              <a:rPr lang="en-US" sz="3600" dirty="0">
                <a:latin typeface="Times New Roman" panose="02020603050405020304" pitchFamily="18" charset="0"/>
                <a:cs typeface="Times New Roman" panose="02020603050405020304" pitchFamily="18" charset="0"/>
              </a:rPr>
              <a:t>Classification: Trained an SVM and Random Forest model to identify instruments.</a:t>
            </a:r>
          </a:p>
          <a:p>
            <a:r>
              <a:rPr lang="en-US" sz="3600" dirty="0">
                <a:latin typeface="Times New Roman" panose="02020603050405020304" pitchFamily="18" charset="0"/>
                <a:cs typeface="Times New Roman" panose="02020603050405020304" pitchFamily="18" charset="0"/>
              </a:rPr>
              <a:t>Evaluation: Measured accuracy, precision, recall, and confusion matrix.</a:t>
            </a:r>
          </a:p>
          <a:p>
            <a:r>
              <a:rPr lang="en-US" sz="3600" dirty="0">
                <a:latin typeface="Times New Roman" panose="02020603050405020304" pitchFamily="18" charset="0"/>
                <a:cs typeface="Times New Roman" panose="02020603050405020304" pitchFamily="18" charset="0"/>
              </a:rPr>
              <a:t>Real-Time Identification: Developed a system to classify live or uploaded audio.</a:t>
            </a:r>
          </a:p>
          <a:p>
            <a:r>
              <a:rPr lang="en-US" sz="3600" dirty="0">
                <a:latin typeface="Times New Roman" panose="02020603050405020304" pitchFamily="18" charset="0"/>
                <a:cs typeface="Times New Roman" panose="02020603050405020304" pitchFamily="18" charset="0"/>
              </a:rPr>
              <a:t>Application Development: Created a user-friendly tool with waveform and spectrogram displays.</a:t>
            </a:r>
          </a:p>
          <a:p>
            <a:r>
              <a:rPr lang="en-US" sz="3600" dirty="0">
                <a:latin typeface="Times New Roman" panose="02020603050405020304" pitchFamily="18" charset="0"/>
                <a:cs typeface="Times New Roman" panose="02020603050405020304" pitchFamily="18" charset="0"/>
              </a:rPr>
              <a:t>We used the python programming  to complete this project.</a:t>
            </a:r>
          </a:p>
          <a:p>
            <a:r>
              <a:rPr lang="en-US" sz="3600" dirty="0">
                <a:latin typeface="Times New Roman" panose="02020603050405020304" pitchFamily="18" charset="0"/>
                <a:cs typeface="Times New Roman" panose="02020603050405020304" pitchFamily="18" charset="0"/>
              </a:rPr>
              <a:t>We used  </a:t>
            </a:r>
            <a:r>
              <a:rPr lang="en-US" sz="3600" dirty="0" err="1">
                <a:latin typeface="Times New Roman" panose="02020603050405020304" pitchFamily="18" charset="0"/>
                <a:cs typeface="Times New Roman" panose="02020603050405020304" pitchFamily="18" charset="0"/>
              </a:rPr>
              <a:t>Gradio</a:t>
            </a:r>
            <a:r>
              <a:rPr lang="en-US" sz="3600" dirty="0">
                <a:latin typeface="Times New Roman" panose="02020603050405020304" pitchFamily="18" charset="0"/>
                <a:cs typeface="Times New Roman" panose="02020603050405020304" pitchFamily="18" charset="0"/>
              </a:rPr>
              <a:t> for GUI.</a:t>
            </a:r>
          </a:p>
          <a:p>
            <a:endParaRPr lang="en-IN" sz="3600" dirty="0">
              <a:latin typeface="Times New Roman" panose="02020603050405020304" pitchFamily="18" charset="0"/>
              <a:cs typeface="Times New Roman" panose="02020603050405020304" pitchFamily="18" charset="0"/>
            </a:endParaRPr>
          </a:p>
        </p:txBody>
      </p:sp>
      <p:pic>
        <p:nvPicPr>
          <p:cNvPr id="47" name="Picture 46">
            <a:extLst>
              <a:ext uri="{FF2B5EF4-FFF2-40B4-BE49-F238E27FC236}">
                <a16:creationId xmlns:a16="http://schemas.microsoft.com/office/drawing/2014/main" id="{0B438E85-B132-F43E-104E-7A26DAD537E9}"/>
              </a:ext>
            </a:extLst>
          </p:cNvPr>
          <p:cNvPicPr>
            <a:picLocks noChangeAspect="1"/>
          </p:cNvPicPr>
          <p:nvPr/>
        </p:nvPicPr>
        <p:blipFill>
          <a:blip r:embed="rId6"/>
          <a:stretch>
            <a:fillRect/>
          </a:stretch>
        </p:blipFill>
        <p:spPr>
          <a:xfrm>
            <a:off x="10943450" y="16198851"/>
            <a:ext cx="9355097" cy="7818320"/>
          </a:xfrm>
          <a:prstGeom prst="rect">
            <a:avLst/>
          </a:prstGeom>
        </p:spPr>
      </p:pic>
      <p:pic>
        <p:nvPicPr>
          <p:cNvPr id="49" name="Picture 48">
            <a:extLst>
              <a:ext uri="{FF2B5EF4-FFF2-40B4-BE49-F238E27FC236}">
                <a16:creationId xmlns:a16="http://schemas.microsoft.com/office/drawing/2014/main" id="{CEF5451F-6F7E-BE22-DBA1-52B51DD37662}"/>
              </a:ext>
            </a:extLst>
          </p:cNvPr>
          <p:cNvPicPr>
            <a:picLocks noChangeAspect="1"/>
          </p:cNvPicPr>
          <p:nvPr/>
        </p:nvPicPr>
        <p:blipFill>
          <a:blip r:embed="rId7"/>
          <a:srcRect l="22671" t="25346" r="34261"/>
          <a:stretch/>
        </p:blipFill>
        <p:spPr>
          <a:xfrm>
            <a:off x="21436600" y="8036867"/>
            <a:ext cx="9399996" cy="3345802"/>
          </a:xfrm>
          <a:prstGeom prst="rect">
            <a:avLst/>
          </a:prstGeom>
        </p:spPr>
      </p:pic>
      <p:pic>
        <p:nvPicPr>
          <p:cNvPr id="51" name="Picture 50">
            <a:extLst>
              <a:ext uri="{FF2B5EF4-FFF2-40B4-BE49-F238E27FC236}">
                <a16:creationId xmlns:a16="http://schemas.microsoft.com/office/drawing/2014/main" id="{E5249616-B1C0-2397-8D9E-491AC3CE8BE0}"/>
              </a:ext>
            </a:extLst>
          </p:cNvPr>
          <p:cNvPicPr>
            <a:picLocks noChangeAspect="1"/>
          </p:cNvPicPr>
          <p:nvPr/>
        </p:nvPicPr>
        <p:blipFill>
          <a:blip r:embed="rId8"/>
          <a:srcRect l="26302" t="19622" b="14452"/>
          <a:stretch/>
        </p:blipFill>
        <p:spPr>
          <a:xfrm>
            <a:off x="21463997" y="11641661"/>
            <a:ext cx="9399996" cy="3592118"/>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6761</TotalTime>
  <Words>608</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uday kumar raju</cp:lastModifiedBy>
  <cp:revision>203</cp:revision>
  <cp:lastPrinted>2025-03-20T11:06:03Z</cp:lastPrinted>
  <dcterms:created xsi:type="dcterms:W3CDTF">2011-10-21T15:46:33Z</dcterms:created>
  <dcterms:modified xsi:type="dcterms:W3CDTF">2025-03-21T06:04:01Z</dcterms:modified>
</cp:coreProperties>
</file>