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72" r:id="rId3"/>
    <p:sldId id="257" r:id="rId4"/>
    <p:sldId id="259" r:id="rId5"/>
    <p:sldId id="262" r:id="rId6"/>
    <p:sldId id="265" r:id="rId7"/>
    <p:sldId id="266" r:id="rId8"/>
    <p:sldId id="286" r:id="rId9"/>
    <p:sldId id="268" r:id="rId10"/>
    <p:sldId id="274" r:id="rId11"/>
    <p:sldId id="285" r:id="rId12"/>
    <p:sldId id="287" r:id="rId13"/>
    <p:sldId id="288" r:id="rId14"/>
    <p:sldId id="290" r:id="rId15"/>
    <p:sldId id="291" r:id="rId16"/>
    <p:sldId id="292" r:id="rId17"/>
    <p:sldId id="293" r:id="rId18"/>
    <p:sldId id="275" r:id="rId19"/>
    <p:sldId id="294" r:id="rId20"/>
    <p:sldId id="295" r:id="rId21"/>
    <p:sldId id="296" r:id="rId22"/>
    <p:sldId id="297" r:id="rId23"/>
    <p:sldId id="298" r:id="rId24"/>
    <p:sldId id="299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75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DE60D-3E2C-48A6-8BF1-1C4E6FCC50A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A7A34-18C3-4540-9D36-778DEBF0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D7ED8139-94AF-4596-B48B-9CF689E84BCA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 smtClean="0">
                <a:latin typeface="Arial" charset="0"/>
              </a:rPr>
              <a:t>Real world is continuous – an image is simply a digital approximation of this.</a:t>
            </a:r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0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D76-2C8F-4FEC-BAA9-919CC282828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5B7-1E29-4E2E-B08D-A54B5F2AAA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D76-2C8F-4FEC-BAA9-919CC282828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5B7-1E29-4E2E-B08D-A54B5F2AA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D76-2C8F-4FEC-BAA9-919CC282828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5B7-1E29-4E2E-B08D-A54B5F2AA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D76-2C8F-4FEC-BAA9-919CC282828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5B7-1E29-4E2E-B08D-A54B5F2AA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D76-2C8F-4FEC-BAA9-919CC282828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5B7-1E29-4E2E-B08D-A54B5F2AAA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D76-2C8F-4FEC-BAA9-919CC282828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5B7-1E29-4E2E-B08D-A54B5F2AA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D76-2C8F-4FEC-BAA9-919CC282828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5B7-1E29-4E2E-B08D-A54B5F2AA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D76-2C8F-4FEC-BAA9-919CC282828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5B7-1E29-4E2E-B08D-A54B5F2AA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D76-2C8F-4FEC-BAA9-919CC282828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5B7-1E29-4E2E-B08D-A54B5F2AA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D76-2C8F-4FEC-BAA9-919CC282828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C5B7-1E29-4E2E-B08D-A54B5F2AAA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30BAD76-2C8F-4FEC-BAA9-919CC282828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45CC5B7-1E29-4E2E-B08D-A54B5F2AAA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30BAD76-2C8F-4FEC-BAA9-919CC282828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45CC5B7-1E29-4E2E-B08D-A54B5F2AAA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182880" algn="ctr"/>
            <a:r>
              <a:rPr lang="en-US" b="1" dirty="0" smtClean="0">
                <a:solidFill>
                  <a:srgbClr val="FFFF00"/>
                </a:solidFill>
                <a:latin typeface="Algerian" pitchFamily="82" charset="0"/>
              </a:rPr>
              <a:t>Orientation </a:t>
            </a:r>
            <a:r>
              <a:rPr lang="en-US" b="1" dirty="0" err="1" smtClean="0">
                <a:solidFill>
                  <a:srgbClr val="FFFF00"/>
                </a:solidFill>
                <a:latin typeface="Algerian" pitchFamily="82" charset="0"/>
              </a:rPr>
              <a:t>Programme</a:t>
            </a:r>
            <a:r>
              <a:rPr lang="en-US" b="1" dirty="0" smtClean="0">
                <a:solidFill>
                  <a:srgbClr val="FFFF00"/>
                </a:solidFill>
                <a:latin typeface="Algerian" pitchFamily="82" charset="0"/>
              </a:rPr>
              <a:t> </a:t>
            </a:r>
            <a:br>
              <a:rPr lang="en-US" b="1" dirty="0" smtClean="0">
                <a:solidFill>
                  <a:srgbClr val="FFFF00"/>
                </a:solidFill>
                <a:latin typeface="Algerian" pitchFamily="82" charset="0"/>
              </a:rPr>
            </a:br>
            <a:r>
              <a:rPr lang="en-US" b="1" dirty="0" smtClean="0">
                <a:solidFill>
                  <a:srgbClr val="FFFF00"/>
                </a:solidFill>
                <a:latin typeface="Algerian" pitchFamily="82" charset="0"/>
              </a:rPr>
              <a:t>on </a:t>
            </a:r>
            <a:br>
              <a:rPr lang="en-US" b="1" dirty="0" smtClean="0">
                <a:solidFill>
                  <a:srgbClr val="FFFF00"/>
                </a:solidFill>
                <a:latin typeface="Algerian" pitchFamily="82" charset="0"/>
              </a:rPr>
            </a:b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/>
            </a:r>
            <a:b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/>
            </a:r>
            <a:b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/>
            </a:r>
            <a:br>
              <a:rPr lang="en-US" sz="3600" dirty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/>
            </a:r>
            <a:b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/>
            </a:r>
            <a:br>
              <a:rPr lang="en-US" sz="3600" dirty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/>
            </a:r>
            <a:b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/>
            </a:r>
            <a:br>
              <a:rPr lang="en-US" sz="3600" dirty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/>
            </a:r>
            <a:b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b="1" dirty="0" smtClean="0">
                <a:solidFill>
                  <a:srgbClr val="FFFF00"/>
                </a:solidFill>
                <a:latin typeface="Algerian" pitchFamily="82" charset="0"/>
              </a:rPr>
              <a:t>(OOP– CS/IT215)(R20)</a:t>
            </a:r>
            <a:br>
              <a:rPr lang="en-US" b="1" dirty="0" smtClean="0">
                <a:solidFill>
                  <a:srgbClr val="FFFF00"/>
                </a:solidFill>
                <a:latin typeface="Algerian" pitchFamily="82" charset="0"/>
              </a:rPr>
            </a:br>
            <a:endParaRPr lang="en-US" b="1" dirty="0">
              <a:solidFill>
                <a:srgbClr val="FFFF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/>
            </a:r>
            <a:br>
              <a:rPr lang="en-US" sz="40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Overview 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of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Object Oriented Programming</a:t>
            </a:r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5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Principles: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0" y="1774825"/>
            <a:ext cx="7285000" cy="4625975"/>
          </a:xfrm>
          <a:blipFill>
            <a:blip r:embed="rId2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0988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1"/>
            <a:ext cx="9144000" cy="5334000"/>
          </a:xfrm>
          <a:solidFill>
            <a:srgbClr val="16375C"/>
          </a:solidFill>
        </p:spPr>
      </p:pic>
    </p:spTree>
    <p:extLst>
      <p:ext uri="{BB962C8B-B14F-4D97-AF65-F5344CB8AC3E}">
        <p14:creationId xmlns:p14="http://schemas.microsoft.com/office/powerpoint/2010/main" val="5012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177"/>
            <a:ext cx="9144000" cy="5449824"/>
          </a:xfrm>
        </p:spPr>
      </p:pic>
    </p:spTree>
    <p:extLst>
      <p:ext uri="{BB962C8B-B14F-4D97-AF65-F5344CB8AC3E}">
        <p14:creationId xmlns:p14="http://schemas.microsoft.com/office/powerpoint/2010/main" val="18814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177"/>
            <a:ext cx="9144000" cy="5449824"/>
          </a:xfrm>
        </p:spPr>
      </p:pic>
    </p:spTree>
    <p:extLst>
      <p:ext uri="{BB962C8B-B14F-4D97-AF65-F5344CB8AC3E}">
        <p14:creationId xmlns:p14="http://schemas.microsoft.com/office/powerpoint/2010/main" val="24381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176"/>
            <a:ext cx="9144000" cy="5449824"/>
          </a:xfrm>
        </p:spPr>
      </p:pic>
    </p:spTree>
    <p:extLst>
      <p:ext uri="{BB962C8B-B14F-4D97-AF65-F5344CB8AC3E}">
        <p14:creationId xmlns:p14="http://schemas.microsoft.com/office/powerpoint/2010/main" val="40216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pic>
        <p:nvPicPr>
          <p:cNvPr id="1026" name="Picture 2" descr="What Is Abstraction In Java - Learn With Examp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1295400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IE" altLang="en-US" dirty="0" smtClean="0">
                <a:solidFill>
                  <a:srgbClr val="FF0000"/>
                </a:solidFill>
              </a:rPr>
              <a:t>What is Java?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Download Java?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1774825"/>
            <a:ext cx="8227971" cy="4625975"/>
          </a:xfrm>
        </p:spPr>
      </p:pic>
    </p:spTree>
    <p:extLst>
      <p:ext uri="{BB962C8B-B14F-4D97-AF65-F5344CB8AC3E}">
        <p14:creationId xmlns:p14="http://schemas.microsoft.com/office/powerpoint/2010/main" val="25318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/>
            </a:r>
            <a:br>
              <a:rPr lang="en-US" b="1" u="sng" dirty="0" smtClean="0">
                <a:solidFill>
                  <a:srgbClr val="FF0000"/>
                </a:solidFill>
              </a:rPr>
            </a:br>
            <a:r>
              <a:rPr lang="en-US" b="1" u="sng" dirty="0" smtClean="0">
                <a:solidFill>
                  <a:srgbClr val="FF0000"/>
                </a:solidFill>
              </a:rPr>
              <a:t>Course Details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0" y="1219200"/>
            <a:ext cx="9144000" cy="5410200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800" b="1" dirty="0"/>
              <a:t>Course Code         </a:t>
            </a:r>
            <a:r>
              <a:rPr lang="en-US" sz="2800" b="1" dirty="0" smtClean="0"/>
              <a:t>          :     </a:t>
            </a:r>
            <a:r>
              <a:rPr lang="en-US" sz="2800" b="1" dirty="0" smtClean="0">
                <a:solidFill>
                  <a:srgbClr val="FF0000"/>
                </a:solidFill>
              </a:rPr>
              <a:t>CS/IT215</a:t>
            </a:r>
            <a:r>
              <a:rPr lang="en-US" sz="2800" b="1" dirty="0"/>
              <a:t> </a:t>
            </a:r>
          </a:p>
          <a:p>
            <a:pPr marL="0" indent="0">
              <a:buNone/>
            </a:pPr>
            <a:r>
              <a:rPr lang="en-US" sz="2800" b="1" dirty="0"/>
              <a:t>Title of The </a:t>
            </a:r>
            <a:r>
              <a:rPr lang="en-US" sz="2800" b="1" dirty="0" smtClean="0"/>
              <a:t>Corse</a:t>
            </a:r>
            <a:r>
              <a:rPr lang="en-US" sz="2800" b="1" dirty="0"/>
              <a:t> </a:t>
            </a:r>
            <a:r>
              <a:rPr lang="en-US" sz="2800" b="1" dirty="0" smtClean="0"/>
              <a:t>        :     </a:t>
            </a:r>
            <a:r>
              <a:rPr lang="en-US" sz="2800" b="1" dirty="0" smtClean="0">
                <a:solidFill>
                  <a:srgbClr val="FF0000"/>
                </a:solidFill>
              </a:rPr>
              <a:t>Object Oriented Programming</a:t>
            </a:r>
            <a:r>
              <a:rPr lang="en-US" sz="2800" b="1" dirty="0"/>
              <a:t> 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Year </a:t>
            </a:r>
            <a:r>
              <a:rPr lang="en-US" sz="2800" b="1" dirty="0"/>
              <a:t>and </a:t>
            </a:r>
            <a:r>
              <a:rPr lang="en-US" sz="2800" b="1" dirty="0" smtClean="0"/>
              <a:t>Semester      :     </a:t>
            </a:r>
            <a:r>
              <a:rPr lang="en-US" sz="2400" b="1" dirty="0" err="1" smtClean="0">
                <a:solidFill>
                  <a:srgbClr val="FF0000"/>
                </a:solidFill>
              </a:rPr>
              <a:t>B.Tech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b="1" dirty="0" smtClean="0">
                <a:solidFill>
                  <a:srgbClr val="FF0000"/>
                </a:solidFill>
              </a:rPr>
              <a:t> Semester III [Second Year] 				       </a:t>
            </a:r>
            <a:r>
              <a:rPr lang="en-US" sz="2400" b="1" dirty="0" smtClean="0">
                <a:solidFill>
                  <a:srgbClr val="FF0000"/>
                </a:solidFill>
              </a:rPr>
              <a:t>       </a:t>
            </a:r>
            <a:r>
              <a:rPr lang="en-US" sz="2400" b="1" dirty="0" smtClean="0">
                <a:solidFill>
                  <a:srgbClr val="FF0000"/>
                </a:solidFill>
              </a:rPr>
              <a:t>(R20)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b="1" dirty="0" smtClean="0"/>
              <a:t>Periods </a:t>
            </a:r>
            <a:r>
              <a:rPr lang="en-US" sz="2800" b="1" dirty="0"/>
              <a:t>/ Week	</a:t>
            </a:r>
            <a:r>
              <a:rPr lang="en-US" sz="2800" b="1" dirty="0" smtClean="0"/>
              <a:t>     </a:t>
            </a:r>
            <a:r>
              <a:rPr lang="en-US" sz="2800" b="1" dirty="0" smtClean="0"/>
              <a:t>:      </a:t>
            </a:r>
            <a:r>
              <a:rPr lang="en-US" sz="2800" b="1" dirty="0" smtClean="0">
                <a:solidFill>
                  <a:srgbClr val="FF0000"/>
                </a:solidFill>
              </a:rPr>
              <a:t>Theory-3</a:t>
            </a:r>
            <a:r>
              <a:rPr lang="en-US" sz="2800" b="1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800" b="1" dirty="0"/>
              <a:t>Nature of The </a:t>
            </a:r>
            <a:r>
              <a:rPr lang="en-US" sz="2800" b="1" dirty="0" smtClean="0"/>
              <a:t>Course  : </a:t>
            </a:r>
            <a:r>
              <a:rPr lang="en-US" sz="2800" b="1" dirty="0" smtClean="0"/>
              <a:t>     </a:t>
            </a:r>
            <a:r>
              <a:rPr lang="en-US" sz="2800" b="1" dirty="0" smtClean="0">
                <a:solidFill>
                  <a:srgbClr val="FF0000"/>
                </a:solidFill>
              </a:rPr>
              <a:t>Professional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Core</a:t>
            </a:r>
          </a:p>
          <a:p>
            <a:pPr marL="0" indent="0">
              <a:buNone/>
            </a:pPr>
            <a:r>
              <a:rPr lang="en-IN" sz="2800" b="1" dirty="0" smtClean="0"/>
              <a:t>PRE-REQUISITES         </a:t>
            </a:r>
            <a:r>
              <a:rPr lang="en-IN" sz="2800" b="1" dirty="0" smtClean="0"/>
              <a:t>:      </a:t>
            </a:r>
            <a:r>
              <a:rPr lang="en-IN" sz="2800" b="1" dirty="0" smtClean="0">
                <a:solidFill>
                  <a:srgbClr val="FF0000"/>
                </a:solidFill>
              </a:rPr>
              <a:t>Programming </a:t>
            </a:r>
            <a:r>
              <a:rPr lang="en-IN" sz="2800" b="1" dirty="0" smtClean="0">
                <a:solidFill>
                  <a:srgbClr val="FF0000"/>
                </a:solidFill>
              </a:rPr>
              <a:t>for Problem </a:t>
            </a:r>
            <a:r>
              <a:rPr lang="en-IN" sz="2800" b="1" dirty="0" smtClean="0">
                <a:solidFill>
                  <a:srgbClr val="FF0000"/>
                </a:solidFill>
              </a:rPr>
              <a:t>   </a:t>
            </a:r>
          </a:p>
          <a:p>
            <a:pPr marL="0" indent="0">
              <a:buNone/>
            </a:pPr>
            <a:r>
              <a:rPr lang="en-IN" sz="2800" b="1">
                <a:solidFill>
                  <a:srgbClr val="FF0000"/>
                </a:solidFill>
              </a:rPr>
              <a:t> </a:t>
            </a:r>
            <a:r>
              <a:rPr lang="en-IN" sz="2800" b="1" smtClean="0">
                <a:solidFill>
                  <a:srgbClr val="FF0000"/>
                </a:solidFill>
              </a:rPr>
              <a:t>                                                    </a:t>
            </a:r>
            <a:r>
              <a:rPr lang="en-IN" sz="2800" b="1" smtClean="0">
                <a:solidFill>
                  <a:srgbClr val="FF0000"/>
                </a:solidFill>
              </a:rPr>
              <a:t>Solving(CS/IT114</a:t>
            </a:r>
            <a:r>
              <a:rPr lang="en-IN" sz="2800" b="1" dirty="0" smtClean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/>
              <a:t>Name of The </a:t>
            </a:r>
            <a:r>
              <a:rPr lang="en-US" sz="2800" b="1" dirty="0" smtClean="0"/>
              <a:t>Instructor(s):  </a:t>
            </a:r>
            <a:r>
              <a:rPr lang="en-US" sz="2800" b="1" dirty="0" err="1" smtClean="0">
                <a:solidFill>
                  <a:srgbClr val="FF0000"/>
                </a:solidFill>
              </a:rPr>
              <a:t>Mr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N.Hanumantha</a:t>
            </a:r>
            <a:r>
              <a:rPr lang="en-US" sz="2800" b="1" dirty="0" smtClean="0">
                <a:solidFill>
                  <a:srgbClr val="FF0000"/>
                </a:solidFill>
              </a:rPr>
              <a:t> Rao,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                                                     </a:t>
            </a:r>
            <a:r>
              <a:rPr lang="en-US" sz="2800" b="1" dirty="0" err="1" smtClean="0">
                <a:solidFill>
                  <a:srgbClr val="FF0000"/>
                </a:solidFill>
              </a:rPr>
              <a:t>Mr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K.Siva</a:t>
            </a:r>
            <a:r>
              <a:rPr lang="en-US" sz="2800" b="1" dirty="0" smtClean="0">
                <a:solidFill>
                  <a:srgbClr val="FF0000"/>
                </a:solidFill>
              </a:rPr>
              <a:t> Kumar,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                                                     </a:t>
            </a:r>
            <a:r>
              <a:rPr lang="en-US" sz="2800" b="1" dirty="0" err="1" smtClean="0">
                <a:solidFill>
                  <a:srgbClr val="FF0000"/>
                </a:solidFill>
              </a:rPr>
              <a:t>Dr.A.Sri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Nagesh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1774825"/>
            <a:ext cx="8227971" cy="4625975"/>
          </a:xfrm>
        </p:spPr>
      </p:pic>
    </p:spTree>
    <p:extLst>
      <p:ext uri="{BB962C8B-B14F-4D97-AF65-F5344CB8AC3E}">
        <p14:creationId xmlns:p14="http://schemas.microsoft.com/office/powerpoint/2010/main" val="644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1774825"/>
            <a:ext cx="8227971" cy="4625975"/>
          </a:xfrm>
        </p:spPr>
      </p:pic>
    </p:spTree>
    <p:extLst>
      <p:ext uri="{BB962C8B-B14F-4D97-AF65-F5344CB8AC3E}">
        <p14:creationId xmlns:p14="http://schemas.microsoft.com/office/powerpoint/2010/main" val="29540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6883" y="1775192"/>
            <a:ext cx="8479917" cy="403926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NetBeans IDE</a:t>
            </a:r>
          </a:p>
          <a:p>
            <a:endParaRPr lang="en-US" sz="4800" dirty="0" smtClean="0"/>
          </a:p>
          <a:p>
            <a:endParaRPr lang="en-US" sz="4800" dirty="0"/>
          </a:p>
          <a:p>
            <a:r>
              <a:rPr lang="en-US" sz="4800" dirty="0" smtClean="0"/>
              <a:t>Eclipse IDE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80878"/>
            <a:ext cx="2857500" cy="1571625"/>
          </a:xfrm>
          <a:prstGeom prst="rect">
            <a:avLst/>
          </a:prstGeom>
        </p:spPr>
      </p:pic>
      <p:pic>
        <p:nvPicPr>
          <p:cNvPr id="6148" name="Picture 4" descr="Eclipse: A Brief History - I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16" y="3134716"/>
            <a:ext cx="5032375" cy="267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Opportunities:</a:t>
            </a:r>
            <a:endParaRPr lang="en-US" dirty="0"/>
          </a:p>
        </p:txBody>
      </p:sp>
      <p:pic>
        <p:nvPicPr>
          <p:cNvPr id="3074" name="Picture 2" descr="Java Developer Road Map - Learning Path for Java Developer -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2" y="1774825"/>
            <a:ext cx="8223955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Details</a:t>
            </a:r>
            <a:endParaRPr lang="en-US" dirty="0"/>
          </a:p>
        </p:txBody>
      </p:sp>
      <p:pic>
        <p:nvPicPr>
          <p:cNvPr id="4098" name="Picture 2" descr="Java-salary-related-job-titles-Java-career-opportuniti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08177"/>
            <a:ext cx="8839200" cy="54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40080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118872" indent="0" algn="ctr">
              <a:buNone/>
            </a:pPr>
            <a:endParaRPr lang="en-US" sz="115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8872" indent="0" algn="ctr">
              <a:buNone/>
            </a:pPr>
            <a:r>
              <a:rPr lang="en-US" sz="11500" b="1" dirty="0" smtClean="0">
                <a:solidFill>
                  <a:schemeClr val="accent3">
                    <a:lumMod val="75000"/>
                  </a:schemeClr>
                </a:solidFill>
              </a:rPr>
              <a:t>Thank you!</a:t>
            </a:r>
            <a:endParaRPr lang="en-US" sz="115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Course 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244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understand Java fundamental </a:t>
            </a:r>
            <a:r>
              <a:rPr lang="en-US" dirty="0" smtClean="0"/>
              <a:t>concepts.</a:t>
            </a:r>
            <a:endParaRPr lang="en-US" dirty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learn the fundamentals of object-oriented programming in </a:t>
            </a:r>
            <a:r>
              <a:rPr lang="en-US" dirty="0" smtClean="0"/>
              <a:t>Java.</a:t>
            </a:r>
            <a:endParaRPr lang="en-US" dirty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implement exception handling and </a:t>
            </a:r>
            <a:r>
              <a:rPr lang="en-US" dirty="0" smtClean="0"/>
              <a:t>multithreading.</a:t>
            </a:r>
            <a:endParaRPr lang="en-US" dirty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understand the concepts of Event Handling, Generics and </a:t>
            </a:r>
            <a:r>
              <a:rPr lang="en-US" dirty="0" smtClean="0"/>
              <a:t>Collections.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Course Outcomes: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51816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Write programs using various Java Programming </a:t>
            </a:r>
            <a:r>
              <a:rPr lang="en-US" dirty="0" smtClean="0"/>
              <a:t>Constructs.</a:t>
            </a:r>
            <a:endParaRPr lang="en-US" dirty="0"/>
          </a:p>
          <a:p>
            <a:pPr algn="just"/>
            <a:r>
              <a:rPr lang="en-US" dirty="0" smtClean="0"/>
              <a:t>Develop </a:t>
            </a:r>
            <a:r>
              <a:rPr lang="en-US" dirty="0"/>
              <a:t>reusable and efficient programs applying various OOP </a:t>
            </a:r>
            <a:r>
              <a:rPr lang="en-US" dirty="0" smtClean="0"/>
              <a:t>concepts.</a:t>
            </a:r>
            <a:endParaRPr lang="en-US" dirty="0"/>
          </a:p>
          <a:p>
            <a:pPr algn="just"/>
            <a:r>
              <a:rPr lang="en-US" dirty="0" smtClean="0"/>
              <a:t>Apply </a:t>
            </a:r>
            <a:r>
              <a:rPr lang="en-US" dirty="0"/>
              <a:t>the concepts of Exception handling and </a:t>
            </a:r>
            <a:r>
              <a:rPr lang="en-US" dirty="0" smtClean="0"/>
              <a:t>Multithreading.</a:t>
            </a:r>
            <a:endParaRPr lang="en-US" dirty="0"/>
          </a:p>
          <a:p>
            <a:pPr algn="just"/>
            <a:r>
              <a:rPr lang="en-US" dirty="0" smtClean="0"/>
              <a:t>Design </a:t>
            </a:r>
            <a:r>
              <a:rPr lang="en-US" dirty="0"/>
              <a:t>event driven programs and generic </a:t>
            </a:r>
            <a:r>
              <a:rPr lang="en-US" dirty="0" smtClean="0"/>
              <a:t>programs.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Syllabus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UNIT-I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Introduction:</a:t>
            </a:r>
            <a:r>
              <a:rPr lang="en-US" sz="2800" dirty="0"/>
              <a:t> The history and evolution of Java, Java Buzz words, object-oriented programming, Data Types, Variables and Arrays, Operators, Control Statements.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Classes and Objects: </a:t>
            </a:r>
            <a:r>
              <a:rPr lang="en-US" sz="2800" dirty="0"/>
              <a:t>Concepts, methods, constructors, types of constructors, constructor  overloading, usage of static, access control, this keyword, garbage collection, finalize () method, overloading, parameter passing mechanisms, final keyword, nested classes and inner classes.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Utility Classes: </a:t>
            </a:r>
            <a:r>
              <a:rPr lang="en-US" sz="2800" dirty="0"/>
              <a:t>Date, Calendar, Scanner, Random</a:t>
            </a:r>
          </a:p>
          <a:p>
            <a:pPr marL="4572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21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UNIT-II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Inheritance:</a:t>
            </a:r>
            <a:r>
              <a:rPr lang="en-US" sz="2800" dirty="0"/>
              <a:t> Basic concepts, access specifiers, usage of super key word, method overriding, using final with Inheritance, abstract classes, dynamic method dispatch, Object class.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Interfaces:</a:t>
            </a:r>
            <a:r>
              <a:rPr lang="en-US" sz="2800" dirty="0"/>
              <a:t> Differences between classes and interfaces, defining an interface, implementing interface, variables in interface and extending interfaces.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Packages:</a:t>
            </a:r>
            <a:r>
              <a:rPr lang="en-US" sz="2800" dirty="0"/>
              <a:t> Creating a Package, setting CLASSPATH, Access control protection, importing packages.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Strings:</a:t>
            </a:r>
            <a:r>
              <a:rPr lang="en-US" sz="2800" dirty="0"/>
              <a:t> Exploring the String class, String buffer class, Command-line </a:t>
            </a:r>
            <a:r>
              <a:rPr lang="en-US" sz="2800" dirty="0" smtClean="0"/>
              <a:t>arguments.</a:t>
            </a:r>
            <a:endParaRPr lang="en-US" sz="2800" dirty="0"/>
          </a:p>
          <a:p>
            <a:pPr algn="just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74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UNIT-III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Exception Handling: </a:t>
            </a:r>
            <a:r>
              <a:rPr lang="en-US" sz="2400" dirty="0"/>
              <a:t>Concepts of Exception handling, types of exceptions, usage of try, catch, throw, throws and finally keywords, multiple catch clauses, nested try, Built-in exceptions, creating own exception sub classes.</a:t>
            </a:r>
          </a:p>
          <a:p>
            <a:pPr algn="just"/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Multithreading: </a:t>
            </a:r>
            <a:r>
              <a:rPr lang="en-US" sz="2400" dirty="0"/>
              <a:t>The Java Thread model, thread life cycle, Thread class, Runnable interface, creating multiple threads, Synchronization, Inter Thread Communication, Deadlock.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Applets: </a:t>
            </a:r>
            <a:r>
              <a:rPr lang="en-US" sz="2400" dirty="0"/>
              <a:t>Concepts of Applets, life cycle of an applet, creating applets Event Handling: Events, Event sources, Event classes, Event Listeners, Delegation event model, handling events.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64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UNIT- IV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799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25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AWT:</a:t>
            </a:r>
            <a:r>
              <a:rPr lang="en-US" dirty="0"/>
              <a:t> AWT Components, File Dialog boxes, Layout Managers, Event handling model of AWT</a:t>
            </a:r>
            <a:r>
              <a:rPr lang="en-US" dirty="0" smtClean="0"/>
              <a:t>, Adapter </a:t>
            </a:r>
            <a:r>
              <a:rPr lang="en-US" dirty="0"/>
              <a:t>classes, Menu, Menu bar.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GUI with Swing</a:t>
            </a:r>
            <a:r>
              <a:rPr lang="en-US" dirty="0"/>
              <a:t>– Swings introduction, </a:t>
            </a:r>
            <a:r>
              <a:rPr lang="en-US" dirty="0" err="1"/>
              <a:t>JApplet</a:t>
            </a:r>
            <a:r>
              <a:rPr lang="en-US" dirty="0"/>
              <a:t>, </a:t>
            </a:r>
            <a:r>
              <a:rPr lang="en-US" dirty="0" err="1"/>
              <a:t>JFrame</a:t>
            </a:r>
            <a:r>
              <a:rPr lang="en-US" dirty="0"/>
              <a:t> and </a:t>
            </a:r>
            <a:r>
              <a:rPr lang="en-US" dirty="0" err="1"/>
              <a:t>JComponent</a:t>
            </a:r>
            <a:r>
              <a:rPr lang="en-US" dirty="0"/>
              <a:t>, Icons and Labels, text fields, buttons – The </a:t>
            </a:r>
            <a:r>
              <a:rPr lang="en-US" dirty="0" err="1"/>
              <a:t>JButton</a:t>
            </a:r>
            <a:r>
              <a:rPr lang="en-US" dirty="0"/>
              <a:t> class, Check boxes, Radio buttons. Combo boxes, </a:t>
            </a:r>
            <a:r>
              <a:rPr lang="en-US" dirty="0" err="1"/>
              <a:t>TabbedPanes</a:t>
            </a:r>
            <a:r>
              <a:rPr lang="en-US" dirty="0"/>
              <a:t>, Scroll Panes, Trees, and Tables </a:t>
            </a:r>
          </a:p>
          <a:p>
            <a:pPr algn="just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Generics:</a:t>
            </a:r>
            <a:r>
              <a:rPr lang="en-US" dirty="0"/>
              <a:t> Basics of Generic Methods, Generic Classes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Collections: </a:t>
            </a:r>
            <a:r>
              <a:rPr lang="en-US" dirty="0"/>
              <a:t>Collection Interfaces, Collection Classes, Accessing a Collection via an Iterator</a:t>
            </a:r>
          </a:p>
        </p:txBody>
      </p:sp>
    </p:spTree>
    <p:extLst>
      <p:ext uri="{BB962C8B-B14F-4D97-AF65-F5344CB8AC3E}">
        <p14:creationId xmlns:p14="http://schemas.microsoft.com/office/powerpoint/2010/main" val="24215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Learning Resources: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85000" lnSpcReduction="20000"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TEXT BOOK:</a:t>
            </a:r>
          </a:p>
          <a:p>
            <a:pPr marL="633222" indent="-514350">
              <a:buAutoNum type="arabicPeriod"/>
            </a:pPr>
            <a:r>
              <a:rPr lang="en-US" sz="2800" dirty="0" smtClean="0"/>
              <a:t>Java </a:t>
            </a:r>
            <a:r>
              <a:rPr lang="en-US" sz="2800" dirty="0"/>
              <a:t>The Complete Reference - Herbert Schildt11th Edition, Mc </a:t>
            </a:r>
            <a:r>
              <a:rPr lang="en-US" sz="2800" dirty="0" err="1"/>
              <a:t>Graw</a:t>
            </a:r>
            <a:r>
              <a:rPr lang="en-US" sz="2800" dirty="0"/>
              <a:t> Hill </a:t>
            </a:r>
            <a:endParaRPr lang="en-US" sz="2800" dirty="0" smtClean="0"/>
          </a:p>
          <a:p>
            <a:pPr marL="118872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Education.</a:t>
            </a:r>
            <a:r>
              <a:rPr lang="en-US" sz="2600" b="1" dirty="0"/>
              <a:t> 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REFERENCE BOOKS: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Introduction </a:t>
            </a:r>
            <a:r>
              <a:rPr lang="en-US" sz="2800" dirty="0"/>
              <a:t>to java programming, 7th edition by Y Daniel Liang, </a:t>
            </a:r>
            <a:r>
              <a:rPr lang="en-US" sz="2800" dirty="0" smtClean="0"/>
              <a:t>Pearson.</a:t>
            </a:r>
            <a:endParaRPr lang="en-US" sz="2800" dirty="0"/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JAVA </a:t>
            </a:r>
            <a:r>
              <a:rPr lang="en-US" sz="2800" dirty="0"/>
              <a:t>one step ahead, </a:t>
            </a:r>
            <a:r>
              <a:rPr lang="en-US" sz="2800" dirty="0" err="1"/>
              <a:t>Anitha</a:t>
            </a:r>
            <a:r>
              <a:rPr lang="en-US" sz="2800" dirty="0"/>
              <a:t> Seth, B.L. </a:t>
            </a:r>
            <a:r>
              <a:rPr lang="en-US" sz="2800" dirty="0" err="1"/>
              <a:t>Juneja</a:t>
            </a:r>
            <a:r>
              <a:rPr lang="en-US" sz="2800" dirty="0"/>
              <a:t>, Oxford.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err="1"/>
              <a:t>Cay.S</a:t>
            </a:r>
            <a:r>
              <a:rPr lang="en-US" sz="2800" dirty="0"/>
              <a:t>. </a:t>
            </a:r>
            <a:r>
              <a:rPr lang="en-US" sz="2800" dirty="0" err="1"/>
              <a:t>Horstmann</a:t>
            </a:r>
            <a:r>
              <a:rPr lang="en-US" sz="2800" dirty="0"/>
              <a:t> and Gary Cornell, Core Java 2, Vol 1, Fundamentals 7th Edition</a:t>
            </a:r>
            <a:r>
              <a:rPr lang="en-US" sz="2800" dirty="0" smtClean="0"/>
              <a:t>, Pearson </a:t>
            </a:r>
            <a:r>
              <a:rPr lang="en-US" sz="2800" dirty="0"/>
              <a:t>Education.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H.M</a:t>
            </a:r>
            <a:r>
              <a:rPr lang="en-US" sz="2800" dirty="0"/>
              <a:t>. </a:t>
            </a:r>
            <a:r>
              <a:rPr lang="en-US" sz="2800" dirty="0" err="1"/>
              <a:t>Dietel</a:t>
            </a:r>
            <a:r>
              <a:rPr lang="en-US" sz="2800" dirty="0"/>
              <a:t> and P.J. </a:t>
            </a:r>
            <a:r>
              <a:rPr lang="en-US" sz="2800" dirty="0" err="1"/>
              <a:t>Dietel</a:t>
            </a:r>
            <a:r>
              <a:rPr lang="en-US" sz="2800" dirty="0"/>
              <a:t>, Java How to Program, Sixth Edition, Pearson Education/PHI.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Barbara </a:t>
            </a:r>
            <a:r>
              <a:rPr lang="en-US" sz="2800" dirty="0" err="1"/>
              <a:t>Liskov</a:t>
            </a:r>
            <a:r>
              <a:rPr lang="en-US" sz="2800" dirty="0"/>
              <a:t>, Program Development in Java, Addison-Wesley, 2001.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/>
              <a:t>Cay </a:t>
            </a:r>
            <a:r>
              <a:rPr lang="en-US" sz="2800" dirty="0" err="1"/>
              <a:t>Horstmann</a:t>
            </a:r>
            <a:r>
              <a:rPr lang="en-US" sz="2800" dirty="0"/>
              <a:t>, John Wiley and Sons, Big Java 2nd Edition, Pearson Education.</a:t>
            </a:r>
          </a:p>
          <a:p>
            <a:pPr lvl="0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431</TotalTime>
  <Words>525</Words>
  <Application>Microsoft Office PowerPoint</Application>
  <PresentationFormat>On-screen Show (4:3)</PresentationFormat>
  <Paragraphs>76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Algerian</vt:lpstr>
      <vt:lpstr>Arial</vt:lpstr>
      <vt:lpstr>Calibri</vt:lpstr>
      <vt:lpstr>Corbel</vt:lpstr>
      <vt:lpstr>Wingdings</vt:lpstr>
      <vt:lpstr>Wingdings 2</vt:lpstr>
      <vt:lpstr>Wingdings 3</vt:lpstr>
      <vt:lpstr>Module</vt:lpstr>
      <vt:lpstr>Orientation Programme  on          (OOP– CS/IT215)(R20) </vt:lpstr>
      <vt:lpstr> Course Details  </vt:lpstr>
      <vt:lpstr>Course Objectives:</vt:lpstr>
      <vt:lpstr>Course Outcomes:</vt:lpstr>
      <vt:lpstr>Syllabus UNIT-I</vt:lpstr>
      <vt:lpstr>UNIT-II</vt:lpstr>
      <vt:lpstr>UNIT-III</vt:lpstr>
      <vt:lpstr>UNIT- IV</vt:lpstr>
      <vt:lpstr>Learning Resources:</vt:lpstr>
      <vt:lpstr> Overview  of Object Oriented Programming </vt:lpstr>
      <vt:lpstr>OOPS Principles:</vt:lpstr>
      <vt:lpstr>Object</vt:lpstr>
      <vt:lpstr>Class</vt:lpstr>
      <vt:lpstr>Inheritance</vt:lpstr>
      <vt:lpstr>Encapsulation</vt:lpstr>
      <vt:lpstr>Abstraction</vt:lpstr>
      <vt:lpstr>Polymorphism</vt:lpstr>
      <vt:lpstr>What is Java?</vt:lpstr>
      <vt:lpstr>How to Download Java?</vt:lpstr>
      <vt:lpstr>PowerPoint Presentation</vt:lpstr>
      <vt:lpstr>Select Platform</vt:lpstr>
      <vt:lpstr>Java IDEs</vt:lpstr>
      <vt:lpstr>Job Opportunities:</vt:lpstr>
      <vt:lpstr>Package Details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 Program on  DIGITAL IMAGE PROCESSING (DIP)</dc:title>
  <dc:creator>HanumanthaRao Nadendla</dc:creator>
  <cp:lastModifiedBy>HanumanthaRao Nadendla</cp:lastModifiedBy>
  <cp:revision>55</cp:revision>
  <dcterms:created xsi:type="dcterms:W3CDTF">2017-11-27T16:25:47Z</dcterms:created>
  <dcterms:modified xsi:type="dcterms:W3CDTF">2021-11-07T15:04:13Z</dcterms:modified>
</cp:coreProperties>
</file>