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7D80-083F-49F1-8A33-BE7E745104D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CA67-50DF-4586-8356-AAE2FF44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1461"/>
            <a:ext cx="9144000" cy="15049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Garbage Collection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6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Finalization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pPr algn="just"/>
            <a:r>
              <a:rPr lang="en-US" dirty="0" smtClean="0"/>
              <a:t>Just before destroying an object, Garbage Collector calls finalize() method on the object to perform cleanup activities. </a:t>
            </a:r>
          </a:p>
          <a:p>
            <a:pPr algn="just"/>
            <a:r>
              <a:rPr lang="en-US" dirty="0" smtClean="0"/>
              <a:t>Once finalize() method completes, Garbage Collector destroys that object.</a:t>
            </a:r>
          </a:p>
          <a:p>
            <a:pPr algn="just"/>
            <a:r>
              <a:rPr lang="en-US" dirty="0" smtClean="0"/>
              <a:t>finalize() method is present in Object class with the following prototype.</a:t>
            </a:r>
          </a:p>
          <a:p>
            <a:pPr algn="just"/>
            <a:r>
              <a:rPr lang="en-US" dirty="0" smtClean="0"/>
              <a:t>protected void finalize() throws </a:t>
            </a:r>
            <a:r>
              <a:rPr lang="en-US" dirty="0" err="1" smtClean="0"/>
              <a:t>Throwable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inalize()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Based on our requirement, we can override finalize() method for performing our cleanup activities like closing connection from the database. </a:t>
            </a:r>
          </a:p>
          <a:p>
            <a:pPr algn="just"/>
            <a:r>
              <a:rPr lang="en-US" dirty="0" smtClean="0"/>
              <a:t>The finalize() method is called by Garbage Collector, not JVM. However, Garbage Collector is one of the modules of JVM.</a:t>
            </a:r>
          </a:p>
          <a:p>
            <a:pPr algn="just"/>
            <a:r>
              <a:rPr lang="en-US" dirty="0" smtClean="0"/>
              <a:t>Object class finalize() method has an empty implementation. Thus, it is recommended to override the finalize() method to dispose of system resources or perform other cleanups.</a:t>
            </a:r>
          </a:p>
          <a:p>
            <a:pPr algn="just"/>
            <a:r>
              <a:rPr lang="en-US" dirty="0" smtClean="0"/>
              <a:t>The finalize() method is never invoked more than once for any object.</a:t>
            </a:r>
          </a:p>
          <a:p>
            <a:pPr algn="just"/>
            <a:r>
              <a:rPr lang="en-US" dirty="0" smtClean="0"/>
              <a:t>If an uncaught exception is thrown by the finalize() method, the exception is ignored, and the finalization of that object terminates.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of Garbage Collection in Java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It </a:t>
            </a:r>
            <a:r>
              <a:rPr lang="en-US" dirty="0"/>
              <a:t>makes java memory-efficient because the garbage collector removes the unreferenced objects from heap memory.</a:t>
            </a:r>
          </a:p>
          <a:p>
            <a:pPr algn="just" fontAlgn="base"/>
            <a:r>
              <a:rPr lang="en-US" dirty="0"/>
              <a:t>It is automatically done by the garbage collector(a part of JVM), so we don’t need extra effort.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9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Nested </a:t>
            </a:r>
            <a:r>
              <a:rPr lang="en-US" b="1" dirty="0">
                <a:solidFill>
                  <a:srgbClr val="FF0000"/>
                </a:solidFill>
              </a:rPr>
              <a:t>Classes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Java programming language allows you to define a class within another class. Such a class is called a nested </a:t>
            </a:r>
            <a:r>
              <a:rPr lang="en-US" dirty="0" smtClean="0"/>
              <a:t>class.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>
                <a:solidFill>
                  <a:srgbClr val="FF0000"/>
                </a:solidFill>
              </a:rPr>
              <a:t>NestedClass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Nested classes are divided into two categories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non-static and static</a:t>
            </a:r>
            <a:r>
              <a:rPr lang="en-US" dirty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Non-static </a:t>
            </a:r>
            <a:r>
              <a:rPr lang="en-US" dirty="0"/>
              <a:t>nested classes are called inner classes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Nested classes that are declared static are called static nested classes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>
                <a:solidFill>
                  <a:srgbClr val="FF0000"/>
                </a:solidFill>
              </a:rPr>
              <a:t>InnerClass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static class </a:t>
            </a:r>
            <a:r>
              <a:rPr lang="en-US" dirty="0" err="1">
                <a:solidFill>
                  <a:srgbClr val="FF0000"/>
                </a:solidFill>
              </a:rPr>
              <a:t>StaticNestedClass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5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Why to Use </a:t>
            </a:r>
            <a:r>
              <a:rPr lang="en-US" b="1" dirty="0">
                <a:solidFill>
                  <a:srgbClr val="FF0000"/>
                </a:solidFill>
              </a:rPr>
              <a:t>Nested Classes?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a way of logically grouping classes that are only used in one place: If a class is useful to only one other class, then it is logical to embed it in that class and keep the two together.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It increases encapsulation: </a:t>
            </a:r>
            <a:r>
              <a:rPr lang="en-US" dirty="0"/>
              <a:t>Consider two top-level classes, A and B, where B needs access to members of A that would otherwise be declared private. By hiding class B within class A, A's members can be declared private and B can access them. In addition, B itself can be hidden from the outside world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It can lead to </a:t>
            </a:r>
            <a:r>
              <a:rPr lang="en-US" dirty="0">
                <a:solidFill>
                  <a:srgbClr val="FF0000"/>
                </a:solidFill>
              </a:rPr>
              <a:t>more readable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maintainable code</a:t>
            </a:r>
            <a:r>
              <a:rPr lang="en-US" dirty="0"/>
              <a:t>: Nesting small classes within top-level classes places the code closer to where it is used.</a:t>
            </a:r>
          </a:p>
        </p:txBody>
      </p:sp>
    </p:spTree>
    <p:extLst>
      <p:ext uri="{BB962C8B-B14F-4D97-AF65-F5344CB8AC3E}">
        <p14:creationId xmlns:p14="http://schemas.microsoft.com/office/powerpoint/2010/main" val="41889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To instantiate an inner class, you must first instantiate the outer class. Then, create the inner object within the outer object with this syntax: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outerObject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OuterClass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OuterClass.InnerClass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innerObject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outerObject.new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InnerClass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create an object for the static nested class, use this syntax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sz="2400" dirty="0" err="1">
                <a:solidFill>
                  <a:srgbClr val="FF0000"/>
                </a:solidFill>
              </a:rPr>
              <a:t>OuterClass.StaticNestedClass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nestedObject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>
                <a:solidFill>
                  <a:srgbClr val="FF0000"/>
                </a:solidFill>
              </a:rPr>
              <a:t>new </a:t>
            </a:r>
            <a:r>
              <a:rPr lang="en-US" sz="2400" dirty="0" err="1">
                <a:solidFill>
                  <a:srgbClr val="FF0000"/>
                </a:solidFill>
              </a:rPr>
              <a:t>OuterClass.StaticNestedClass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97700"/>
            <a:ext cx="10515600" cy="2401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Example1: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48"/>
            <a:ext cx="10515600" cy="5597415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// Java program to demonstrate accessing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// a inner </a:t>
            </a:r>
            <a:r>
              <a:rPr lang="en-US" sz="1400" dirty="0" smtClean="0"/>
              <a:t>class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OuterClass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static member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static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outer_x</a:t>
            </a:r>
            <a:r>
              <a:rPr lang="en-US" sz="1400" dirty="0"/>
              <a:t> = 10</a:t>
            </a:r>
            <a:r>
              <a:rPr lang="en-US" sz="1400" dirty="0" smtClean="0"/>
              <a:t>;</a:t>
            </a:r>
            <a:r>
              <a:rPr lang="en-US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instance(non-static) member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outer_y</a:t>
            </a:r>
            <a:r>
              <a:rPr lang="en-US" sz="1400" dirty="0"/>
              <a:t> = 20</a:t>
            </a:r>
            <a:r>
              <a:rPr lang="en-US" sz="1400" dirty="0" smtClean="0"/>
              <a:t>;</a:t>
            </a:r>
            <a:r>
              <a:rPr lang="en-US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private member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private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outer_private</a:t>
            </a:r>
            <a:r>
              <a:rPr lang="en-US" sz="1400" dirty="0"/>
              <a:t> = 30;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inner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class </a:t>
            </a:r>
            <a:r>
              <a:rPr lang="en-US" sz="1400" dirty="0" err="1"/>
              <a:t>InnerClass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void </a:t>
            </a:r>
            <a:r>
              <a:rPr lang="en-US" sz="1400" dirty="0"/>
              <a:t>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can access static member of outer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outer_x</a:t>
            </a:r>
            <a:r>
              <a:rPr lang="en-US" sz="1400" dirty="0"/>
              <a:t> = " + </a:t>
            </a:r>
            <a:r>
              <a:rPr lang="en-US" sz="1400" dirty="0" err="1"/>
              <a:t>outer_x</a:t>
            </a:r>
            <a:r>
              <a:rPr lang="en-US" sz="1400" dirty="0" smtClean="0"/>
              <a:t>);</a:t>
            </a:r>
            <a:r>
              <a:rPr lang="en-US" sz="14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can also access non-static member of outer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outer_y</a:t>
            </a:r>
            <a:r>
              <a:rPr lang="en-US" sz="1400" dirty="0"/>
              <a:t> = " + </a:t>
            </a:r>
            <a:r>
              <a:rPr lang="en-US" sz="1400" dirty="0" err="1"/>
              <a:t>outer_y</a:t>
            </a:r>
            <a:r>
              <a:rPr lang="en-US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can also access a private member of the outer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outer_private</a:t>
            </a:r>
            <a:r>
              <a:rPr lang="en-US" sz="1400" dirty="0"/>
              <a:t> = " + </a:t>
            </a:r>
            <a:r>
              <a:rPr lang="en-US" sz="1400" dirty="0" err="1"/>
              <a:t>outer_private</a:t>
            </a:r>
            <a:r>
              <a:rPr lang="en-US" sz="14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}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InnerClassDemo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// </a:t>
            </a:r>
            <a:r>
              <a:rPr lang="en-US" sz="1400" dirty="0"/>
              <a:t>accessing an inner class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OuterClass</a:t>
            </a:r>
            <a:r>
              <a:rPr lang="en-US" sz="1400" dirty="0" smtClean="0"/>
              <a:t> </a:t>
            </a:r>
            <a:r>
              <a:rPr lang="en-US" sz="1400" dirty="0" err="1"/>
              <a:t>outerObject</a:t>
            </a:r>
            <a:r>
              <a:rPr lang="en-US" sz="1400" dirty="0"/>
              <a:t> = new </a:t>
            </a:r>
            <a:r>
              <a:rPr lang="en-US" sz="1400" dirty="0" err="1"/>
              <a:t>OuterClass</a:t>
            </a:r>
            <a:r>
              <a:rPr lang="en-US" sz="1400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OuterClass.InnerClass</a:t>
            </a:r>
            <a:r>
              <a:rPr lang="en-US" sz="1400" dirty="0" smtClean="0"/>
              <a:t> </a:t>
            </a:r>
            <a:r>
              <a:rPr lang="en-US" sz="1400" dirty="0" err="1"/>
              <a:t>innerObject</a:t>
            </a:r>
            <a:r>
              <a:rPr lang="en-US" sz="1400" dirty="0"/>
              <a:t> = </a:t>
            </a:r>
            <a:r>
              <a:rPr lang="en-US" sz="1400" dirty="0" err="1" smtClean="0"/>
              <a:t>outerObject.new</a:t>
            </a:r>
            <a:r>
              <a:rPr lang="en-US" sz="1400" dirty="0"/>
              <a:t>	</a:t>
            </a:r>
            <a:r>
              <a:rPr lang="en-US" sz="1400" dirty="0" err="1"/>
              <a:t>InnerClass</a:t>
            </a:r>
            <a:r>
              <a:rPr lang="en-US" sz="1400" dirty="0" smtClean="0"/>
              <a:t>();</a:t>
            </a:r>
            <a:r>
              <a:rPr lang="en-US" sz="14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innerObject.display</a:t>
            </a:r>
            <a:r>
              <a:rPr lang="en-US" sz="1400" dirty="0" smtClean="0"/>
              <a:t>();</a:t>
            </a:r>
            <a:r>
              <a:rPr lang="en-US" sz="14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43" y="4939618"/>
            <a:ext cx="6478812" cy="12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304"/>
            <a:ext cx="10515600" cy="30909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2: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98"/>
            <a:ext cx="10515600" cy="5687566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// Java program to demonstrate accessing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// a static nested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OuterClass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static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static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outer_x</a:t>
            </a:r>
            <a:r>
              <a:rPr lang="en-US" sz="1600" dirty="0"/>
              <a:t> = 10</a:t>
            </a:r>
            <a:r>
              <a:rPr lang="en-US" sz="1600" dirty="0" smtClean="0"/>
              <a:t>;</a:t>
            </a:r>
            <a:r>
              <a:rPr lang="en-US" sz="16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instance(non-static)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outer_y</a:t>
            </a:r>
            <a:r>
              <a:rPr lang="en-US" sz="1600" dirty="0"/>
              <a:t> = 20</a:t>
            </a:r>
            <a:r>
              <a:rPr lang="en-US" sz="1600" dirty="0" smtClean="0"/>
              <a:t>;</a:t>
            </a:r>
            <a:r>
              <a:rPr lang="en-US" sz="16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private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static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outer_private</a:t>
            </a:r>
            <a:r>
              <a:rPr lang="en-US" sz="1600" dirty="0"/>
              <a:t> = 30</a:t>
            </a:r>
            <a:r>
              <a:rPr lang="en-US" sz="1600" dirty="0" smtClean="0"/>
              <a:t>;</a:t>
            </a:r>
            <a:r>
              <a:rPr lang="en-US" sz="16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static nested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static </a:t>
            </a:r>
            <a:r>
              <a:rPr lang="en-US" sz="1600" dirty="0"/>
              <a:t>class </a:t>
            </a:r>
            <a:r>
              <a:rPr lang="en-US" sz="1600" dirty="0" err="1"/>
              <a:t>StaticNestedClass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void </a:t>
            </a:r>
            <a:r>
              <a:rPr lang="en-US" sz="1600" dirty="0"/>
              <a:t>display()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can access static member of outer </a:t>
            </a:r>
            <a:r>
              <a:rPr lang="en-US" sz="1600" dirty="0" smtClean="0"/>
              <a:t>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outer_x</a:t>
            </a:r>
            <a:r>
              <a:rPr lang="en-US" sz="1600" dirty="0"/>
              <a:t> = " + </a:t>
            </a:r>
            <a:r>
              <a:rPr lang="en-US" sz="1600" dirty="0" err="1"/>
              <a:t>outer_x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can access display private static member of outer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outer_private</a:t>
            </a:r>
            <a:r>
              <a:rPr lang="en-US" sz="1600" dirty="0"/>
              <a:t> = " + </a:t>
            </a:r>
            <a:r>
              <a:rPr lang="en-US" sz="1600" dirty="0" err="1"/>
              <a:t>outer_private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The following statement will give compilation error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/>
              <a:t>as static nested class cannot directly access non-static members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//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outer_y</a:t>
            </a:r>
            <a:r>
              <a:rPr lang="en-US" sz="1600" dirty="0"/>
              <a:t> = " + </a:t>
            </a:r>
            <a:r>
              <a:rPr lang="en-US" sz="1600" dirty="0" err="1"/>
              <a:t>outer_y</a:t>
            </a:r>
            <a:r>
              <a:rPr lang="en-US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StaticNestedClassDemo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// accessing a static nested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OuterClass.StaticNestedClass</a:t>
            </a:r>
            <a:r>
              <a:rPr lang="en-US" sz="1600" dirty="0" smtClean="0"/>
              <a:t> </a:t>
            </a:r>
            <a:r>
              <a:rPr lang="en-US" sz="1600" dirty="0" err="1"/>
              <a:t>nestedObject</a:t>
            </a:r>
            <a:r>
              <a:rPr lang="en-US" sz="1600" dirty="0"/>
              <a:t> = new </a:t>
            </a:r>
            <a:r>
              <a:rPr lang="en-US" sz="1600" dirty="0" err="1"/>
              <a:t>OuterClass.StaticNestedClass</a:t>
            </a:r>
            <a:r>
              <a:rPr lang="en-US" sz="1600" dirty="0" smtClean="0"/>
              <a:t>();</a:t>
            </a:r>
            <a:r>
              <a:rPr lang="en-US" sz="1600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nestedObject.display</a:t>
            </a:r>
            <a:r>
              <a:rPr lang="en-US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52940"/>
            <a:ext cx="5847008" cy="14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Comparison between normal or regular class and static nested class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691254"/>
              </p:ext>
            </p:extLst>
          </p:nvPr>
        </p:nvGraphicFramePr>
        <p:xfrm>
          <a:off x="838200" y="1184857"/>
          <a:ext cx="10515599" cy="3688496"/>
        </p:xfrm>
        <a:graphic>
          <a:graphicData uri="http://schemas.openxmlformats.org/drawingml/2006/table">
            <a:tbl>
              <a:tblPr/>
              <a:tblGrid>
                <a:gridCol w="1403712"/>
                <a:gridCol w="4612204"/>
                <a:gridCol w="4499683"/>
              </a:tblGrid>
              <a:tr h="6954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S.NO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Normal/Regular inner class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Static nested class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000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Without an outer class object existing, there cannot be an inner class object. That is, the inner class object is always associated with the outer class object.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Without an outer class object existing, there may be a static nested class object. That is, static nested class object is not associated with the outer class object.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9302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Inside normal/regular inner class, static members can’t be declared.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Inside static nested class, static members can be declared.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Garbage collection in Java is the process by which Java programs perform automatic memory management. </a:t>
            </a:r>
            <a:endParaRPr lang="en-US" sz="3200" dirty="0" smtClean="0"/>
          </a:p>
          <a:p>
            <a:pPr algn="just"/>
            <a:r>
              <a:rPr lang="en-US" sz="3200" dirty="0" smtClean="0"/>
              <a:t>Java </a:t>
            </a:r>
            <a:r>
              <a:rPr lang="en-US" sz="3200" dirty="0"/>
              <a:t>programs compile to bytecode that can be run on a Java Virtual </a:t>
            </a:r>
            <a:r>
              <a:rPr lang="en-US" sz="3200" dirty="0" smtClean="0"/>
              <a:t>Machine. </a:t>
            </a:r>
          </a:p>
          <a:p>
            <a:pPr algn="just"/>
            <a:r>
              <a:rPr lang="en-US" sz="3200" dirty="0" smtClean="0"/>
              <a:t>When </a:t>
            </a:r>
            <a:r>
              <a:rPr lang="en-US" sz="3200" dirty="0"/>
              <a:t>Java programs run on the JVM, objects are created on the heap, which is a portion of memory dedicated to the program. </a:t>
            </a:r>
            <a:endParaRPr lang="en-US" sz="3200" dirty="0" smtClean="0"/>
          </a:p>
          <a:p>
            <a:pPr algn="just"/>
            <a:r>
              <a:rPr lang="en-US" sz="3200" dirty="0" smtClean="0"/>
              <a:t>Eventually</a:t>
            </a:r>
            <a:r>
              <a:rPr lang="en-US" sz="3200" dirty="0"/>
              <a:t>, some objects will no longer be needed. The garbage collector finds these unused objects and deletes them to free up memory.</a:t>
            </a:r>
          </a:p>
        </p:txBody>
      </p:sp>
    </p:spTree>
    <p:extLst>
      <p:ext uri="{BB962C8B-B14F-4D97-AF65-F5344CB8AC3E}">
        <p14:creationId xmlns:p14="http://schemas.microsoft.com/office/powerpoint/2010/main" val="41355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Garbage Collection?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 algn="just" fontAlgn="base"/>
            <a:r>
              <a:rPr lang="en-US" dirty="0" smtClean="0"/>
              <a:t>In </a:t>
            </a:r>
            <a:r>
              <a:rPr lang="en-US" dirty="0"/>
              <a:t>C/C++, a programmer is responsible for both the creation and destruction of objects. 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Usually</a:t>
            </a:r>
            <a:r>
              <a:rPr lang="en-US" dirty="0"/>
              <a:t>, programmer neglects the destruction of useless objects. </a:t>
            </a:r>
            <a:endParaRPr lang="en-US" dirty="0" smtClean="0"/>
          </a:p>
          <a:p>
            <a:pPr marL="0" indent="0" algn="just" fontAlgn="base">
              <a:buNone/>
            </a:pPr>
            <a:endParaRPr lang="en-US" dirty="0" smtClean="0"/>
          </a:p>
          <a:p>
            <a:pPr algn="just" fontAlgn="base"/>
            <a:r>
              <a:rPr lang="en-US" dirty="0" smtClean="0"/>
              <a:t>Due </a:t>
            </a:r>
            <a:r>
              <a:rPr lang="en-US" dirty="0"/>
              <a:t>to this negligence, at a certain point, sufficient memory may not be available to create new objects, and the entire program will terminate abnormally, causing </a:t>
            </a:r>
            <a:r>
              <a:rPr lang="en-US" b="1" dirty="0" err="1">
                <a:solidFill>
                  <a:srgbClr val="FF0000"/>
                </a:solidFill>
              </a:rPr>
              <a:t>OutOfMemoryErrors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But in Java, the programmer need not care for all those objects which are no longer in use. Garbage collector destroys these objects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main objective of Garbage Collector is to free heap memory by destroying </a:t>
            </a:r>
            <a:r>
              <a:rPr lang="en-US" b="1" dirty="0"/>
              <a:t>unreachable objects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garbage collector is the best example of the Daemon thread as it is always running in the background. </a:t>
            </a:r>
          </a:p>
        </p:txBody>
      </p:sp>
    </p:spTree>
    <p:extLst>
      <p:ext uri="{BB962C8B-B14F-4D97-AF65-F5344CB8AC3E}">
        <p14:creationId xmlns:p14="http://schemas.microsoft.com/office/powerpoint/2010/main" val="26292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Does Garbage Collection in Java works?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Java </a:t>
            </a:r>
            <a:r>
              <a:rPr lang="en-US" dirty="0"/>
              <a:t>garbage collection is an automatic process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Automatic garbage collection is the process of looking at heap memory, identifying which objects are in use and which are not, and deleting the unused objects. </a:t>
            </a:r>
            <a:endParaRPr lang="en-US" dirty="0" smtClean="0"/>
          </a:p>
          <a:p>
            <a:pPr algn="just" fontAlgn="base"/>
            <a:r>
              <a:rPr lang="en-US" dirty="0" smtClean="0"/>
              <a:t>An </a:t>
            </a:r>
            <a:r>
              <a:rPr lang="en-US" dirty="0"/>
              <a:t>in-use object, or a referenced object, means that some part of your program still maintains a pointer to that object. An unused or unreferenced object is no longer referenced by any part of your program. </a:t>
            </a:r>
            <a:endParaRPr lang="en-US" dirty="0" smtClean="0"/>
          </a:p>
          <a:p>
            <a:pPr algn="just" fontAlgn="base"/>
            <a:r>
              <a:rPr lang="en-US" dirty="0" smtClean="0"/>
              <a:t>So </a:t>
            </a:r>
            <a:r>
              <a:rPr lang="en-US" dirty="0"/>
              <a:t>the memory used by an unreferenced object can be reclaimed. The programmer does not need to mark objects to be deleted explicitly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The garbage collection implementation lives in the JVM.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3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Unreachable objects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2282"/>
            <a:ext cx="11036121" cy="4824681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>An object is said to </a:t>
            </a:r>
            <a:r>
              <a:rPr lang="en-US" dirty="0" smtClean="0"/>
              <a:t>be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unreachable if it doesn’t contain any reference to it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Integer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new Integer(4);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// the new Integer object is reachable  via the reference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'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'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= null;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// the Integer object is no longer reachable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027" name="Picture 3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73" y="1901561"/>
            <a:ext cx="3022746" cy="40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9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Eligibility for garbage collection: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 </a:t>
            </a:r>
            <a:r>
              <a:rPr lang="en-US" dirty="0"/>
              <a:t>An object is said to be eligible for GC(garbage collection) if it is unreachable. </a:t>
            </a:r>
            <a:endParaRPr lang="en-US" dirty="0" smtClean="0"/>
          </a:p>
          <a:p>
            <a:pPr algn="just"/>
            <a:r>
              <a:rPr lang="en-US" dirty="0" smtClean="0"/>
              <a:t>After</a:t>
            </a:r>
            <a:r>
              <a:rPr lang="en-US" dirty="0"/>
              <a:t> </a:t>
            </a:r>
            <a:r>
              <a:rPr lang="en-US" i="1" dirty="0" err="1"/>
              <a:t>i</a:t>
            </a:r>
            <a:r>
              <a:rPr lang="en-US" i="1" dirty="0"/>
              <a:t> = null</a:t>
            </a:r>
            <a:r>
              <a:rPr lang="en-US" dirty="0"/>
              <a:t>, integer object 4 in the heap area is suitable for garbage collection in the above image.</a:t>
            </a:r>
          </a:p>
        </p:txBody>
      </p:sp>
    </p:spTree>
    <p:extLst>
      <p:ext uri="{BB962C8B-B14F-4D97-AF65-F5344CB8AC3E}">
        <p14:creationId xmlns:p14="http://schemas.microsoft.com/office/powerpoint/2010/main" val="72523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pPr algn="just" fontAlgn="base"/>
            <a:r>
              <a:rPr lang="en-US" sz="3200" dirty="0"/>
              <a:t>Once we make an object eligible for garbage collection, it may not destroy immediately by the garbage collector</a:t>
            </a:r>
            <a:r>
              <a:rPr lang="en-US" sz="3200" dirty="0" smtClean="0"/>
              <a:t>.</a:t>
            </a:r>
          </a:p>
          <a:p>
            <a:pPr algn="just" fontAlgn="base"/>
            <a:r>
              <a:rPr lang="en-US" sz="3200" dirty="0" smtClean="0"/>
              <a:t> </a:t>
            </a:r>
            <a:r>
              <a:rPr lang="en-US" sz="3200" dirty="0"/>
              <a:t>Whenever JVM runs the Garbage Collector program, then only the object will be destroyed. But when JVM runs Garbage Collector, we can not expect.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20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ways to invoke Garbage Collector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>
            <a:noAutofit/>
          </a:bodyPr>
          <a:lstStyle/>
          <a:p>
            <a:pPr algn="just" fontAlgn="base"/>
            <a:r>
              <a:rPr lang="en-US" sz="3200" dirty="0" smtClean="0"/>
              <a:t>We can also request JVM to run Garbage Collector. There are </a:t>
            </a:r>
            <a:r>
              <a:rPr lang="en-US" sz="3200" b="1" dirty="0" smtClean="0">
                <a:solidFill>
                  <a:srgbClr val="FF0000"/>
                </a:solidFill>
              </a:rPr>
              <a:t>two</a:t>
            </a:r>
            <a:r>
              <a:rPr lang="en-US" sz="3200" dirty="0" smtClean="0"/>
              <a:t> ways to do it : </a:t>
            </a:r>
          </a:p>
          <a:p>
            <a:pPr lvl="1" algn="just" fontAlgn="base"/>
            <a:r>
              <a:rPr lang="en-US" sz="2800" b="1" dirty="0" smtClean="0"/>
              <a:t>Using 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System.gc</a:t>
            </a:r>
            <a:r>
              <a:rPr lang="en-US" sz="2800" b="1" i="1" dirty="0" smtClean="0">
                <a:solidFill>
                  <a:srgbClr val="FF0000"/>
                </a:solidFill>
              </a:rPr>
              <a:t>()</a:t>
            </a:r>
            <a:r>
              <a:rPr lang="en-US" sz="2800" b="1" dirty="0" smtClean="0"/>
              <a:t> method:</a:t>
            </a:r>
            <a:r>
              <a:rPr lang="en-US" sz="2800" dirty="0" smtClean="0"/>
              <a:t> System class contain static method </a:t>
            </a:r>
            <a:r>
              <a:rPr lang="en-US" sz="2800" i="1" dirty="0" err="1" smtClean="0"/>
              <a:t>gc</a:t>
            </a:r>
            <a:r>
              <a:rPr lang="en-US" sz="2800" i="1" dirty="0" smtClean="0"/>
              <a:t>()</a:t>
            </a:r>
            <a:r>
              <a:rPr lang="en-US" sz="2800" dirty="0" smtClean="0"/>
              <a:t> for requesting JVM to run Garbage Collector.</a:t>
            </a:r>
          </a:p>
          <a:p>
            <a:pPr lvl="1" algn="just" fontAlgn="base"/>
            <a:r>
              <a:rPr lang="en-US" sz="2800" b="1" dirty="0" smtClean="0"/>
              <a:t>Using </a:t>
            </a:r>
            <a:r>
              <a:rPr lang="en-US" sz="2800" b="1" i="1" dirty="0" err="1" smtClean="0">
                <a:solidFill>
                  <a:srgbClr val="FF0000"/>
                </a:solidFill>
              </a:rPr>
              <a:t>Runtime.getRuntime</a:t>
            </a:r>
            <a:r>
              <a:rPr lang="en-US" sz="2800" b="1" i="1" dirty="0" smtClean="0">
                <a:solidFill>
                  <a:srgbClr val="FF0000"/>
                </a:solidFill>
              </a:rPr>
              <a:t>().</a:t>
            </a:r>
            <a:r>
              <a:rPr lang="en-US" sz="2800" b="1" i="1" dirty="0" err="1" smtClean="0">
                <a:solidFill>
                  <a:srgbClr val="FF0000"/>
                </a:solidFill>
              </a:rPr>
              <a:t>gc</a:t>
            </a:r>
            <a:r>
              <a:rPr lang="en-US" sz="2800" b="1" i="1" dirty="0" smtClean="0">
                <a:solidFill>
                  <a:srgbClr val="FF0000"/>
                </a:solidFill>
              </a:rPr>
              <a:t>()</a:t>
            </a:r>
            <a:r>
              <a:rPr lang="en-US" sz="2800" b="1" dirty="0" smtClean="0"/>
              <a:t> method:</a:t>
            </a:r>
            <a:r>
              <a:rPr lang="en-US" sz="2800" dirty="0" smtClean="0"/>
              <a:t> Runtime class allows the application to interface with the JVM in which the application is running. Hence by using its </a:t>
            </a:r>
            <a:r>
              <a:rPr lang="en-US" sz="2800" dirty="0" err="1" smtClean="0"/>
              <a:t>gc</a:t>
            </a:r>
            <a:r>
              <a:rPr lang="en-US" sz="2800" dirty="0" smtClean="0"/>
              <a:t>() method, we can request JVM to run Garbage Collector.</a:t>
            </a:r>
          </a:p>
          <a:p>
            <a:pPr lvl="1" algn="just" fontAlgn="base"/>
            <a:r>
              <a:rPr lang="en-US" sz="2800" dirty="0" smtClean="0"/>
              <a:t>There is no guarantee that any of the above two methods will run Garbage Collector.</a:t>
            </a:r>
          </a:p>
          <a:p>
            <a:pPr lvl="1" algn="just" fontAlgn="base"/>
            <a:r>
              <a:rPr lang="en-US" sz="2800" dirty="0" smtClean="0"/>
              <a:t>The call </a:t>
            </a:r>
            <a:r>
              <a:rPr lang="en-US" sz="2800" i="1" dirty="0" err="1" smtClean="0"/>
              <a:t>System.gc</a:t>
            </a:r>
            <a:r>
              <a:rPr lang="en-US" sz="2800" i="1" dirty="0" smtClean="0"/>
              <a:t>()</a:t>
            </a:r>
            <a:r>
              <a:rPr lang="en-US" sz="2800" dirty="0" smtClean="0"/>
              <a:t> is effectively equivalent to the call  </a:t>
            </a:r>
            <a:r>
              <a:rPr lang="en-US" sz="2800" i="1" dirty="0" err="1" smtClean="0"/>
              <a:t>Runtime.getRuntime</a:t>
            </a:r>
            <a:r>
              <a:rPr lang="en-US" sz="2800" i="1" dirty="0" smtClean="0"/>
              <a:t>().</a:t>
            </a:r>
            <a:r>
              <a:rPr lang="en-US" sz="2800" i="1" dirty="0" err="1" smtClean="0"/>
              <a:t>gc</a:t>
            </a:r>
            <a:r>
              <a:rPr lang="en-US" sz="2800" i="1" dirty="0" smtClean="0"/>
              <a:t>()</a:t>
            </a:r>
            <a:endParaRPr lang="en-US" sz="28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9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1041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Garbage Collection in Java </vt:lpstr>
      <vt:lpstr>PowerPoint Presentation</vt:lpstr>
      <vt:lpstr>What is Garbage Collection? </vt:lpstr>
      <vt:lpstr>PowerPoint Presentation</vt:lpstr>
      <vt:lpstr>How Does Garbage Collection in Java works? </vt:lpstr>
      <vt:lpstr>Unreachable objects:</vt:lpstr>
      <vt:lpstr>Eligibility for garbage collection:</vt:lpstr>
      <vt:lpstr>Note:</vt:lpstr>
      <vt:lpstr>Different ways to invoke Garbage Collector</vt:lpstr>
      <vt:lpstr>Finalization </vt:lpstr>
      <vt:lpstr>finalize()</vt:lpstr>
      <vt:lpstr>Advantages of Garbage Collection in Java </vt:lpstr>
      <vt:lpstr> Nested Classes </vt:lpstr>
      <vt:lpstr>Nested classes are divided into two categories: non-static and static.  </vt:lpstr>
      <vt:lpstr> Why to Use Nested Classes? </vt:lpstr>
      <vt:lpstr>PowerPoint Presentation</vt:lpstr>
      <vt:lpstr>Example1:</vt:lpstr>
      <vt:lpstr>Example 2:</vt:lpstr>
      <vt:lpstr>Comparison between normal or regular class and static nested class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Java</dc:title>
  <dc:creator>HanumanthaRao Nadendla</dc:creator>
  <cp:lastModifiedBy>HanumanthaRao Nadendla</cp:lastModifiedBy>
  <cp:revision>18</cp:revision>
  <dcterms:created xsi:type="dcterms:W3CDTF">2021-12-09T22:52:54Z</dcterms:created>
  <dcterms:modified xsi:type="dcterms:W3CDTF">2021-12-13T00:32:09Z</dcterms:modified>
</cp:coreProperties>
</file>