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3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9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5430-8947-4378-A13E-D712E92C93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3965-80EF-467B-B12F-D8CE2A1F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date-gettime-method" TargetMode="External"/><Relationship Id="rId3" Type="http://schemas.openxmlformats.org/officeDocument/2006/relationships/hyperlink" Target="https://www.javatpoint.com/java-date-before-method" TargetMode="External"/><Relationship Id="rId7" Type="http://schemas.openxmlformats.org/officeDocument/2006/relationships/hyperlink" Target="https://www.javatpoint.com/java-date-from-method" TargetMode="External"/><Relationship Id="rId12" Type="http://schemas.openxmlformats.org/officeDocument/2006/relationships/hyperlink" Target="https://www.javatpoint.com/java-date-tostring-method" TargetMode="External"/><Relationship Id="rId2" Type="http://schemas.openxmlformats.org/officeDocument/2006/relationships/hyperlink" Target="https://www.javatpoint.com/java-date-after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date-equals-method" TargetMode="External"/><Relationship Id="rId11" Type="http://schemas.openxmlformats.org/officeDocument/2006/relationships/hyperlink" Target="https://www.javatpoint.com/java-date-toinstant-method" TargetMode="External"/><Relationship Id="rId5" Type="http://schemas.openxmlformats.org/officeDocument/2006/relationships/hyperlink" Target="https://www.javatpoint.com/java-date-compareto-method" TargetMode="External"/><Relationship Id="rId10" Type="http://schemas.openxmlformats.org/officeDocument/2006/relationships/hyperlink" Target="https://www.javatpoint.com/java-date-settime-method" TargetMode="External"/><Relationship Id="rId4" Type="http://schemas.openxmlformats.org/officeDocument/2006/relationships/hyperlink" Target="https://www.javatpoint.com/java-date-clone-method" TargetMode="External"/><Relationship Id="rId9" Type="http://schemas.openxmlformats.org/officeDocument/2006/relationships/hyperlink" Target="https://www.javatpoint.com/java-date-hashcode-metho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Utility Classes in Java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7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75985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Date </a:t>
            </a:r>
            <a:r>
              <a:rPr lang="en-US" b="1" dirty="0">
                <a:solidFill>
                  <a:srgbClr val="FF0000"/>
                </a:solidFill>
              </a:rPr>
              <a:t>equals() Method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4462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equals()</a:t>
            </a:r>
            <a:r>
              <a:rPr lang="en-US" dirty="0"/>
              <a:t> method of Java Date class returns a Boolean value on the basis of compression between two dates for equality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import </a:t>
            </a:r>
            <a:r>
              <a:rPr lang="en-US" b="1" dirty="0" err="1"/>
              <a:t>java.util.Date</a:t>
            </a:r>
            <a:r>
              <a:rPr lang="en-US" b="1" dirty="0"/>
              <a:t>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public class DateEg2{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public static void main(String[] </a:t>
            </a:r>
            <a:r>
              <a:rPr lang="en-US" b="1" dirty="0" err="1"/>
              <a:t>args</a:t>
            </a:r>
            <a:r>
              <a:rPr lang="en-US" b="1" dirty="0"/>
              <a:t>)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Date d1=new Date(2018,9,21);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Date d2=new Date(1997,3,10);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Date d3=new Date(1997,3,10);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("Date 'd1' equals Date 'd2' : "+d1.equals(d2));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("Date 'd2' equals Date 'd3' : "+d2.equals(d3));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}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12" y="5387930"/>
            <a:ext cx="7248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5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compareTo</a:t>
            </a:r>
            <a:r>
              <a:rPr lang="en-US" b="1" dirty="0">
                <a:solidFill>
                  <a:srgbClr val="FF0000"/>
                </a:solidFill>
              </a:rPr>
              <a:t>()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8"/>
            <a:ext cx="10515600" cy="5223925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compareTo</a:t>
            </a:r>
            <a:r>
              <a:rPr lang="en-US" b="1" dirty="0"/>
              <a:t>()</a:t>
            </a:r>
            <a:r>
              <a:rPr lang="en-US" dirty="0"/>
              <a:t> method of Java Date class compares two dates and sort them for order. </a:t>
            </a:r>
            <a:endParaRPr lang="en-US" dirty="0" smtClean="0"/>
          </a:p>
          <a:p>
            <a:r>
              <a:rPr lang="en-US" sz="4000" b="1" dirty="0">
                <a:solidFill>
                  <a:srgbClr val="FF0000"/>
                </a:solidFill>
              </a:rPr>
              <a:t>Return</a:t>
            </a:r>
          </a:p>
          <a:p>
            <a:r>
              <a:rPr lang="en-US" dirty="0"/>
              <a:t>It returns the value 0 if the argument Date is equal to this Date.</a:t>
            </a:r>
          </a:p>
          <a:p>
            <a:r>
              <a:rPr lang="en-US" dirty="0"/>
              <a:t>It returns a value </a:t>
            </a:r>
            <a:r>
              <a:rPr lang="en-US" dirty="0">
                <a:solidFill>
                  <a:srgbClr val="FF0000"/>
                </a:solidFill>
              </a:rPr>
              <a:t>less than 0 </a:t>
            </a:r>
            <a:r>
              <a:rPr lang="en-US" dirty="0"/>
              <a:t>if this Date is before the Date argument.</a:t>
            </a:r>
          </a:p>
          <a:p>
            <a:r>
              <a:rPr lang="en-US" dirty="0"/>
              <a:t>It returns a value </a:t>
            </a:r>
            <a:r>
              <a:rPr lang="en-US" dirty="0">
                <a:solidFill>
                  <a:srgbClr val="FF0000"/>
                </a:solidFill>
              </a:rPr>
              <a:t>greater than 0 </a:t>
            </a:r>
            <a:r>
              <a:rPr lang="en-US" dirty="0"/>
              <a:t>if this Date is after the Date argument</a:t>
            </a:r>
            <a:r>
              <a:rPr lang="en-US" dirty="0" smtClean="0"/>
              <a:t>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Exception</a:t>
            </a:r>
          </a:p>
          <a:p>
            <a:r>
              <a:rPr lang="en-US" dirty="0" err="1"/>
              <a:t>NullPointerException</a:t>
            </a:r>
            <a:r>
              <a:rPr lang="en-US" dirty="0"/>
              <a:t> will be thrown if </a:t>
            </a:r>
            <a:r>
              <a:rPr lang="en-US" dirty="0" err="1"/>
              <a:t>anotherDate</a:t>
            </a:r>
            <a:r>
              <a:rPr lang="en-US" dirty="0"/>
              <a:t> is null.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7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84821"/>
            <a:ext cx="10515600" cy="3818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54943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import </a:t>
            </a:r>
            <a:r>
              <a:rPr lang="en-US" sz="1600" b="1" dirty="0" err="1"/>
              <a:t>java.util.Date</a:t>
            </a:r>
            <a:r>
              <a:rPr lang="en-US" sz="1600" b="1" dirty="0"/>
              <a:t>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 </a:t>
            </a:r>
            <a:r>
              <a:rPr lang="en-US" sz="1600" b="1" dirty="0" smtClean="0"/>
              <a:t>public </a:t>
            </a:r>
            <a:r>
              <a:rPr lang="en-US" sz="1600" b="1" dirty="0"/>
              <a:t>class DateEg3{  </a:t>
            </a:r>
            <a:r>
              <a:rPr lang="en-US" sz="1600" b="1" dirty="0" smtClean="0"/>
              <a:t>  </a:t>
            </a:r>
            <a:endParaRPr lang="en-US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   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 {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       Date d1=new Date(1997,3,10);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       Date d2=new Date(2018,9,21);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Date d3=new Date(2018,9,21);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Date d4=new Date();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int</a:t>
            </a:r>
            <a:r>
              <a:rPr lang="en-US" sz="1600" b="1" dirty="0"/>
              <a:t> comparison=d1.compareTo(d2);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System.out.println</a:t>
            </a:r>
            <a:r>
              <a:rPr lang="en-US" sz="1600" b="1" dirty="0"/>
              <a:t>("Your comparison value is : "+comparison);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comparison=d2.compareTo(d3);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/>
              <a:t>System.out.println</a:t>
            </a:r>
            <a:r>
              <a:rPr lang="en-US" sz="1600" b="1" dirty="0"/>
              <a:t>("Your comparison value is : "+comparison);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comparison=d3.compareTo(d4);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/>
              <a:t>System.out.println</a:t>
            </a:r>
            <a:r>
              <a:rPr lang="en-US" sz="1600" b="1" dirty="0"/>
              <a:t>("Your comparison value is : "+comparison);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/>
              <a:t>        </a:t>
            </a:r>
            <a:r>
              <a:rPr lang="en-US" sz="1600" b="1" dirty="0"/>
              <a:t>}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95" y="5602309"/>
            <a:ext cx="6858000" cy="10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5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Java.util.Random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class in Java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2"/>
            <a:ext cx="10515600" cy="504362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Random class is used to generate pseudo-random numbers in java. </a:t>
            </a:r>
            <a:endParaRPr lang="en-US" dirty="0" smtClean="0"/>
          </a:p>
          <a:p>
            <a:pPr marL="0" indent="0">
              <a:buNone/>
            </a:pPr>
            <a:r>
              <a:rPr lang="en-US" sz="3400" b="1" dirty="0" smtClean="0"/>
              <a:t>import </a:t>
            </a:r>
            <a:r>
              <a:rPr lang="en-US" sz="3400" b="1" dirty="0" err="1"/>
              <a:t>java.util.Random</a:t>
            </a:r>
            <a:r>
              <a:rPr lang="en-US" sz="3400" b="1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public class </a:t>
            </a:r>
            <a:r>
              <a:rPr lang="en-US" sz="3400" b="1" dirty="0" err="1"/>
              <a:t>RandomTest</a:t>
            </a:r>
            <a:endParaRPr lang="en-US" sz="34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public static void main(String[] </a:t>
            </a:r>
            <a:r>
              <a:rPr lang="en-US" sz="3400" b="1" dirty="0" err="1"/>
              <a:t>args</a:t>
            </a:r>
            <a:r>
              <a:rPr lang="en-US" sz="3400" b="1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	Random </a:t>
            </a:r>
            <a:r>
              <a:rPr lang="en-US" sz="3400" b="1" dirty="0" err="1"/>
              <a:t>random</a:t>
            </a:r>
            <a:r>
              <a:rPr lang="en-US" sz="3400" b="1" dirty="0"/>
              <a:t> = new Random();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System.out.println</a:t>
            </a:r>
            <a:r>
              <a:rPr lang="en-US" sz="3400" b="1" dirty="0"/>
              <a:t>(</a:t>
            </a:r>
            <a:r>
              <a:rPr lang="en-US" sz="3400" b="1" dirty="0" err="1"/>
              <a:t>random.nextInt</a:t>
            </a:r>
            <a:r>
              <a:rPr lang="en-US" sz="3400" b="1" dirty="0"/>
              <a:t>(10));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System.out.println</a:t>
            </a:r>
            <a:r>
              <a:rPr lang="en-US" sz="3400" b="1" dirty="0"/>
              <a:t>(</a:t>
            </a:r>
            <a:r>
              <a:rPr lang="en-US" sz="3400" b="1" dirty="0" err="1"/>
              <a:t>random.nextBoolean</a:t>
            </a:r>
            <a:r>
              <a:rPr lang="en-US" sz="3400" b="1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System.out.println</a:t>
            </a:r>
            <a:r>
              <a:rPr lang="en-US" sz="3400" b="1" dirty="0"/>
              <a:t>(</a:t>
            </a:r>
            <a:r>
              <a:rPr lang="en-US" sz="3400" b="1" dirty="0" err="1"/>
              <a:t>random.nextDouble</a:t>
            </a:r>
            <a:r>
              <a:rPr lang="en-US" sz="3400" b="1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System.out.println</a:t>
            </a:r>
            <a:r>
              <a:rPr lang="en-US" sz="3400" b="1" dirty="0"/>
              <a:t>(</a:t>
            </a:r>
            <a:r>
              <a:rPr lang="en-US" sz="3400" b="1" dirty="0" err="1"/>
              <a:t>random.nextFloat</a:t>
            </a:r>
            <a:r>
              <a:rPr lang="en-US" sz="3400" b="1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System.out.println</a:t>
            </a:r>
            <a:r>
              <a:rPr lang="en-US" sz="3400" b="1" dirty="0"/>
              <a:t>(</a:t>
            </a:r>
            <a:r>
              <a:rPr lang="en-US" sz="3400" b="1" dirty="0" err="1"/>
              <a:t>random.nextGaussian</a:t>
            </a:r>
            <a:r>
              <a:rPr lang="en-US" sz="3400" b="1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System.out.println</a:t>
            </a:r>
            <a:r>
              <a:rPr lang="en-US" sz="3400" b="1" dirty="0"/>
              <a:t>(</a:t>
            </a:r>
            <a:r>
              <a:rPr lang="en-US" sz="3400" b="1" dirty="0" err="1"/>
              <a:t>random.nextLong</a:t>
            </a:r>
            <a:r>
              <a:rPr lang="en-US" sz="3400" b="1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</a:t>
            </a:r>
            <a:r>
              <a:rPr lang="en-US" sz="3400" b="1" dirty="0" err="1"/>
              <a:t>System.out.println</a:t>
            </a:r>
            <a:r>
              <a:rPr lang="en-US" sz="3400" b="1" dirty="0"/>
              <a:t>(</a:t>
            </a:r>
            <a:r>
              <a:rPr lang="en-US" sz="3400" b="1" dirty="0" err="1"/>
              <a:t>random.nextInt</a:t>
            </a:r>
            <a:r>
              <a:rPr lang="en-US" sz="3400" b="1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/>
              <a:t>}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08" y="3366465"/>
            <a:ext cx="504851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Calendar class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5301199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Date </a:t>
            </a:r>
            <a:r>
              <a:rPr lang="en-US" dirty="0" err="1"/>
              <a:t>getTime</a:t>
            </a:r>
            <a:r>
              <a:rPr lang="en-US" dirty="0"/>
              <a:t>(): It is used to return a</a:t>
            </a:r>
          </a:p>
          <a:p>
            <a:pPr marL="0" indent="0">
              <a:buNone/>
            </a:pPr>
            <a:r>
              <a:rPr lang="en-US" dirty="0"/>
              <a:t>// Date object representing this</a:t>
            </a:r>
          </a:p>
          <a:p>
            <a:pPr marL="0" indent="0">
              <a:buNone/>
            </a:pPr>
            <a:r>
              <a:rPr lang="en-US" dirty="0"/>
              <a:t>// Calendar's time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public class Calendar1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 smtClean="0"/>
              <a:t>         Calendar </a:t>
            </a:r>
            <a:r>
              <a:rPr lang="en-US" dirty="0"/>
              <a:t>calendar = </a:t>
            </a:r>
            <a:r>
              <a:rPr lang="en-US" dirty="0" err="1"/>
              <a:t>Calendar.getInstance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System.out.println</a:t>
            </a:r>
            <a:r>
              <a:rPr lang="en-US" dirty="0"/>
              <a:t>("The Current Date is:" + </a:t>
            </a:r>
            <a:r>
              <a:rPr lang="en-US" dirty="0" err="1"/>
              <a:t>calendar.getTime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// Demonstrate Calendar's get()method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("Current Calendar's Year: " + </a:t>
            </a:r>
            <a:r>
              <a:rPr lang="en-US" dirty="0" err="1"/>
              <a:t>calendar.get</a:t>
            </a:r>
            <a:r>
              <a:rPr lang="en-US" dirty="0"/>
              <a:t>(</a:t>
            </a:r>
            <a:r>
              <a:rPr lang="en-US" dirty="0" err="1"/>
              <a:t>Calendar.YEAR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("Current Calendar's Day: " + </a:t>
            </a:r>
            <a:r>
              <a:rPr lang="en-US" dirty="0" err="1"/>
              <a:t>calendar.get</a:t>
            </a:r>
            <a:r>
              <a:rPr lang="en-US" dirty="0"/>
              <a:t>(</a:t>
            </a:r>
            <a:r>
              <a:rPr lang="en-US" dirty="0" err="1"/>
              <a:t>Calendar.DATE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("Current MINUTE: " + </a:t>
            </a:r>
            <a:r>
              <a:rPr lang="en-US" dirty="0" err="1"/>
              <a:t>calendar.get</a:t>
            </a:r>
            <a:r>
              <a:rPr lang="en-US" dirty="0"/>
              <a:t>(</a:t>
            </a:r>
            <a:r>
              <a:rPr lang="en-US" dirty="0" err="1"/>
              <a:t>Calendar.MINUTE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("Current SECOND: " + </a:t>
            </a:r>
            <a:r>
              <a:rPr lang="en-US" dirty="0" err="1"/>
              <a:t>calendar.get</a:t>
            </a:r>
            <a:r>
              <a:rPr lang="en-US" dirty="0"/>
              <a:t>(</a:t>
            </a:r>
            <a:r>
              <a:rPr lang="en-US" dirty="0" err="1"/>
              <a:t>Calendar.SECOND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max = </a:t>
            </a:r>
            <a:r>
              <a:rPr lang="en-US" dirty="0" err="1"/>
              <a:t>calendar.getMaximum</a:t>
            </a:r>
            <a:r>
              <a:rPr lang="en-US" dirty="0"/>
              <a:t>(</a:t>
            </a:r>
            <a:r>
              <a:rPr lang="en-US" dirty="0" err="1"/>
              <a:t>Calendar.DAY_OF_WEEK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("Maximum number of days in a week: " + max);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max = </a:t>
            </a:r>
            <a:r>
              <a:rPr lang="en-US" dirty="0" err="1"/>
              <a:t>calendar.getMaximum</a:t>
            </a:r>
            <a:r>
              <a:rPr lang="en-US" dirty="0"/>
              <a:t>(</a:t>
            </a:r>
            <a:r>
              <a:rPr lang="en-US" dirty="0" err="1"/>
              <a:t>Calendar.WEEK_OF_YEAR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("Maximum number of weeks in a year: " + max);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min = </a:t>
            </a:r>
            <a:r>
              <a:rPr lang="en-US" dirty="0" err="1"/>
              <a:t>calendar.getMinimum</a:t>
            </a:r>
            <a:r>
              <a:rPr lang="en-US" dirty="0"/>
              <a:t>(</a:t>
            </a:r>
            <a:r>
              <a:rPr lang="en-US" dirty="0" err="1"/>
              <a:t>Calendar.DAY_OF_WEEK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("Minimum number of days in week: " + min);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min = </a:t>
            </a:r>
            <a:r>
              <a:rPr lang="en-US" dirty="0" err="1"/>
              <a:t>calendar.getMinimum</a:t>
            </a:r>
            <a:r>
              <a:rPr lang="en-US" dirty="0"/>
              <a:t>(</a:t>
            </a:r>
            <a:r>
              <a:rPr lang="en-US" dirty="0" err="1"/>
              <a:t>Calendar.WEEK_OF_YEAR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("Minimum number of weeks in year: " + min);</a:t>
            </a:r>
          </a:p>
          <a:p>
            <a:pPr marL="0" indent="0">
              <a:buNone/>
            </a:pPr>
            <a:r>
              <a:rPr lang="en-US" dirty="0" err="1"/>
              <a:t>calendar.add</a:t>
            </a:r>
            <a:r>
              <a:rPr lang="en-US" dirty="0"/>
              <a:t>(</a:t>
            </a:r>
            <a:r>
              <a:rPr lang="en-US" dirty="0" err="1"/>
              <a:t>Calendar.DATE</a:t>
            </a:r>
            <a:r>
              <a:rPr lang="en-US" dirty="0"/>
              <a:t>, -15);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("15 days ago: " + </a:t>
            </a:r>
            <a:r>
              <a:rPr lang="en-US" dirty="0" err="1"/>
              <a:t>calendar.getTime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calendar.add</a:t>
            </a:r>
            <a:r>
              <a:rPr lang="en-US" dirty="0"/>
              <a:t>(</a:t>
            </a:r>
            <a:r>
              <a:rPr lang="en-US" dirty="0" err="1"/>
              <a:t>Calendar.MONTH</a:t>
            </a:r>
            <a:r>
              <a:rPr lang="en-US" dirty="0"/>
              <a:t>, 4);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("4 months later: " + </a:t>
            </a:r>
            <a:r>
              <a:rPr lang="en-US" dirty="0" err="1"/>
              <a:t>calendar.getTime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calendar.add</a:t>
            </a:r>
            <a:r>
              <a:rPr lang="en-US" dirty="0"/>
              <a:t>(</a:t>
            </a:r>
            <a:r>
              <a:rPr lang="en-US" dirty="0" err="1"/>
              <a:t>Calendar.YEAR</a:t>
            </a:r>
            <a:r>
              <a:rPr lang="en-US" dirty="0"/>
              <a:t>, 2);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("2 years later: " + </a:t>
            </a:r>
            <a:r>
              <a:rPr lang="en-US" dirty="0" err="1"/>
              <a:t>calendar.getTime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190" y="1378039"/>
            <a:ext cx="9775064" cy="47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What is utility class?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utility class is a class that defines a set of </a:t>
            </a:r>
            <a:r>
              <a:rPr lang="en-US" dirty="0" smtClean="0"/>
              <a:t>methods.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Examples</a:t>
            </a:r>
          </a:p>
          <a:p>
            <a:pPr algn="just"/>
            <a:r>
              <a:rPr lang="en-US" dirty="0" smtClean="0"/>
              <a:t>Date Class</a:t>
            </a:r>
          </a:p>
          <a:p>
            <a:pPr algn="just"/>
            <a:r>
              <a:rPr lang="en-US" dirty="0" smtClean="0"/>
              <a:t>Calendar class</a:t>
            </a:r>
          </a:p>
          <a:p>
            <a:pPr algn="just"/>
            <a:r>
              <a:rPr lang="en-US" dirty="0" smtClean="0"/>
              <a:t>Random Class</a:t>
            </a:r>
          </a:p>
          <a:p>
            <a:pPr algn="just"/>
            <a:r>
              <a:rPr lang="en-US" dirty="0" smtClean="0"/>
              <a:t>Scanner Class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365126"/>
            <a:ext cx="10708783" cy="6780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Scanner Class Methods: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381645"/>
              </p:ext>
            </p:extLst>
          </p:nvPr>
        </p:nvGraphicFramePr>
        <p:xfrm>
          <a:off x="645017" y="1043190"/>
          <a:ext cx="10611117" cy="4919727"/>
        </p:xfrm>
        <a:graphic>
          <a:graphicData uri="http://schemas.openxmlformats.org/drawingml/2006/table">
            <a:tbl>
              <a:tblPr/>
              <a:tblGrid>
                <a:gridCol w="1956515"/>
                <a:gridCol w="2099257"/>
                <a:gridCol w="6555345"/>
              </a:tblGrid>
              <a:tr h="32231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Method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Data Type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6990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  <a:latin typeface="inherit"/>
                        </a:rPr>
                        <a:t>nextInt</a:t>
                      </a:r>
                      <a:r>
                        <a:rPr lang="en-US" sz="1600" b="1" dirty="0">
                          <a:effectLst/>
                          <a:latin typeface="inherit"/>
                        </a:rPr>
                        <a:t>()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  <a:latin typeface="inherit"/>
                        </a:rPr>
                        <a:t>Int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It takes </a:t>
                      </a:r>
                      <a:r>
                        <a:rPr lang="en-US" sz="1600" b="1" dirty="0" err="1"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b="1" dirty="0">
                          <a:effectLst/>
                          <a:latin typeface="inherit"/>
                        </a:rPr>
                        <a:t> type input value from the user.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843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  <a:latin typeface="inherit"/>
                        </a:rPr>
                        <a:t>nextFloat</a:t>
                      </a:r>
                      <a:r>
                        <a:rPr lang="en-US" sz="1600" b="1" dirty="0">
                          <a:effectLst/>
                          <a:latin typeface="inherit"/>
                        </a:rPr>
                        <a:t>()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Float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It takes a float type input value from the user.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52843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  <a:latin typeface="inherit"/>
                        </a:rPr>
                        <a:t>nextBoolean</a:t>
                      </a:r>
                      <a:r>
                        <a:rPr lang="en-US" sz="1600" b="1" dirty="0">
                          <a:effectLst/>
                          <a:latin typeface="inherit"/>
                        </a:rPr>
                        <a:t>()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Boolean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It takes a boolean type input value from the user.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843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nextLine()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String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It takes a line as an input value from the user.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52843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next()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String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It takes a word as an input value from the user.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843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  <a:latin typeface="inherit"/>
                        </a:rPr>
                        <a:t>nextByte</a:t>
                      </a:r>
                      <a:r>
                        <a:rPr lang="en-US" sz="1600" b="1" dirty="0">
                          <a:effectLst/>
                          <a:latin typeface="inherit"/>
                        </a:rPr>
                        <a:t>()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Byte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It takes a byte type of input value from the user.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52843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nextDouble()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Double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It takes a double type input value from the user.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843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nextShort()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Short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It takes a short type input value from the user.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52843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nextLong()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inherit"/>
                        </a:rPr>
                        <a:t>Long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It takes a long type of input value from the user.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8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Java Primitive Datatypes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72641"/>
              </p:ext>
            </p:extLst>
          </p:nvPr>
        </p:nvGraphicFramePr>
        <p:xfrm>
          <a:off x="838200" y="1258955"/>
          <a:ext cx="10515597" cy="4608329"/>
        </p:xfrm>
        <a:graphic>
          <a:graphicData uri="http://schemas.openxmlformats.org/drawingml/2006/table">
            <a:tbl>
              <a:tblPr/>
              <a:tblGrid>
                <a:gridCol w="2102967"/>
                <a:gridCol w="1787630"/>
                <a:gridCol w="6625000"/>
              </a:tblGrid>
              <a:tr h="35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byte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1 byte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Stores whole numbers from -128 to 127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5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short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2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Stores whole numbers from -32,768 to 32,767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5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/>
                        </a:rPr>
                        <a:t>int</a:t>
                      </a:r>
                      <a:endParaRPr lang="en-US" sz="1800" b="1" dirty="0">
                        <a:effectLst/>
                      </a:endParaRP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4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81428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long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8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5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float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4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85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double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8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boolean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1 bit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Stores true or false values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5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char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2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2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30457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6027312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class </a:t>
            </a:r>
            <a:r>
              <a:rPr lang="en-US" sz="1400" dirty="0" err="1"/>
              <a:t>ScannerEg</a:t>
            </a:r>
            <a:r>
              <a:rPr lang="en-US" sz="14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String </a:t>
            </a:r>
            <a:r>
              <a:rPr lang="en-US" sz="1400" dirty="0" err="1"/>
              <a:t>str</a:t>
            </a:r>
            <a:r>
              <a:rPr lang="en-US" sz="1400" dirty="0"/>
              <a:t> = "Scanner Example";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Scanner </a:t>
            </a:r>
            <a:r>
              <a:rPr lang="en-US" sz="1400" dirty="0" err="1"/>
              <a:t>sc</a:t>
            </a:r>
            <a:r>
              <a:rPr lang="en-US" sz="1400" dirty="0"/>
              <a:t> = new Scanner(</a:t>
            </a:r>
            <a:r>
              <a:rPr lang="en-US" sz="1400" dirty="0" err="1"/>
              <a:t>str</a:t>
            </a:r>
            <a:r>
              <a:rPr lang="en-US" sz="1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("This is "+ </a:t>
            </a:r>
            <a:r>
              <a:rPr lang="en-US" sz="1400" dirty="0" err="1"/>
              <a:t>sc.nextLine</a:t>
            </a:r>
            <a:r>
              <a:rPr lang="en-US" sz="14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sc.close</a:t>
            </a:r>
            <a:r>
              <a:rPr lang="en-US" sz="1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("Enter Employee Details");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Scanner </a:t>
            </a:r>
            <a:r>
              <a:rPr lang="en-US" sz="1400" dirty="0" err="1"/>
              <a:t>inp</a:t>
            </a:r>
            <a:r>
              <a:rPr lang="en-US" sz="1400" dirty="0"/>
              <a:t> = new Scanner(System.in);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</a:t>
            </a:r>
            <a:r>
              <a:rPr lang="en-US" sz="1400" dirty="0"/>
              <a:t>("Enter employee name: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String </a:t>
            </a:r>
            <a:r>
              <a:rPr lang="en-US" sz="1400" dirty="0" err="1"/>
              <a:t>empName</a:t>
            </a:r>
            <a:r>
              <a:rPr lang="en-US" sz="1400" dirty="0"/>
              <a:t> = </a:t>
            </a:r>
            <a:r>
              <a:rPr lang="en-US" sz="1400" dirty="0" err="1"/>
              <a:t>inp.next</a:t>
            </a:r>
            <a:r>
              <a:rPr lang="en-US" sz="1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</a:t>
            </a:r>
            <a:r>
              <a:rPr lang="en-US" sz="1400" dirty="0"/>
              <a:t>("Enter age: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int</a:t>
            </a:r>
            <a:r>
              <a:rPr lang="en-US" sz="1400" dirty="0"/>
              <a:t> age = </a:t>
            </a:r>
            <a:r>
              <a:rPr lang="en-US" sz="1400" dirty="0" err="1"/>
              <a:t>inp.nextInt</a:t>
            </a:r>
            <a:r>
              <a:rPr lang="en-US" sz="1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</a:t>
            </a:r>
            <a:r>
              <a:rPr lang="en-US" sz="1400" dirty="0"/>
              <a:t>("Enter salary: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double </a:t>
            </a:r>
            <a:r>
              <a:rPr lang="en-US" sz="1400" dirty="0" err="1"/>
              <a:t>sal</a:t>
            </a:r>
            <a:r>
              <a:rPr lang="en-US" sz="1400" dirty="0"/>
              <a:t> = </a:t>
            </a:r>
            <a:r>
              <a:rPr lang="en-US" sz="1400" dirty="0" err="1"/>
              <a:t>inp.nextDouble</a:t>
            </a:r>
            <a:r>
              <a:rPr lang="en-US" sz="1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("Employee Details");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</a:t>
            </a:r>
            <a:r>
              <a:rPr lang="en-US" sz="1400" dirty="0"/>
              <a:t>("Employee name is: " + </a:t>
            </a:r>
            <a:r>
              <a:rPr lang="en-US" sz="1400" dirty="0" err="1"/>
              <a:t>empName</a:t>
            </a:r>
            <a:r>
              <a:rPr lang="en-US" sz="1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("Employee age: "+ 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("Employee salary: "+ </a:t>
            </a:r>
            <a:r>
              <a:rPr lang="en-US" sz="1400" dirty="0" err="1"/>
              <a:t>sal</a:t>
            </a:r>
            <a:r>
              <a:rPr lang="en-US" sz="1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inp.close</a:t>
            </a:r>
            <a:r>
              <a:rPr lang="en-US" sz="1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8059"/>
            <a:ext cx="5776175" cy="28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Date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java.util.Date</a:t>
            </a:r>
            <a:r>
              <a:rPr lang="en-US" dirty="0"/>
              <a:t> class represents date and time in java.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constructors and methods to deal with date and time in java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java.util.Date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63692"/>
              </p:ext>
            </p:extLst>
          </p:nvPr>
        </p:nvGraphicFramePr>
        <p:xfrm>
          <a:off x="1419107" y="3056745"/>
          <a:ext cx="8798319" cy="1905000"/>
        </p:xfrm>
        <a:graphic>
          <a:graphicData uri="http://schemas.openxmlformats.org/drawingml/2006/table">
            <a:tbl>
              <a:tblPr/>
              <a:tblGrid>
                <a:gridCol w="1006041"/>
                <a:gridCol w="2703443"/>
                <a:gridCol w="508883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6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6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6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Date()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date object representing current date and time.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Date(long milliseconds)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date object for the given milliseconds since January 1, 1970, 00:00:00 GMT.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6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45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35271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DateEg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a[])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Date d=new Date();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("Date &amp; Time is "+d);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d.getHours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d.getMinutes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d.getSeconds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d.getYear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d.getMonth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d.getDay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d.getMonth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d.getDay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49" y="2320812"/>
            <a:ext cx="6673134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4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java.util.Date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Methods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359745"/>
              </p:ext>
            </p:extLst>
          </p:nvPr>
        </p:nvGraphicFramePr>
        <p:xfrm>
          <a:off x="967408" y="1060451"/>
          <a:ext cx="10151166" cy="5324542"/>
        </p:xfrm>
        <a:graphic>
          <a:graphicData uri="http://schemas.openxmlformats.org/drawingml/2006/table">
            <a:tbl>
              <a:tblPr/>
              <a:tblGrid>
                <a:gridCol w="940905"/>
                <a:gridCol w="3008244"/>
                <a:gridCol w="6202017"/>
              </a:tblGrid>
              <a:tr h="2539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57705" marR="57705" marT="57705" marB="57705">
                    <a:lnL w="9525" cap="flat" cmpd="sng" algn="ctr">
                      <a:solidFill>
                        <a:srgbClr val="30B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B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57705" marR="57705" marT="57705" marB="57705">
                    <a:lnL w="9525" cap="flat" cmpd="sng" algn="ctr">
                      <a:solidFill>
                        <a:srgbClr val="30B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B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705" marR="57705" marT="57705" marB="57705">
                    <a:lnL w="9525" cap="flat" cmpd="sng" algn="ctr">
                      <a:solidFill>
                        <a:srgbClr val="30B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B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539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boolean</a:t>
                      </a:r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 after(Date date)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tests if current date is after the given date.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boolean</a:t>
                      </a:r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 before(Date date)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tests if current date is before the given date.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92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Object clone()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clone object of current date.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int</a:t>
                      </a:r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compareTo</a:t>
                      </a:r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(Date date)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compares current date with given date.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92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6"/>
                        </a:rPr>
                        <a:t>boolean</a:t>
                      </a:r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6"/>
                        </a:rPr>
                        <a:t> equals(Date date)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compares current date with given date for equality.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7"/>
                        </a:rPr>
                        <a:t>static Date from(Instant instant)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an instance of Date object from Instant date.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92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8"/>
                        </a:rPr>
                        <a:t>long </a:t>
                      </a:r>
                      <a:r>
                        <a:rPr lang="en-US" sz="18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8"/>
                        </a:rPr>
                        <a:t>getTime</a:t>
                      </a:r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8"/>
                        </a:rPr>
                        <a:t>()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time represented by this date object.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9"/>
                        </a:rPr>
                        <a:t>int hashCode()</a:t>
                      </a:r>
                      <a:endParaRPr lang="en-US" sz="1800" b="1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hash code value for this date object.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92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0"/>
                        </a:rPr>
                        <a:t>void </a:t>
                      </a:r>
                      <a:r>
                        <a:rPr lang="en-US" sz="18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0"/>
                        </a:rPr>
                        <a:t>setTime</a:t>
                      </a:r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0"/>
                        </a:rPr>
                        <a:t>(long time)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changes the current date and time to given time.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1"/>
                        </a:rPr>
                        <a:t>Instant </a:t>
                      </a:r>
                      <a:r>
                        <a:rPr lang="en-US" sz="18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1"/>
                        </a:rPr>
                        <a:t>toInstant</a:t>
                      </a:r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1"/>
                        </a:rPr>
                        <a:t>()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converts current date into Instant object.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39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11)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2"/>
                        </a:rPr>
                        <a:t>String </a:t>
                      </a:r>
                      <a:r>
                        <a:rPr lang="en-US" sz="18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2"/>
                        </a:rPr>
                        <a:t>toString</a:t>
                      </a:r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2"/>
                        </a:rPr>
                        <a:t>()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converts this date into Instant object.</a:t>
                      </a:r>
                    </a:p>
                  </a:txBody>
                  <a:tcPr marL="38470" marR="38470" marT="38470" marB="3847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Before() &amp; after() methods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62885"/>
            <a:ext cx="10945969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java.util.Date</a:t>
            </a:r>
            <a:r>
              <a:rPr lang="en-US" sz="2400" dirty="0"/>
              <a:t>;   </a:t>
            </a:r>
          </a:p>
          <a:p>
            <a:pPr marL="0" indent="0">
              <a:buNone/>
            </a:pPr>
            <a:r>
              <a:rPr lang="en-US" sz="2400" dirty="0"/>
              <a:t> class </a:t>
            </a:r>
            <a:r>
              <a:rPr lang="en-US" sz="2400" dirty="0" err="1"/>
              <a:t>DateEg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    </a:t>
            </a:r>
            <a:r>
              <a:rPr lang="en-US" sz="2400" dirty="0" smtClean="0"/>
              <a:t>    </a:t>
            </a:r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{  </a:t>
            </a:r>
            <a:r>
              <a:rPr lang="en-US" sz="2400" dirty="0" smtClean="0"/>
              <a:t>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Date d1=new Date(2018,9,21);  </a:t>
            </a:r>
          </a:p>
          <a:p>
            <a:pPr marL="0" indent="0">
              <a:buNone/>
            </a:pPr>
            <a:r>
              <a:rPr lang="en-US" sz="2400" dirty="0"/>
              <a:t>        Date d2=new Date(1997,3,10);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("Date 'd1' is after Date 'd2' : "+d1.after(d2));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("Date 'd2' is after Date 'd1' : "+d2.after(d1));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("Date 'd2' is before Date 'd1' : "+d2.before(d1));    </a:t>
            </a:r>
          </a:p>
          <a:p>
            <a:pPr marL="0" indent="0">
              <a:buNone/>
            </a:pPr>
            <a:r>
              <a:rPr lang="en-US" sz="2400" dirty="0"/>
              <a:t>        }  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91" y="5179298"/>
            <a:ext cx="7990468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8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871</Words>
  <Application>Microsoft Office PowerPoint</Application>
  <PresentationFormat>Widescreen</PresentationFormat>
  <Paragraphs>285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inter-regular</vt:lpstr>
      <vt:lpstr>times new roman</vt:lpstr>
      <vt:lpstr>Wingdings</vt:lpstr>
      <vt:lpstr>Office Theme</vt:lpstr>
      <vt:lpstr>Utility Classes in Java</vt:lpstr>
      <vt:lpstr>What is utility class?</vt:lpstr>
      <vt:lpstr>Scanner Class Methods:</vt:lpstr>
      <vt:lpstr>Java Primitive Datatypes</vt:lpstr>
      <vt:lpstr>Example</vt:lpstr>
      <vt:lpstr>Date Class</vt:lpstr>
      <vt:lpstr>Example</vt:lpstr>
      <vt:lpstr> java.util.Date Methods </vt:lpstr>
      <vt:lpstr>Before() &amp; after() methods Example</vt:lpstr>
      <vt:lpstr> Date equals() Method </vt:lpstr>
      <vt:lpstr> compareTo() Method </vt:lpstr>
      <vt:lpstr>Example:</vt:lpstr>
      <vt:lpstr> Java.util.Random class in Java </vt:lpstr>
      <vt:lpstr>Calendar class Example</vt:lpstr>
      <vt:lpstr>output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 Classes in Java</dc:title>
  <dc:creator>HanumanthaRao Nadendla</dc:creator>
  <cp:lastModifiedBy>HanumanthaRao Nadendla</cp:lastModifiedBy>
  <cp:revision>15</cp:revision>
  <dcterms:created xsi:type="dcterms:W3CDTF">2021-12-13T13:09:38Z</dcterms:created>
  <dcterms:modified xsi:type="dcterms:W3CDTF">2021-12-15T14:43:12Z</dcterms:modified>
</cp:coreProperties>
</file>