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0486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A208-5E90-4072-B22B-F3EC55F3F72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UNIT-II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Inheritance, Interfaces,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Packages &amp; Stings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Multiple Inheritance &amp; Hybrid Inheritance</a:t>
            </a:r>
            <a:endParaRPr lang="en-US" dirty="0"/>
          </a:p>
        </p:txBody>
      </p:sp>
      <p:pic>
        <p:nvPicPr>
          <p:cNvPr id="209715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894" y="1008971"/>
            <a:ext cx="3552825" cy="3486150"/>
          </a:xfrm>
          <a:prstGeom prst="rect">
            <a:avLst/>
          </a:prstGeom>
        </p:spPr>
      </p:pic>
      <p:pic>
        <p:nvPicPr>
          <p:cNvPr id="209715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47" y="961551"/>
            <a:ext cx="3714750" cy="3724275"/>
          </a:xfrm>
          <a:prstGeom prst="rect">
            <a:avLst/>
          </a:prstGeom>
        </p:spPr>
      </p:pic>
      <p:sp>
        <p:nvSpPr>
          <p:cNvPr id="1048608" name="Rectangle 5"/>
          <p:cNvSpPr/>
          <p:nvPr/>
        </p:nvSpPr>
        <p:spPr>
          <a:xfrm>
            <a:off x="838200" y="4689937"/>
            <a:ext cx="9181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lang="en-US" sz="20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Multiple inheritance is not supported in Java through class.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Multiple </a:t>
            </a:r>
            <a:r>
              <a:rPr lang="en-US" sz="2400" b="1" dirty="0">
                <a:solidFill>
                  <a:srgbClr val="FF0000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Hybrid </a:t>
            </a:r>
            <a:r>
              <a:rPr lang="en-US" sz="2400" b="1" dirty="0">
                <a:solidFill>
                  <a:srgbClr val="FF0000"/>
                </a:solidFill>
              </a:rPr>
              <a:t>inheritance is supported through </a:t>
            </a:r>
            <a:r>
              <a:rPr lang="en-US" sz="2400" b="1" dirty="0" smtClean="0">
                <a:solidFill>
                  <a:srgbClr val="FF0000"/>
                </a:solidFill>
              </a:rPr>
              <a:t>interfaces </a:t>
            </a:r>
            <a:r>
              <a:rPr lang="en-US" sz="2400" b="1" dirty="0">
                <a:solidFill>
                  <a:srgbClr val="FF0000"/>
                </a:solidFill>
              </a:rPr>
              <a:t>only.</a:t>
            </a:r>
            <a:endParaRPr lang="en-US" sz="24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Types </a:t>
            </a:r>
            <a:r>
              <a:rPr lang="en-US" b="1" dirty="0">
                <a:solidFill>
                  <a:srgbClr val="FF0000"/>
                </a:solidFill>
              </a:rPr>
              <a:t>of inheritance in java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97160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2" y="1159099"/>
            <a:ext cx="9182636" cy="47966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Multiple Inheritance &amp; Hybrid Inheritance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97161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74" y="1275008"/>
            <a:ext cx="10980026" cy="5357612"/>
          </a:xfrm>
          <a:prstGeom prst="rect">
            <a:avLst/>
          </a:prstGeom>
        </p:spPr>
      </p:pic>
      <p:sp>
        <p:nvSpPr>
          <p:cNvPr id="1048611" name="Rectangle 6"/>
          <p:cNvSpPr/>
          <p:nvPr/>
        </p:nvSpPr>
        <p:spPr>
          <a:xfrm>
            <a:off x="838200" y="5243729"/>
            <a:ext cx="4627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lang="en-US" sz="16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Multiple inheritance is not supported in Java through class.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Multiple </a:t>
            </a:r>
            <a:r>
              <a:rPr lang="en-US" b="1" dirty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Hybrid </a:t>
            </a:r>
            <a:r>
              <a:rPr lang="en-US" b="1" dirty="0">
                <a:solidFill>
                  <a:srgbClr val="FF0000"/>
                </a:solidFill>
              </a:rPr>
              <a:t>inheritance is supported through </a:t>
            </a:r>
            <a:r>
              <a:rPr lang="en-US" b="1" dirty="0" smtClean="0">
                <a:solidFill>
                  <a:srgbClr val="FF0000"/>
                </a:solidFill>
              </a:rPr>
              <a:t>interfaces </a:t>
            </a:r>
            <a:r>
              <a:rPr lang="en-US" b="1" dirty="0">
                <a:solidFill>
                  <a:srgbClr val="FF0000"/>
                </a:solidFill>
              </a:rPr>
              <a:t>only.</a:t>
            </a:r>
            <a:endParaRPr lang="en-US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Single Inheritance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838200" y="837128"/>
            <a:ext cx="10515600" cy="533983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b="1" dirty="0"/>
              <a:t>class Parent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String </a:t>
            </a:r>
            <a:r>
              <a:rPr lang="en-US" sz="2000" b="1" dirty="0" err="1"/>
              <a:t>lastName</a:t>
            </a:r>
            <a:r>
              <a:rPr lang="en-US" sz="2000" b="1" dirty="0"/>
              <a:t>="Nadendla";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void </a:t>
            </a:r>
            <a:r>
              <a:rPr lang="en-US" sz="2000" b="1" dirty="0" err="1"/>
              <a:t>lastName</a:t>
            </a:r>
            <a:r>
              <a:rPr lang="en-US" sz="2000" b="1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/>
              <a:t>System.out.println</a:t>
            </a:r>
            <a:r>
              <a:rPr lang="en-US" sz="2000" b="1" dirty="0"/>
              <a:t>("</a:t>
            </a:r>
            <a:r>
              <a:rPr lang="en-US" sz="2000" b="1" dirty="0" err="1"/>
              <a:t>LastName</a:t>
            </a:r>
            <a:r>
              <a:rPr lang="en-US" sz="2000" b="1" dirty="0"/>
              <a:t>:="+</a:t>
            </a:r>
            <a:r>
              <a:rPr lang="en-US" sz="2000" b="1" dirty="0" err="1"/>
              <a:t>lastName</a:t>
            </a:r>
            <a:r>
              <a:rPr lang="en-US" sz="20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class Child  extends Parent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String </a:t>
            </a:r>
            <a:r>
              <a:rPr lang="en-US" sz="2000" b="1" dirty="0" err="1"/>
              <a:t>firstName</a:t>
            </a:r>
            <a:r>
              <a:rPr lang="en-US" sz="2000" b="1" dirty="0"/>
              <a:t>="</a:t>
            </a:r>
            <a:r>
              <a:rPr lang="en-US" sz="2000" b="1" dirty="0" err="1"/>
              <a:t>Hanu</a:t>
            </a:r>
            <a:r>
              <a:rPr lang="en-US" sz="2000" b="1" dirty="0"/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void </a:t>
            </a:r>
            <a:r>
              <a:rPr lang="en-US" sz="2000" b="1" dirty="0" err="1"/>
              <a:t>firstName</a:t>
            </a:r>
            <a:r>
              <a:rPr lang="en-US" sz="2000" b="1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/>
              <a:t>System.out.println</a:t>
            </a:r>
            <a:r>
              <a:rPr lang="en-US" sz="2000" b="1" dirty="0"/>
              <a:t>("</a:t>
            </a:r>
            <a:r>
              <a:rPr lang="en-US" sz="2000" b="1" dirty="0" err="1"/>
              <a:t>FirstName</a:t>
            </a:r>
            <a:r>
              <a:rPr lang="en-US" sz="2000" b="1" dirty="0"/>
              <a:t>:="+</a:t>
            </a:r>
            <a:r>
              <a:rPr lang="en-US" sz="2000" b="1" dirty="0" err="1"/>
              <a:t>firstName</a:t>
            </a:r>
            <a:r>
              <a:rPr lang="en-US" sz="20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class </a:t>
            </a:r>
            <a:r>
              <a:rPr lang="en-US" sz="2000" b="1" dirty="0" err="1"/>
              <a:t>SingleDemo</a:t>
            </a:r>
            <a:endParaRPr lang="en-US" sz="2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public static void main(String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/>
              <a:t>Child </a:t>
            </a:r>
            <a:r>
              <a:rPr lang="en-US" sz="2000" b="1" dirty="0"/>
              <a:t>c=new Child();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 smtClean="0"/>
              <a:t>c.firstName</a:t>
            </a:r>
            <a:r>
              <a:rPr lang="en-US" sz="2000" b="1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/>
              <a:t>c.lastName</a:t>
            </a:r>
            <a:r>
              <a:rPr lang="en-US" sz="2000" b="1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/>
              <a:t>Parent p=new Parent();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 smtClean="0"/>
              <a:t>p.firstName</a:t>
            </a:r>
            <a:r>
              <a:rPr lang="en-US" sz="2000" b="1" dirty="0" smtClean="0"/>
              <a:t>(); </a:t>
            </a:r>
            <a:r>
              <a:rPr lang="en-US" sz="2000" b="1" dirty="0" smtClean="0">
                <a:solidFill>
                  <a:srgbClr val="FF0000"/>
                </a:solidFill>
              </a:rPr>
              <a:t>//Compile time error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 smtClean="0"/>
              <a:t>p.lastName</a:t>
            </a:r>
            <a:r>
              <a:rPr lang="en-US" sz="2000" b="1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96532" y="0"/>
            <a:ext cx="10515600" cy="51515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Multi Level Inheritance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399245" y="515155"/>
            <a:ext cx="11384924" cy="6014434"/>
          </a:xfrm>
        </p:spPr>
        <p:txBody>
          <a:bodyPr numCol="3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smtClean="0"/>
              <a:t>import </a:t>
            </a:r>
            <a:r>
              <a:rPr lang="en-US" sz="1500" dirty="0" err="1"/>
              <a:t>javax.swing.JOptionPane</a:t>
            </a:r>
            <a:r>
              <a:rPr lang="en-US" sz="1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class Student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rno</a:t>
            </a:r>
            <a:r>
              <a:rPr lang="en-US" sz="1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void </a:t>
            </a:r>
            <a:r>
              <a:rPr lang="en-US" sz="1500" dirty="0" err="1"/>
              <a:t>readRno</a:t>
            </a:r>
            <a:r>
              <a:rPr lang="en-US" sz="15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 smtClean="0"/>
              <a:t>rno</a:t>
            </a:r>
            <a:r>
              <a:rPr lang="en-US" sz="1500" dirty="0" smtClean="0"/>
              <a:t>=</a:t>
            </a:r>
            <a:r>
              <a:rPr lang="en-US" sz="1500" dirty="0" err="1" smtClean="0"/>
              <a:t>Integer.parseInt</a:t>
            </a:r>
            <a:r>
              <a:rPr lang="en-US" sz="1500" dirty="0" smtClean="0"/>
              <a:t>(</a:t>
            </a:r>
            <a:r>
              <a:rPr lang="en-US" sz="1500" dirty="0" err="1" smtClean="0"/>
              <a:t>JOptionPane.showInput</a:t>
            </a:r>
            <a:endParaRPr lang="en-US" sz="1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smtClean="0"/>
              <a:t>Dialog</a:t>
            </a:r>
            <a:r>
              <a:rPr lang="en-US" sz="1500" dirty="0"/>
              <a:t>("Enter </a:t>
            </a:r>
            <a:r>
              <a:rPr lang="en-US" sz="1500" dirty="0" err="1"/>
              <a:t>RollNo</a:t>
            </a:r>
            <a:r>
              <a:rPr lang="en-US" sz="1500" dirty="0"/>
              <a:t>"));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void </a:t>
            </a:r>
            <a:r>
              <a:rPr lang="en-US" sz="1500" dirty="0" err="1"/>
              <a:t>printRno</a:t>
            </a:r>
            <a:r>
              <a:rPr lang="en-US" sz="15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</a:t>
            </a:r>
            <a:r>
              <a:rPr lang="en-US" sz="1500" dirty="0" err="1"/>
              <a:t>RollNo</a:t>
            </a:r>
            <a:r>
              <a:rPr lang="en-US" sz="1500" dirty="0"/>
              <a:t>= "+</a:t>
            </a:r>
            <a:r>
              <a:rPr lang="en-US" sz="1500" dirty="0" err="1"/>
              <a:t>rno</a:t>
            </a:r>
            <a:r>
              <a:rPr lang="en-US" sz="15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class Exam extends Student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int</a:t>
            </a:r>
            <a:r>
              <a:rPr lang="en-US" sz="1500" dirty="0"/>
              <a:t> m1,m2,m3;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void </a:t>
            </a:r>
            <a:r>
              <a:rPr lang="en-US" sz="1500" dirty="0" err="1"/>
              <a:t>readMarks</a:t>
            </a:r>
            <a:r>
              <a:rPr lang="en-US" sz="15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readRno</a:t>
            </a:r>
            <a:r>
              <a:rPr lang="en-US" sz="15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smtClean="0"/>
              <a:t>m1=</a:t>
            </a:r>
            <a:r>
              <a:rPr lang="en-US" sz="1500" dirty="0" err="1" smtClean="0"/>
              <a:t>Integer.parseInt</a:t>
            </a:r>
            <a:r>
              <a:rPr lang="en-US" sz="1500" dirty="0" smtClean="0"/>
              <a:t>(</a:t>
            </a:r>
            <a:r>
              <a:rPr lang="en-US" sz="1500" dirty="0" err="1" smtClean="0"/>
              <a:t>JOptionPane.showInput</a:t>
            </a:r>
            <a:endParaRPr lang="en-US" sz="1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smtClean="0"/>
              <a:t>Dialog</a:t>
            </a:r>
            <a:r>
              <a:rPr lang="en-US" sz="1500" dirty="0"/>
              <a:t>("Enter m1"));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smtClean="0"/>
              <a:t>m2=</a:t>
            </a:r>
            <a:r>
              <a:rPr lang="en-US" sz="1500" dirty="0" err="1" smtClean="0"/>
              <a:t>Integer.parseInt</a:t>
            </a:r>
            <a:r>
              <a:rPr lang="en-US" sz="1500" dirty="0" smtClean="0"/>
              <a:t>(</a:t>
            </a:r>
            <a:r>
              <a:rPr lang="en-US" sz="1500" dirty="0" err="1" smtClean="0"/>
              <a:t>JOptionPane.showInput</a:t>
            </a:r>
            <a:endParaRPr lang="en-US" sz="1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smtClean="0"/>
              <a:t>Dialog</a:t>
            </a:r>
            <a:r>
              <a:rPr lang="en-US" sz="1500" dirty="0"/>
              <a:t>("Enter m2"));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smtClean="0"/>
              <a:t>m3=</a:t>
            </a:r>
            <a:r>
              <a:rPr lang="en-US" sz="1500" dirty="0" err="1" smtClean="0"/>
              <a:t>Integer.parseInt</a:t>
            </a:r>
            <a:r>
              <a:rPr lang="en-US" sz="1500" dirty="0" smtClean="0"/>
              <a:t>(</a:t>
            </a:r>
            <a:r>
              <a:rPr lang="en-US" sz="1500" dirty="0" err="1" smtClean="0"/>
              <a:t>JOptionPane.showInput</a:t>
            </a:r>
            <a:endParaRPr lang="en-US" sz="1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smtClean="0"/>
              <a:t>Dialog</a:t>
            </a:r>
            <a:r>
              <a:rPr lang="en-US" sz="1500" dirty="0"/>
              <a:t>("Enter m3"));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void </a:t>
            </a:r>
            <a:r>
              <a:rPr lang="en-US" sz="1500" dirty="0" err="1"/>
              <a:t>printMarks</a:t>
            </a:r>
            <a:r>
              <a:rPr lang="en-US" sz="15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printRno</a:t>
            </a:r>
            <a:r>
              <a:rPr lang="en-US" sz="15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("m1= "+m1);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("m2= "+m2);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("m3= "+m3);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class Result extends Exam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float </a:t>
            </a:r>
            <a:r>
              <a:rPr lang="en-US" sz="1500" dirty="0" err="1"/>
              <a:t>avg</a:t>
            </a:r>
            <a:r>
              <a:rPr lang="en-US" sz="1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void </a:t>
            </a:r>
            <a:r>
              <a:rPr lang="en-US" sz="1500" dirty="0" err="1"/>
              <a:t>printResult</a:t>
            </a:r>
            <a:r>
              <a:rPr lang="en-US" sz="15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printMarks</a:t>
            </a:r>
            <a:r>
              <a:rPr lang="en-US" sz="15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avg</a:t>
            </a:r>
            <a:r>
              <a:rPr lang="en-US" sz="1500" dirty="0"/>
              <a:t>=(m1+m2+m3)/3;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("Average= "+</a:t>
            </a:r>
            <a:r>
              <a:rPr lang="en-US" sz="1500" dirty="0" err="1"/>
              <a:t>Math.round</a:t>
            </a:r>
            <a:r>
              <a:rPr lang="en-US" sz="1500" dirty="0"/>
              <a:t>(</a:t>
            </a:r>
            <a:r>
              <a:rPr lang="en-US" sz="1500" dirty="0" err="1"/>
              <a:t>avg</a:t>
            </a:r>
            <a:r>
              <a:rPr lang="en-US" sz="1500" dirty="0"/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if(</a:t>
            </a:r>
            <a:r>
              <a:rPr lang="en-US" sz="1500" dirty="0" err="1"/>
              <a:t>avg</a:t>
            </a:r>
            <a:r>
              <a:rPr lang="en-US" sz="1500" dirty="0"/>
              <a:t>&lt;40)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("FAIL");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if(</a:t>
            </a:r>
            <a:r>
              <a:rPr lang="en-US" sz="1500" dirty="0" err="1"/>
              <a:t>avg</a:t>
            </a:r>
            <a:r>
              <a:rPr lang="en-US" sz="1500" dirty="0"/>
              <a:t>&gt;=40 &amp;&amp; </a:t>
            </a:r>
            <a:r>
              <a:rPr lang="en-US" sz="1500" dirty="0" err="1"/>
              <a:t>avg</a:t>
            </a:r>
            <a:r>
              <a:rPr lang="en-US" sz="1500" dirty="0"/>
              <a:t>&lt;50)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("THIRD CLASS");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if(</a:t>
            </a:r>
            <a:r>
              <a:rPr lang="en-US" sz="1500" dirty="0" err="1"/>
              <a:t>avg</a:t>
            </a:r>
            <a:r>
              <a:rPr lang="en-US" sz="1500" dirty="0"/>
              <a:t>&gt;=50 &amp;&amp; </a:t>
            </a:r>
            <a:r>
              <a:rPr lang="en-US" sz="1500" dirty="0" err="1"/>
              <a:t>avg</a:t>
            </a:r>
            <a:r>
              <a:rPr lang="en-US" sz="1500" dirty="0"/>
              <a:t>&lt;60)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("SECOND CLASS");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if(</a:t>
            </a:r>
            <a:r>
              <a:rPr lang="en-US" sz="1500" dirty="0" err="1"/>
              <a:t>avg</a:t>
            </a:r>
            <a:r>
              <a:rPr lang="en-US" sz="1500" dirty="0"/>
              <a:t>&gt;=60 &amp;&amp; </a:t>
            </a:r>
            <a:r>
              <a:rPr lang="en-US" sz="1500" dirty="0" err="1"/>
              <a:t>avg</a:t>
            </a:r>
            <a:r>
              <a:rPr lang="en-US" sz="1500" dirty="0"/>
              <a:t>&lt;70)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("FIRST CLASS");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if(</a:t>
            </a:r>
            <a:r>
              <a:rPr lang="en-US" sz="1500" dirty="0" err="1"/>
              <a:t>avg</a:t>
            </a:r>
            <a:r>
              <a:rPr lang="en-US" sz="1500" dirty="0"/>
              <a:t>&gt;=70)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("DISTINCTION");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class </a:t>
            </a:r>
            <a:r>
              <a:rPr lang="en-US" sz="1500" dirty="0" err="1"/>
              <a:t>MulLevInh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public static void main(String </a:t>
            </a:r>
            <a:r>
              <a:rPr lang="en-US" sz="1500" dirty="0" err="1"/>
              <a:t>args</a:t>
            </a:r>
            <a:r>
              <a:rPr lang="en-US" sz="1500" dirty="0"/>
              <a:t>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Result r=new Result();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r.readMarks</a:t>
            </a:r>
            <a:r>
              <a:rPr lang="en-US" sz="15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r.printResult</a:t>
            </a:r>
            <a:r>
              <a:rPr lang="en-US" sz="15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9716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1365161"/>
            <a:ext cx="8982075" cy="41982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8200" y="184822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Hierarchical Inheritance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838200" y="862886"/>
            <a:ext cx="10515600" cy="5795491"/>
          </a:xfrm>
        </p:spPr>
        <p:txBody>
          <a:bodyPr numCol="2">
            <a:normAutofit fontScale="65714" lnSpcReduction="20000"/>
          </a:bodyPr>
          <a:lstStyle/>
          <a:p>
            <a:pPr marL="0" indent="0">
              <a:buNone/>
            </a:pPr>
            <a:r>
              <a:rPr lang="en-US" dirty="0"/>
              <a:t>class Employee{</a:t>
            </a:r>
          </a:p>
          <a:p>
            <a:pPr marL="0" indent="0">
              <a:buNone/>
            </a:pPr>
            <a:r>
              <a:rPr lang="en-US" dirty="0"/>
              <a:t>float salary = 40000;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dispSalary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("The Employee salary is :" +salary);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PermanentEmp</a:t>
            </a:r>
            <a:r>
              <a:rPr lang="en-US" dirty="0"/>
              <a:t> extends Employee{</a:t>
            </a:r>
          </a:p>
          <a:p>
            <a:pPr marL="0" indent="0">
              <a:buNone/>
            </a:pPr>
            <a:r>
              <a:rPr lang="en-US" dirty="0"/>
              <a:t>double hike = 0.5;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incrementSalary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super.dispSalary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("The Permanent Employee incremented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salary </a:t>
            </a:r>
            <a:r>
              <a:rPr lang="en-US" dirty="0"/>
              <a:t>is :" +(salary+(salary * hike))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class </a:t>
            </a:r>
            <a:r>
              <a:rPr lang="en-US" dirty="0" err="1"/>
              <a:t>TemporaryEmp</a:t>
            </a:r>
            <a:r>
              <a:rPr lang="en-US" dirty="0"/>
              <a:t> extends Employee{</a:t>
            </a:r>
          </a:p>
          <a:p>
            <a:pPr marL="0" indent="0">
              <a:buNone/>
            </a:pPr>
            <a:r>
              <a:rPr lang="en-US" dirty="0"/>
              <a:t>double hike = 0.35;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incrementSalary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super.dispSalary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("The Temporary Employee incremented salary is :" +(salary+(salary * hike))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/>
              <a:t>HerInheritanceDemo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 err="1"/>
              <a:t>PermanentEmp</a:t>
            </a:r>
            <a:r>
              <a:rPr lang="en-US" dirty="0"/>
              <a:t> p = new </a:t>
            </a:r>
            <a:r>
              <a:rPr lang="en-US" dirty="0" err="1"/>
              <a:t>PermanentEmp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TemporaryEmp</a:t>
            </a:r>
            <a:r>
              <a:rPr lang="en-US" dirty="0"/>
              <a:t> t = new </a:t>
            </a:r>
            <a:r>
              <a:rPr lang="en-US" dirty="0" err="1"/>
              <a:t>TemporaryEmp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p.incrementSalary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t.incrementSalary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9716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037" y="1867437"/>
            <a:ext cx="9681625" cy="37435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Three Pillars of OOPS: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9715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220" y="1339404"/>
            <a:ext cx="9852337" cy="42896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Inheritance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pPr algn="just"/>
            <a:r>
              <a:rPr lang="en-US" b="1" dirty="0"/>
              <a:t>Inheritance </a:t>
            </a:r>
            <a:r>
              <a:rPr lang="en-US" dirty="0" smtClean="0"/>
              <a:t>is </a:t>
            </a:r>
            <a:r>
              <a:rPr lang="en-US" dirty="0"/>
              <a:t>a mechanism in which one object acquires all the properties and behaviors of a parent object.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an important part of OOPs (Object Oriented programming system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The idea behind inheritance in Java is that </a:t>
            </a:r>
            <a:r>
              <a:rPr lang="en-US" dirty="0" smtClean="0"/>
              <a:t>we </a:t>
            </a:r>
            <a:r>
              <a:rPr lang="en-US" dirty="0"/>
              <a:t>can create new classes that are built upon existing classes. </a:t>
            </a:r>
            <a:endParaRPr lang="en-US" dirty="0" smtClean="0"/>
          </a:p>
          <a:p>
            <a:pPr algn="just"/>
            <a:r>
              <a:rPr lang="en-US" dirty="0" smtClean="0"/>
              <a:t>When we </a:t>
            </a:r>
            <a:r>
              <a:rPr lang="en-US" dirty="0"/>
              <a:t>inherit from an existing class, </a:t>
            </a:r>
            <a:r>
              <a:rPr lang="en-US" dirty="0" smtClean="0"/>
              <a:t>we </a:t>
            </a:r>
            <a:r>
              <a:rPr lang="en-US" dirty="0"/>
              <a:t>can reuse methods and fields of the parent class.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add new methods and fields in </a:t>
            </a:r>
            <a:r>
              <a:rPr lang="en-US" dirty="0" smtClean="0"/>
              <a:t>our </a:t>
            </a:r>
            <a:r>
              <a:rPr lang="en-US" dirty="0"/>
              <a:t>current class also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Inheritance represents the </a:t>
            </a:r>
            <a:r>
              <a:rPr lang="en-US" b="1" dirty="0"/>
              <a:t>IS-A relationship</a:t>
            </a:r>
            <a:r>
              <a:rPr lang="en-US" dirty="0"/>
              <a:t> which is also known as a </a:t>
            </a:r>
            <a:r>
              <a:rPr lang="en-US" i="1" dirty="0"/>
              <a:t>parent-child</a:t>
            </a:r>
            <a:r>
              <a:rPr lang="en-US" dirty="0"/>
              <a:t> relationship.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Why inheritance in Java?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0951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 Method Overriding </a:t>
            </a:r>
            <a:r>
              <a:rPr lang="en-US" dirty="0" smtClean="0"/>
              <a:t>(To implement</a:t>
            </a:r>
            <a:r>
              <a:rPr lang="en-US" dirty="0"/>
              <a:t> runtime polymorphism can be achieved).</a:t>
            </a:r>
          </a:p>
          <a:p>
            <a:r>
              <a:rPr lang="en-US" dirty="0"/>
              <a:t>For Code Reusability.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Terms used in Inheritance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198169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 A class is a group of objects which have common properties. It is a template or blueprint from which objects are created.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Sub Class/Child Class:</a:t>
            </a:r>
            <a:r>
              <a:rPr lang="en-US" dirty="0"/>
              <a:t> Subclass is a class which inherits the other class. It is also called a derived class, extended class, or child class.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Super Class/Parent Class: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Superclass is the class from where a subclass inherits the features. It is also called a base class or a parent class.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Reusability:</a:t>
            </a:r>
            <a:r>
              <a:rPr lang="en-US" dirty="0"/>
              <a:t> As the name specifies, reusability is a mechanism which facilitates </a:t>
            </a:r>
            <a:r>
              <a:rPr lang="en-US" dirty="0" smtClean="0"/>
              <a:t>us </a:t>
            </a:r>
            <a:r>
              <a:rPr lang="en-US" dirty="0"/>
              <a:t>to reuse the fields and methods of the existing class when you create a new class. </a:t>
            </a:r>
            <a:r>
              <a:rPr lang="en-US" dirty="0" smtClean="0"/>
              <a:t>We </a:t>
            </a:r>
            <a:r>
              <a:rPr lang="en-US" dirty="0"/>
              <a:t>can use the same fields and methods already defined in the previous class.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syntax of Java Inheritance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491483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4000" b="1" dirty="0" smtClean="0"/>
              <a:t>class</a:t>
            </a:r>
            <a:r>
              <a:rPr lang="en-US" sz="4000" dirty="0"/>
              <a:t> Subclass-name </a:t>
            </a:r>
            <a:r>
              <a:rPr lang="en-US" sz="4000" b="1" dirty="0">
                <a:solidFill>
                  <a:srgbClr val="FF0000"/>
                </a:solidFill>
              </a:rPr>
              <a:t>extends</a:t>
            </a:r>
            <a:r>
              <a:rPr lang="en-US" sz="4000" dirty="0"/>
              <a:t> Superclass-name  </a:t>
            </a:r>
          </a:p>
          <a:p>
            <a:pPr marL="0" indent="0" algn="just">
              <a:buNone/>
            </a:pPr>
            <a:r>
              <a:rPr lang="en-US" sz="4000" dirty="0"/>
              <a:t>{  </a:t>
            </a:r>
          </a:p>
          <a:p>
            <a:pPr marL="0" indent="0" algn="just">
              <a:buNone/>
            </a:pPr>
            <a:r>
              <a:rPr lang="en-US" sz="4000" dirty="0"/>
              <a:t>   //methods and fields  </a:t>
            </a:r>
          </a:p>
          <a:p>
            <a:pPr marL="0" indent="0" algn="just">
              <a:buNone/>
            </a:pPr>
            <a:r>
              <a:rPr lang="en-US" sz="4000" dirty="0"/>
              <a:t>}  </a:t>
            </a:r>
            <a:endParaRPr lang="en-US" sz="4000" dirty="0" smtClean="0"/>
          </a:p>
          <a:p>
            <a:pPr algn="just"/>
            <a:r>
              <a:rPr lang="en-US" sz="4000" dirty="0"/>
              <a:t>The </a:t>
            </a:r>
            <a:r>
              <a:rPr lang="en-US" sz="4000" b="1" dirty="0">
                <a:solidFill>
                  <a:srgbClr val="FF0000"/>
                </a:solidFill>
              </a:rPr>
              <a:t>extends</a:t>
            </a:r>
            <a:r>
              <a:rPr lang="en-US" sz="4000" b="1" dirty="0"/>
              <a:t> keyword</a:t>
            </a:r>
            <a:r>
              <a:rPr lang="en-US" sz="4000" dirty="0"/>
              <a:t> indicates that </a:t>
            </a:r>
            <a:r>
              <a:rPr lang="en-US" sz="4000" dirty="0" smtClean="0"/>
              <a:t>we </a:t>
            </a:r>
            <a:r>
              <a:rPr lang="en-US" sz="4000" dirty="0"/>
              <a:t>are making a new class that derives from an existing class. </a:t>
            </a:r>
            <a:endParaRPr lang="en-US" sz="4000" dirty="0" smtClean="0"/>
          </a:p>
          <a:p>
            <a:pPr algn="just"/>
            <a:r>
              <a:rPr lang="en-US" sz="4000" dirty="0" smtClean="0"/>
              <a:t>The </a:t>
            </a:r>
            <a:r>
              <a:rPr lang="en-US" sz="4000" dirty="0"/>
              <a:t>meaning of "extends" is to increase the functionality.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231" y="1223495"/>
            <a:ext cx="4421507" cy="451159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60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Program to demonstrate Inheritance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838200" y="721218"/>
            <a:ext cx="10515600" cy="54557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class Employee{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float salary=40000;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class Programmer extends Employee{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bonus=10000;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 Programmer p=new Programmer();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("Programmer salary is:"+</a:t>
            </a:r>
            <a:r>
              <a:rPr lang="en-US" sz="2400" dirty="0" err="1" smtClean="0"/>
              <a:t>p.salary</a:t>
            </a:r>
            <a:r>
              <a:rPr lang="en-US" sz="2400" dirty="0" smtClean="0"/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("Bonus of Programmer is:"+</a:t>
            </a:r>
            <a:r>
              <a:rPr lang="en-US" sz="2400" dirty="0" err="1" smtClean="0"/>
              <a:t>p.bonus</a:t>
            </a:r>
            <a:r>
              <a:rPr lang="en-US" sz="2400" dirty="0" smtClean="0"/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 </a:t>
            </a:r>
            <a:endParaRPr lang="en-US" sz="2400" dirty="0"/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4932607"/>
            <a:ext cx="9048750" cy="12799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Types of Inheritance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9715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075" y="1004552"/>
            <a:ext cx="3848100" cy="3714750"/>
          </a:xfrm>
          <a:prstGeom prst="rect">
            <a:avLst/>
          </a:prstGeom>
        </p:spPr>
      </p:pic>
      <p:pic>
        <p:nvPicPr>
          <p:cNvPr id="209715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4552"/>
            <a:ext cx="3190875" cy="2800350"/>
          </a:xfrm>
          <a:prstGeom prst="rect">
            <a:avLst/>
          </a:prstGeom>
        </p:spPr>
      </p:pic>
      <p:sp>
        <p:nvSpPr>
          <p:cNvPr id="1048605" name="AutoShape 4" descr="Multilevel_Inheri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97157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23" y="1117574"/>
            <a:ext cx="2857500" cy="2562225"/>
          </a:xfrm>
          <a:prstGeom prst="rect">
            <a:avLst/>
          </a:prstGeom>
        </p:spPr>
      </p:pic>
      <p:sp>
        <p:nvSpPr>
          <p:cNvPr id="1048606" name="Rectangle 9"/>
          <p:cNvSpPr/>
          <p:nvPr/>
        </p:nvSpPr>
        <p:spPr>
          <a:xfrm>
            <a:off x="7977123" y="3804902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effectLst/>
                <a:latin typeface="urw-din"/>
              </a:rPr>
              <a:t>Hierarchical Inheritance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558</Words>
  <Application>Microsoft Office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urw-din</vt:lpstr>
      <vt:lpstr>Office Theme</vt:lpstr>
      <vt:lpstr>UNIT-II Inheritance, Interfaces,  Packages &amp; Stings</vt:lpstr>
      <vt:lpstr>Three Pillars of OOPS:</vt:lpstr>
      <vt:lpstr>Inheritance </vt:lpstr>
      <vt:lpstr>Why inheritance in Java? </vt:lpstr>
      <vt:lpstr> Terms used in Inheritance </vt:lpstr>
      <vt:lpstr>The syntax of Java Inheritance </vt:lpstr>
      <vt:lpstr>Example</vt:lpstr>
      <vt:lpstr>Program to demonstrate Inheritance</vt:lpstr>
      <vt:lpstr>Types of Inheritance</vt:lpstr>
      <vt:lpstr>Multiple Inheritance &amp; Hybrid Inheritance</vt:lpstr>
      <vt:lpstr> Types of inheritance in java </vt:lpstr>
      <vt:lpstr>Multiple Inheritance &amp; Hybrid Inheritance</vt:lpstr>
      <vt:lpstr>Single Inheritance Example</vt:lpstr>
      <vt:lpstr>Multi Level Inheritance</vt:lpstr>
      <vt:lpstr>output</vt:lpstr>
      <vt:lpstr>Hierarchical Inheritance Example</vt:lpstr>
      <vt:lpstr>output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Inheritance, Interfaces,  Packages &amp; Stings</dc:title>
  <dc:creator>HanumanthaRao Nadendla</dc:creator>
  <cp:lastModifiedBy>DR</cp:lastModifiedBy>
  <cp:revision>2</cp:revision>
  <dcterms:created xsi:type="dcterms:W3CDTF">2021-12-15T09:58:47Z</dcterms:created>
  <dcterms:modified xsi:type="dcterms:W3CDTF">2023-04-21T16:33:02Z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0417c7952f7d47c2a638aacea1bc05a7</vt:lpwstr>
  </property>
</Properties>
</file>