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65" r:id="rId12"/>
    <p:sldId id="266" r:id="rId13"/>
    <p:sldId id="267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90" r:id="rId35"/>
    <p:sldId id="291" r:id="rId36"/>
    <p:sldId id="292" r:id="rId37"/>
    <p:sldId id="293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3693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0519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9900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1886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843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9561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7597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633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4993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97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0901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9397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510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831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11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8678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55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ABECF7-1CC1-4BAF-B8B4-0BA57B4400D2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F6B45E-19D6-4AE7-8699-F079DEB6FE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652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LEARNING</a:t>
            </a:r>
            <a:br>
              <a:rPr lang="en-IN" dirty="0"/>
            </a:br>
            <a:r>
              <a:rPr lang="en-IN" dirty="0"/>
              <a:t>SETS OF RULES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785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24140B5-A786-4749-8188-A9DAEA10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85" y="1551954"/>
            <a:ext cx="74961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418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process grows the hypothesis by greedily adding new attribute tests until the hypothesis reaches an acceptable level of performance.</a:t>
            </a:r>
          </a:p>
          <a:p>
            <a:r>
              <a:rPr lang="en-IN" dirty="0"/>
              <a:t>It follows only a single descendant at each search step-the attribute-value</a:t>
            </a:r>
          </a:p>
          <a:p>
            <a:pPr marL="0" indent="0">
              <a:buNone/>
            </a:pPr>
            <a:r>
              <a:rPr lang="en-IN" dirty="0"/>
              <a:t>    pair yielding the best performance.</a:t>
            </a:r>
          </a:p>
          <a:p>
            <a:r>
              <a:rPr lang="en-IN" dirty="0"/>
              <a:t>As with any greedy search, there is a danger that a suboptimal choice will be made at any step .</a:t>
            </a:r>
          </a:p>
          <a:p>
            <a:r>
              <a:rPr lang="en-IN" dirty="0"/>
              <a:t>To reduce this risk, we can extend the algorithm to perform a </a:t>
            </a:r>
            <a:r>
              <a:rPr lang="en-IN" b="1" i="1" dirty="0"/>
              <a:t>beam 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2821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algorithm maintains a list of the k best candidates at each step, rather than a single best candidate.</a:t>
            </a:r>
          </a:p>
          <a:p>
            <a:r>
              <a:rPr lang="en-IN" dirty="0"/>
              <a:t>On each search step, descendants are generated for each of these k best candidates, and the resulting set is again reduced to the k most promising members.</a:t>
            </a:r>
          </a:p>
          <a:p>
            <a:r>
              <a:rPr lang="en-IN" dirty="0"/>
              <a:t>Beam search keeps track of the most promising alternatives to the current top-rated hypothesis</a:t>
            </a:r>
          </a:p>
        </p:txBody>
      </p:sp>
    </p:spTree>
    <p:extLst>
      <p:ext uri="{BB962C8B-B14F-4D97-AF65-F5344CB8AC3E}">
        <p14:creationId xmlns:p14="http://schemas.microsoft.com/office/powerpoint/2010/main" xmlns="" val="401357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919162"/>
            <a:ext cx="53816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866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17C51F-BEFA-423D-8FA6-5D8377EE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C712B0-069E-452F-8B55-AAB41F37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Remarks:</a:t>
            </a:r>
          </a:p>
          <a:p>
            <a:pPr lvl="1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Each hypothesis considered in the main loop of the algorithm is a conjunction of attribute-value constraints.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</a:rPr>
              <a:t>Each of these conjunctive hypotheses corresponds to a candidate set of preconditions for the rule to be learned and is evaluated by the entropy of the examples it covers.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</a:rPr>
              <a:t>The search considers increasingly specific candidate hypotheses until it reaches a maximally specific hypothesis </a:t>
            </a:r>
            <a:r>
              <a:rPr lang="en-IN" sz="1800" dirty="0">
                <a:latin typeface="Times New Roman" panose="02020603050405020304" pitchFamily="18" charset="0"/>
              </a:rPr>
              <a:t>that contains all available attributes.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</a:rPr>
              <a:t>The rule that is output by the algorithm is the rule encountered during the search whose PERFORMANCE is greatest.</a:t>
            </a:r>
            <a:endParaRPr lang="en-IN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153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76D974-2138-4F85-9AE1-AD241F45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8135EA-2145-482D-9F76-A51919BD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Times New Roman" panose="02020603050405020304" pitchFamily="18" charset="0"/>
              </a:rPr>
              <a:t>Variations: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SEQUENTIAL-COVERING algorithm, together with the LEARN-ONE-RULE algo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rithm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learns a set of if-then rules that covers the training examples.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Many variations on this approach have been explored.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some cases it might be desirable to have the program learn only rules that cover positive examples and to include a "default" that assigns a negative classification to instances not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covered by any rule.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LEARN-ONE-RULE algorithm can be modified to accept an additional input argument specifying the target value of interest.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5813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0D9A4E-C921-44F6-85D4-75178601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A9386D-C665-45AC-92C8-1E11B6FF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Times New Roman" panose="02020603050405020304" pitchFamily="18" charset="0"/>
              </a:rPr>
              <a:t>Another variation is provided by a family of algorithms called AQ that predate the CN2 algorithm on which the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above discussion is based.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AQ learns a disjunctive set of rules that together cover the target function.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It explicitly seeks rules that cover a particular target value, learning a disjunctive set of rules for each target value in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turn.</a:t>
            </a:r>
          </a:p>
          <a:p>
            <a:pPr algn="l"/>
            <a:r>
              <a:rPr lang="en-IN" b="0" i="0" u="none" strike="noStrike" baseline="0" dirty="0">
                <a:latin typeface="Times New Roman" panose="02020603050405020304" pitchFamily="18" charset="0"/>
              </a:rPr>
              <a:t>It considers only those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attributes satisfied by the positive example as it searches for progressively more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specific hypotheses.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4045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B2D84E-9A55-4595-90F5-395FF2C8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B0F003-CF30-4D2E-AE6C-DE02A0940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200" b="0" i="1" u="none" strike="noStrike" baseline="0" dirty="0">
                <a:latin typeface="Times New Roman" panose="02020603050405020304" pitchFamily="18" charset="0"/>
              </a:rPr>
              <a:t>Sequential covering </a:t>
            </a: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algorithms learn one rule at a time, removing the covered examples and repeating the process on the remaining examples.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</a:rPr>
              <a:t>Whereas ID3 is a simultaneous </a:t>
            </a:r>
            <a:r>
              <a:rPr lang="en-IN" sz="2200" b="0" i="1" u="none" strike="noStrike" baseline="0" dirty="0">
                <a:latin typeface="Times New Roman" panose="02020603050405020304" pitchFamily="18" charset="0"/>
              </a:rPr>
              <a:t>covering </a:t>
            </a:r>
            <a:r>
              <a:rPr lang="en-IN" sz="2200" b="0" i="0" u="none" strike="noStrike" baseline="0" dirty="0">
                <a:latin typeface="Times New Roman" panose="02020603050405020304" pitchFamily="18" charset="0"/>
              </a:rPr>
              <a:t>algorithms</a:t>
            </a:r>
            <a:r>
              <a:rPr lang="en-US" sz="2200" dirty="0">
                <a:latin typeface="Times New Roman" panose="02020603050405020304" pitchFamily="18" charset="0"/>
              </a:rPr>
              <a:t> as </a:t>
            </a: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learn the entire set of disjuncts simultaneously as part of the single search.</a:t>
            </a:r>
          </a:p>
          <a:p>
            <a:pPr algn="l"/>
            <a:r>
              <a:rPr lang="en-IN" sz="2200" b="0" i="0" u="none" strike="noStrike" baseline="0" dirty="0">
                <a:latin typeface="Times New Roman" panose="02020603050405020304" pitchFamily="18" charset="0"/>
              </a:rPr>
              <a:t>CN2 chooses among </a:t>
            </a: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alternative </a:t>
            </a:r>
            <a:r>
              <a:rPr lang="en-US" sz="2200" b="0" i="1" u="none" strike="noStrike" baseline="0" dirty="0">
                <a:latin typeface="Times New Roman" panose="02020603050405020304" pitchFamily="18" charset="0"/>
              </a:rPr>
              <a:t>attribute-value </a:t>
            </a: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pairs, by comparing the </a:t>
            </a:r>
            <a:r>
              <a:rPr lang="en-US" sz="2200" b="0" i="1" u="none" strike="noStrike" baseline="0" dirty="0">
                <a:latin typeface="Times New Roman" panose="02020603050405020304" pitchFamily="18" charset="0"/>
              </a:rPr>
              <a:t>subsets </a:t>
            </a: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of data they cover.</a:t>
            </a:r>
          </a:p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Whereas ID3 chooses among alternative </a:t>
            </a:r>
            <a:r>
              <a:rPr lang="en-US" sz="2200" b="0" i="1" u="none" strike="noStrike" baseline="0" dirty="0">
                <a:latin typeface="Times New Roman" panose="02020603050405020304" pitchFamily="18" charset="0"/>
              </a:rPr>
              <a:t>attributes </a:t>
            </a: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by comparing the </a:t>
            </a:r>
            <a:r>
              <a:rPr lang="en-US" sz="2200" b="0" i="1" u="none" strike="noStrike" baseline="0" dirty="0">
                <a:latin typeface="Times New Roman" panose="02020603050405020304" pitchFamily="18" charset="0"/>
              </a:rPr>
              <a:t>partitions </a:t>
            </a: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of the data they generate.</a:t>
            </a:r>
          </a:p>
        </p:txBody>
      </p:sp>
    </p:spTree>
    <p:extLst>
      <p:ext uri="{BB962C8B-B14F-4D97-AF65-F5344CB8AC3E}">
        <p14:creationId xmlns:p14="http://schemas.microsoft.com/office/powerpoint/2010/main" xmlns="" val="277430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FB4E89-1B11-46D0-9650-C4CABC50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02DB04-CBEE-43D3-BB6F-7BA4F802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To learn a set of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rules, each containing k attribute-value tests in their preconditions, sequential covering algorithms will perform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k primitive search 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steps.</a:t>
            </a:r>
          </a:p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Simultaneous covering algorithms will make many fewer independent </a:t>
            </a:r>
            <a:r>
              <a:rPr lang="en-IN" sz="2200" b="0" i="0" u="none" strike="noStrike" baseline="0" dirty="0">
                <a:latin typeface="Times New Roman" panose="02020603050405020304" pitchFamily="18" charset="0"/>
              </a:rPr>
              <a:t>choices.</a:t>
            </a:r>
          </a:p>
          <a:p>
            <a:pPr algn="l"/>
            <a:r>
              <a:rPr lang="en-IN" sz="2200" b="0" i="0" u="none" strike="noStrike" baseline="0" dirty="0">
                <a:latin typeface="Times New Roman" panose="02020603050405020304" pitchFamily="18" charset="0"/>
              </a:rPr>
              <a:t>Thus, sequential covering algorithms </a:t>
            </a: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such as CN2 make a larger number of independent choices than simultaneous covering algorithms such as ID3.</a:t>
            </a:r>
          </a:p>
          <a:p>
            <a:pPr algn="l"/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63991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A073DA-3C0B-463F-A51A-F0E837F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6FEE13-DCC6-40DD-9865-17BCFEE2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A second dimension along which approaches vary is the direction of the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search in LEARN-ONE-RULE.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A third dimension is whether the LEARN-ONE-RULE search is a </a:t>
            </a:r>
            <a:r>
              <a:rPr lang="en-US" b="1" i="1" u="none" strike="noStrike" baseline="0" dirty="0">
                <a:latin typeface="Times New Roman" panose="02020603050405020304" pitchFamily="18" charset="0"/>
              </a:rPr>
              <a:t>generate then test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search through the syntactically legal hypotheses.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A fourth dimension is whether and how rules are post-pruned.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A final dimension is the particular definition of rule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PERFORMANCE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used to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   guide the search in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LEARN-ONE-RULE.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1460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useful to learn the target function represented as a set of if-then rules that jointly define the function.</a:t>
            </a:r>
          </a:p>
          <a:p>
            <a:r>
              <a:rPr lang="en-IN" dirty="0"/>
              <a:t>one way to learn sets of rules is to first learn a decision tree, then translate the tree into an equivalent set of rules-one rule for each leaf node in the tree.</a:t>
            </a:r>
          </a:p>
          <a:p>
            <a:r>
              <a:rPr lang="en-IN" dirty="0"/>
              <a:t>Use a genetic algorithm that encodes each rule set as a bit string and uses genetic search operators to explore this hypothesis space.</a:t>
            </a:r>
          </a:p>
          <a:p>
            <a:r>
              <a:rPr lang="en-IN" dirty="0"/>
              <a:t>We explore a variety of algorithms that directly learn rule sets.</a:t>
            </a:r>
          </a:p>
        </p:txBody>
      </p:sp>
    </p:spTree>
    <p:extLst>
      <p:ext uri="{BB962C8B-B14F-4D97-AF65-F5344CB8AC3E}">
        <p14:creationId xmlns:p14="http://schemas.microsoft.com/office/powerpoint/2010/main" xmlns="" val="202264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AB3557-5DF1-4593-B600-FA878290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6C41D6-6820-4FE2-9E54-6E05FEF5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common functions:</a:t>
            </a:r>
          </a:p>
          <a:p>
            <a:pPr lvl="1"/>
            <a:r>
              <a:rPr lang="en-US" sz="1800" b="1" u="none" strike="noStrike" baseline="0" dirty="0">
                <a:latin typeface="Times New Roman" panose="02020603050405020304" pitchFamily="18" charset="0"/>
              </a:rPr>
              <a:t>Relative frequency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denote the number of examples the rule matches and let </a:t>
            </a:r>
            <a:r>
              <a:rPr lang="en-US" sz="1800" b="1" i="1" u="none" strike="noStrike" baseline="0" dirty="0" err="1">
                <a:latin typeface="Times New Roman" panose="02020603050405020304" pitchFamily="18" charset="0"/>
              </a:rPr>
              <a:t>nc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denote the number of these that it classifies correctly.</a:t>
            </a:r>
          </a:p>
          <a:p>
            <a:pPr lvl="1"/>
            <a:endParaRPr lang="en-US" sz="1800" dirty="0">
              <a:latin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</a:endParaRPr>
          </a:p>
          <a:p>
            <a:pPr lvl="1"/>
            <a:r>
              <a:rPr lang="en-IN" sz="1800" b="1" dirty="0">
                <a:latin typeface="Times New Roman" panose="02020603050405020304" pitchFamily="18" charset="0"/>
              </a:rPr>
              <a:t>m-estimate of accuracy:</a:t>
            </a:r>
            <a:r>
              <a:rPr lang="en-US" sz="1800" dirty="0">
                <a:latin typeface="Times New Roman" panose="02020603050405020304" pitchFamily="18" charset="0"/>
              </a:rPr>
              <a:t>It is often preferred when data is scarce and the rule must be evaluated based on few examples</a:t>
            </a:r>
            <a:r>
              <a:rPr lang="en-US" sz="1800" b="1" dirty="0">
                <a:latin typeface="Times New Roman" panose="02020603050405020304" pitchFamily="18" charset="0"/>
              </a:rPr>
              <a:t>.</a:t>
            </a:r>
            <a:endParaRPr lang="en-IN" sz="1800" b="1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4F0186A-76D9-4706-A784-123FB7A2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103" y="3806893"/>
            <a:ext cx="7905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27268DF-2FB0-460F-B42A-FB0AEDE6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1" y="4999704"/>
            <a:ext cx="11715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2972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2047C6-B1AC-4DAE-BF96-942248F4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81213E-9405-4D68-972B-C1A1DD39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1800" b="1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sz="1800" b="1" u="none" strike="noStrike" baseline="0" dirty="0">
                <a:latin typeface="Times New Roman" panose="02020603050405020304" pitchFamily="18" charset="0"/>
              </a:rPr>
              <a:t>Entropy</a:t>
            </a:r>
            <a:r>
              <a:rPr lang="en-IN" sz="1800" b="1" i="1" u="none" strike="noStrike" baseline="0" dirty="0">
                <a:latin typeface="Times New Roman" panose="02020603050405020304" pitchFamily="18" charset="0"/>
              </a:rPr>
              <a:t>: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Entropy measures the uniformity of the target function values for this set of examples.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07C6C9E-0AD5-41AB-9D57-2044BADB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986" y="3429000"/>
            <a:ext cx="30003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5871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LEARNING FIRST-ORDER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consider here  learning rules that contain variables-in particular, learning first-order Horn theories.</a:t>
            </a:r>
          </a:p>
          <a:p>
            <a:r>
              <a:rPr lang="en-IN" dirty="0"/>
              <a:t>Our motivation for considering such rules is that they are much more expressive than propositional rules.</a:t>
            </a:r>
          </a:p>
          <a:p>
            <a:r>
              <a:rPr lang="en-IN" dirty="0"/>
              <a:t> Inductive learning of first-order rules or theories is often referred to as </a:t>
            </a:r>
            <a:r>
              <a:rPr lang="en-IN" b="1" i="1" dirty="0"/>
              <a:t>inductive logic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72400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First-Order Horn Clauses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9691"/>
            <a:ext cx="9601196" cy="3446177"/>
          </a:xfrm>
        </p:spPr>
        <p:txBody>
          <a:bodyPr>
            <a:noAutofit/>
          </a:bodyPr>
          <a:lstStyle/>
          <a:p>
            <a:r>
              <a:rPr lang="en-IN" dirty="0"/>
              <a:t>Consider the task of learning the simple target concept </a:t>
            </a:r>
            <a:r>
              <a:rPr lang="en-IN" b="1" i="1" dirty="0"/>
              <a:t>Daughter (x, y), </a:t>
            </a:r>
            <a:r>
              <a:rPr lang="en-IN" dirty="0"/>
              <a:t>defined over pairs of people </a:t>
            </a:r>
            <a:r>
              <a:rPr lang="en-IN" b="1" i="1" dirty="0"/>
              <a:t>x </a:t>
            </a:r>
            <a:r>
              <a:rPr lang="en-IN" dirty="0"/>
              <a:t>and </a:t>
            </a:r>
            <a:r>
              <a:rPr lang="en-IN" b="1" i="1" dirty="0"/>
              <a:t>y. </a:t>
            </a:r>
          </a:p>
          <a:p>
            <a:r>
              <a:rPr lang="en-IN" dirty="0"/>
              <a:t>The value of </a:t>
            </a:r>
            <a:r>
              <a:rPr lang="en-IN" b="1" i="1" dirty="0"/>
              <a:t>Daughter(x, y) </a:t>
            </a:r>
            <a:r>
              <a:rPr lang="en-IN" dirty="0"/>
              <a:t>is </a:t>
            </a:r>
            <a:r>
              <a:rPr lang="en-IN" b="1" i="1" dirty="0"/>
              <a:t>True </a:t>
            </a:r>
            <a:r>
              <a:rPr lang="en-IN" dirty="0"/>
              <a:t>when </a:t>
            </a:r>
            <a:r>
              <a:rPr lang="en-IN" b="1" i="1" dirty="0"/>
              <a:t>x </a:t>
            </a:r>
            <a:r>
              <a:rPr lang="en-IN" dirty="0"/>
              <a:t>is the daughter of </a:t>
            </a:r>
            <a:r>
              <a:rPr lang="en-IN" b="1" i="1" dirty="0"/>
              <a:t>y, </a:t>
            </a:r>
            <a:r>
              <a:rPr lang="en-IN" dirty="0"/>
              <a:t>and </a:t>
            </a:r>
            <a:r>
              <a:rPr lang="en-IN" b="1" i="1" dirty="0"/>
              <a:t>False </a:t>
            </a:r>
            <a:r>
              <a:rPr lang="en-IN" dirty="0"/>
              <a:t>otherwise.</a:t>
            </a:r>
          </a:p>
          <a:p>
            <a:r>
              <a:rPr lang="en-IN" dirty="0"/>
              <a:t>Each person in the data is described by the attributes </a:t>
            </a:r>
            <a:r>
              <a:rPr lang="en-IN" b="1" i="1" dirty="0"/>
              <a:t>Name, Mother, Father, Male, Female.</a:t>
            </a:r>
          </a:p>
          <a:p>
            <a:r>
              <a:rPr lang="en-IN" dirty="0"/>
              <a:t>Each training example will consist of the description of two people in terms of these attributes, along with the value of the target attribute </a:t>
            </a:r>
            <a:r>
              <a:rPr lang="en-IN" b="1" i="1" dirty="0"/>
              <a:t>Daughter.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0901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The following is a positive example in which Sharon is the daughter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we were to collect a number of such training examples for the target concept </a:t>
            </a:r>
            <a:r>
              <a:rPr lang="en-IN" b="1" i="1" dirty="0"/>
              <a:t>Daughter</a:t>
            </a:r>
            <a:r>
              <a:rPr lang="en-IN" b="1" i="1" baseline="-25000" dirty="0"/>
              <a:t>l,2 </a:t>
            </a:r>
            <a:r>
              <a:rPr lang="en-IN" dirty="0"/>
              <a:t>and provide them to a propositional rule learner such as CN2 or C4.5.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82" y="3373755"/>
            <a:ext cx="7305675" cy="12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2743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result will be as follows: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rule is so specific that it will rarely, if ever, be useful in classifying future pairs of people.</a:t>
            </a:r>
          </a:p>
          <a:p>
            <a:r>
              <a:rPr lang="en-IN" dirty="0"/>
              <a:t>The problem is that propositional representations offer no general way to describe the essential </a:t>
            </a:r>
            <a:r>
              <a:rPr lang="en-IN" b="1" i="1" dirty="0"/>
              <a:t>relations </a:t>
            </a:r>
            <a:r>
              <a:rPr lang="en-IN" dirty="0"/>
              <a:t>among the values of the attributes.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3062287"/>
            <a:ext cx="74390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5754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program using first-order representations could learn the following general rule:</a:t>
            </a:r>
          </a:p>
          <a:p>
            <a:endParaRPr lang="en-IN" dirty="0"/>
          </a:p>
          <a:p>
            <a:r>
              <a:rPr lang="en-IN" b="1" dirty="0"/>
              <a:t>x </a:t>
            </a:r>
            <a:r>
              <a:rPr lang="en-IN" dirty="0"/>
              <a:t>and </a:t>
            </a:r>
            <a:r>
              <a:rPr lang="en-IN" b="1" i="1" dirty="0"/>
              <a:t>y </a:t>
            </a:r>
            <a:r>
              <a:rPr lang="en-IN" dirty="0"/>
              <a:t>are variables that can be bound to any person.</a:t>
            </a:r>
          </a:p>
          <a:p>
            <a:r>
              <a:rPr lang="en-IN" dirty="0"/>
              <a:t>First-order Horn clauses may also refer to variables in the preconditions that</a:t>
            </a:r>
          </a:p>
          <a:p>
            <a:pPr marL="0" indent="0">
              <a:buNone/>
            </a:pPr>
            <a:r>
              <a:rPr lang="en-IN" dirty="0"/>
              <a:t>   do not occur in the </a:t>
            </a:r>
            <a:r>
              <a:rPr lang="en-IN" dirty="0" err="1"/>
              <a:t>postconditions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1" y="3296466"/>
            <a:ext cx="6657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4166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Ex: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such  variables occurs only in the preconditions are  assumed to be existentially quantified.</a:t>
            </a:r>
          </a:p>
          <a:p>
            <a:r>
              <a:rPr lang="en-IN" dirty="0"/>
              <a:t>If we use the same predicates in the rule </a:t>
            </a:r>
            <a:r>
              <a:rPr lang="en-IN" dirty="0" err="1"/>
              <a:t>postconditions</a:t>
            </a:r>
            <a:r>
              <a:rPr lang="en-IN" dirty="0"/>
              <a:t> and preconditions, enabling the description of recursive rules.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92" y="3110728"/>
            <a:ext cx="58197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9567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expressions are composed of </a:t>
            </a:r>
            <a:r>
              <a:rPr lang="en-IN" b="1" i="1" dirty="0"/>
              <a:t>constants </a:t>
            </a:r>
            <a:r>
              <a:rPr lang="en-IN" dirty="0"/>
              <a:t>(e.g., </a:t>
            </a:r>
            <a:r>
              <a:rPr lang="en-IN" b="1" i="1" dirty="0"/>
              <a:t>Bob, Louise), variables </a:t>
            </a:r>
            <a:r>
              <a:rPr lang="en-IN" dirty="0"/>
              <a:t>(e.g., </a:t>
            </a:r>
            <a:r>
              <a:rPr lang="en-IN" b="1" i="1" dirty="0"/>
              <a:t>x, y), predicate </a:t>
            </a:r>
            <a:r>
              <a:rPr lang="en-IN" dirty="0"/>
              <a:t>symbols (e.g., </a:t>
            </a:r>
            <a:r>
              <a:rPr lang="en-IN" b="1" i="1" dirty="0"/>
              <a:t>Married, Greater-Than), </a:t>
            </a:r>
            <a:r>
              <a:rPr lang="en-IN" dirty="0"/>
              <a:t>and </a:t>
            </a:r>
            <a:r>
              <a:rPr lang="en-IN" b="1" i="1" dirty="0"/>
              <a:t>function </a:t>
            </a:r>
            <a:r>
              <a:rPr lang="en-IN" dirty="0"/>
              <a:t>symbols (e.g., </a:t>
            </a:r>
            <a:r>
              <a:rPr lang="en-IN" b="1" i="1" dirty="0"/>
              <a:t>age).</a:t>
            </a:r>
          </a:p>
          <a:p>
            <a:r>
              <a:rPr lang="en-IN" dirty="0"/>
              <a:t>We will use lowercase symbols for variables and capitalized symbols for constants.</a:t>
            </a:r>
          </a:p>
          <a:p>
            <a:r>
              <a:rPr lang="en-IN" b="1" i="1" dirty="0"/>
              <a:t>A term </a:t>
            </a:r>
            <a:r>
              <a:rPr lang="en-IN" dirty="0"/>
              <a:t>is any constant, any variable, or any function applied to any term (e.g., </a:t>
            </a:r>
            <a:r>
              <a:rPr lang="en-IN" b="1" i="1" dirty="0"/>
              <a:t>Bob, x, age(Bob)).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98491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i="1" dirty="0"/>
              <a:t>literal </a:t>
            </a:r>
            <a:r>
              <a:rPr lang="en-IN" dirty="0"/>
              <a:t>is any predicate or its negation applied to any term (e.g., </a:t>
            </a:r>
            <a:r>
              <a:rPr lang="en-IN" b="1" i="1" dirty="0"/>
              <a:t>Married(Bob, Louise), -Greater-Than(age(Sue), 20)).</a:t>
            </a:r>
          </a:p>
          <a:p>
            <a:r>
              <a:rPr lang="en-IN" dirty="0"/>
              <a:t>A </a:t>
            </a:r>
            <a:r>
              <a:rPr lang="en-IN" b="1" i="1" dirty="0"/>
              <a:t>clause </a:t>
            </a:r>
            <a:r>
              <a:rPr lang="en-IN" dirty="0"/>
              <a:t>is any disjunction of literals, where all variables are assumed to be</a:t>
            </a:r>
          </a:p>
          <a:p>
            <a:r>
              <a:rPr lang="en-IN" dirty="0"/>
              <a:t>universally quantified.</a:t>
            </a:r>
          </a:p>
          <a:p>
            <a:r>
              <a:rPr lang="en-IN" dirty="0"/>
              <a:t> A </a:t>
            </a:r>
            <a:r>
              <a:rPr lang="en-IN" b="1" i="1" dirty="0"/>
              <a:t>Horn clause </a:t>
            </a:r>
            <a:r>
              <a:rPr lang="en-IN" dirty="0"/>
              <a:t>is a clause containing at most one positive literal, such 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303" y="5055189"/>
            <a:ext cx="23717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319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differs with two aspects</a:t>
            </a:r>
          </a:p>
          <a:p>
            <a:pPr lvl="1"/>
            <a:r>
              <a:rPr lang="en-IN" dirty="0"/>
              <a:t>They are designed to learn sets of first-order rules that contain variables.</a:t>
            </a:r>
          </a:p>
          <a:p>
            <a:pPr lvl="1"/>
            <a:r>
              <a:rPr lang="en-IN" dirty="0"/>
              <a:t>Algorithms discussed here use sequential covering algorithms that learn one rule at </a:t>
            </a:r>
            <a:r>
              <a:rPr lang="en-IN" b="1" dirty="0"/>
              <a:t>a </a:t>
            </a:r>
            <a:r>
              <a:rPr lang="en-IN" dirty="0"/>
              <a:t>time to incrementally grow the final set of rules.</a:t>
            </a:r>
          </a:p>
          <a:p>
            <a:r>
              <a:rPr lang="en-IN" dirty="0"/>
              <a:t>Example of first-order rule sets</a:t>
            </a:r>
          </a:p>
          <a:p>
            <a:pPr lvl="1"/>
            <a:r>
              <a:rPr lang="en-IN" dirty="0"/>
              <a:t>IF Parent (x, y)  THEN  Ancestor(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IF Parent(x, z) A Ancestor(z, y) THEN Ancestor(x, y)</a:t>
            </a:r>
          </a:p>
        </p:txBody>
      </p:sp>
    </p:spTree>
    <p:extLst>
      <p:ext uri="{BB962C8B-B14F-4D97-AF65-F5344CB8AC3E}">
        <p14:creationId xmlns:p14="http://schemas.microsoft.com/office/powerpoint/2010/main" xmlns="" val="2584194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above Horn clause can alternatively be written in the form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is equivalent to the following, using our earlier rule notation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187" y="3166926"/>
            <a:ext cx="25050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187" y="4592834"/>
            <a:ext cx="2785247" cy="80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7802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842962"/>
            <a:ext cx="67532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5185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 employs an approach very similar to the </a:t>
            </a:r>
            <a:r>
              <a:rPr lang="en-IN" b="1" dirty="0"/>
              <a:t>SEQUENTIAL-COVERING and LEARN-ONERULE </a:t>
            </a:r>
            <a:r>
              <a:rPr lang="en-IN" dirty="0"/>
              <a:t>algorithms of the previous section.</a:t>
            </a:r>
          </a:p>
          <a:p>
            <a:r>
              <a:rPr lang="en-IN" dirty="0"/>
              <a:t>The hypotheses learned by FOIL are sets of first-order rules, where each rule is similar to a Horn clause with two exceptions.</a:t>
            </a:r>
          </a:p>
          <a:p>
            <a:pPr lvl="1"/>
            <a:r>
              <a:rPr lang="en-IN" dirty="0"/>
              <a:t>The rules learned by FOIL are more restricted than general Horn clauses.</a:t>
            </a:r>
          </a:p>
          <a:p>
            <a:pPr lvl="1"/>
            <a:r>
              <a:rPr lang="en-IN" dirty="0"/>
              <a:t>FOIL rules are more expressive than Horn clauses,</a:t>
            </a:r>
          </a:p>
          <a:p>
            <a:r>
              <a:rPr lang="en-IN" dirty="0"/>
              <a:t>FOIL has been applied to a variety of problem domains.</a:t>
            </a:r>
          </a:p>
        </p:txBody>
      </p:sp>
    </p:spTree>
    <p:extLst>
      <p:ext uri="{BB962C8B-B14F-4D97-AF65-F5344CB8AC3E}">
        <p14:creationId xmlns:p14="http://schemas.microsoft.com/office/powerpoint/2010/main" xmlns="" val="1734356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31" y="1433136"/>
            <a:ext cx="67151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6495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Differences are</a:t>
            </a:r>
          </a:p>
          <a:p>
            <a:pPr lvl="1"/>
            <a:r>
              <a:rPr lang="en-IN" dirty="0"/>
              <a:t>In its general-to-specific search to 'learn each new rule, FOIL employs </a:t>
            </a:r>
            <a:r>
              <a:rPr lang="en-IN" dirty="0" smtClean="0"/>
              <a:t>different detailed </a:t>
            </a:r>
            <a:r>
              <a:rPr lang="en-IN" dirty="0"/>
              <a:t>steps to generate candidate specializations of the </a:t>
            </a:r>
            <a:r>
              <a:rPr lang="en-IN" dirty="0" smtClean="0"/>
              <a:t>rule.</a:t>
            </a:r>
          </a:p>
          <a:p>
            <a:pPr lvl="1"/>
            <a:r>
              <a:rPr lang="en-IN" dirty="0"/>
              <a:t>FOIL employs a </a:t>
            </a:r>
            <a:r>
              <a:rPr lang="en-IN" sz="1400" dirty="0"/>
              <a:t>PERFORMANCE </a:t>
            </a:r>
            <a:r>
              <a:rPr lang="en-IN" dirty="0"/>
              <a:t>measure, Foil-Gain, that differs from </a:t>
            </a:r>
            <a:r>
              <a:rPr lang="en-IN" dirty="0" smtClean="0"/>
              <a:t>the entropy </a:t>
            </a:r>
            <a:r>
              <a:rPr lang="en-IN" dirty="0"/>
              <a:t>measure shown for LEARN-ONE-R</a:t>
            </a:r>
          </a:p>
        </p:txBody>
      </p:sp>
    </p:spTree>
    <p:extLst>
      <p:ext uri="{BB962C8B-B14F-4D97-AF65-F5344CB8AC3E}">
        <p14:creationId xmlns:p14="http://schemas.microsoft.com/office/powerpoint/2010/main" xmlns="" val="1692944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Generating Candidate Specializations in </a:t>
            </a:r>
            <a:r>
              <a:rPr lang="en-IN" b="1" dirty="0" smtClean="0"/>
              <a:t>FOIL</a:t>
            </a:r>
          </a:p>
          <a:p>
            <a:pPr lvl="1"/>
            <a:r>
              <a:rPr lang="en-IN" dirty="0"/>
              <a:t>FOIL generates a </a:t>
            </a:r>
            <a:r>
              <a:rPr lang="en-IN" dirty="0" smtClean="0"/>
              <a:t>variety of </a:t>
            </a:r>
            <a:r>
              <a:rPr lang="en-IN" dirty="0"/>
              <a:t>new literals, each of which may be individually added to the rule preconditions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r>
              <a:rPr lang="en-IN" dirty="0" smtClean="0"/>
              <a:t>FOIL generates </a:t>
            </a:r>
            <a:r>
              <a:rPr lang="en-IN" dirty="0"/>
              <a:t>candidate specializations of this rule by considering new literals </a:t>
            </a:r>
            <a:r>
              <a:rPr lang="en-IN" i="1" dirty="0" smtClean="0"/>
              <a:t>L n+1 </a:t>
            </a:r>
            <a:r>
              <a:rPr lang="en-IN" dirty="0" smtClean="0"/>
              <a:t>that </a:t>
            </a:r>
            <a:r>
              <a:rPr lang="en-IN" dirty="0"/>
              <a:t>fit one of the following forms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At least one of </a:t>
            </a:r>
            <a:r>
              <a:rPr lang="en-IN" dirty="0" smtClean="0"/>
              <a:t>the value</a:t>
            </a:r>
            <a:r>
              <a:rPr lang="en-IN" sz="400" b="1" i="1" dirty="0" smtClean="0"/>
              <a:t>  </a:t>
            </a:r>
            <a:r>
              <a:rPr lang="en-IN" dirty="0"/>
              <a:t>in the created literal must already exist as a </a:t>
            </a:r>
            <a:r>
              <a:rPr lang="en-IN" dirty="0" smtClean="0"/>
              <a:t>variable in </a:t>
            </a:r>
            <a:r>
              <a:rPr lang="en-IN" dirty="0"/>
              <a:t>the rule.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70" y="3825875"/>
            <a:ext cx="27622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1206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b="1" i="1" dirty="0"/>
              <a:t>Equal(</a:t>
            </a:r>
            <a:r>
              <a:rPr lang="en-IN" b="1" i="1" dirty="0" err="1"/>
              <a:t>xj</a:t>
            </a:r>
            <a:r>
              <a:rPr lang="en-IN" b="1" i="1" dirty="0"/>
              <a:t>, </a:t>
            </a:r>
            <a:r>
              <a:rPr lang="en-IN" b="1" i="1" dirty="0" err="1"/>
              <a:t>xk</a:t>
            </a:r>
            <a:r>
              <a:rPr lang="en-IN" b="1" i="1" dirty="0"/>
              <a:t>), </a:t>
            </a:r>
            <a:r>
              <a:rPr lang="en-IN" dirty="0"/>
              <a:t>where </a:t>
            </a:r>
            <a:r>
              <a:rPr lang="en-IN" b="1" i="1" dirty="0"/>
              <a:t>xi </a:t>
            </a:r>
            <a:r>
              <a:rPr lang="en-IN" dirty="0"/>
              <a:t>and </a:t>
            </a:r>
            <a:r>
              <a:rPr lang="en-IN" b="1" i="1" dirty="0" err="1"/>
              <a:t>xk</a:t>
            </a:r>
            <a:r>
              <a:rPr lang="en-IN" b="1" i="1" dirty="0"/>
              <a:t> </a:t>
            </a:r>
            <a:r>
              <a:rPr lang="en-IN" dirty="0"/>
              <a:t>are variables already present in the rule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The negation of either of the above forms of literals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Ex: consider </a:t>
            </a:r>
            <a:r>
              <a:rPr lang="en-IN" dirty="0"/>
              <a:t>learning rules to predict the target literal </a:t>
            </a:r>
            <a:r>
              <a:rPr lang="en-IN" b="1" i="1" dirty="0" smtClean="0"/>
              <a:t>Grand- Daughter(x</a:t>
            </a:r>
            <a:r>
              <a:rPr lang="en-IN" b="1" i="1" dirty="0"/>
              <a:t>, y), </a:t>
            </a:r>
            <a:r>
              <a:rPr lang="en-IN" dirty="0"/>
              <a:t>where the other predicates used to describe examples are </a:t>
            </a:r>
            <a:r>
              <a:rPr lang="en-IN" b="1" i="1" dirty="0" smtClean="0"/>
              <a:t>Father </a:t>
            </a:r>
            <a:r>
              <a:rPr lang="en-IN" dirty="0" smtClean="0"/>
              <a:t>and </a:t>
            </a:r>
            <a:r>
              <a:rPr lang="en-IN" b="1" i="1" dirty="0"/>
              <a:t>Female</a:t>
            </a:r>
            <a:r>
              <a:rPr lang="en-IN" b="1" i="1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02" y="4651465"/>
            <a:ext cx="25717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9734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</a:t>
            </a:r>
            <a:r>
              <a:rPr lang="en-IN" dirty="0" smtClean="0"/>
              <a:t>specialize this </a:t>
            </a:r>
            <a:r>
              <a:rPr lang="en-IN" dirty="0"/>
              <a:t>initial rule, the above procedure generates the following literals as </a:t>
            </a:r>
            <a:r>
              <a:rPr lang="en-IN" dirty="0" smtClean="0"/>
              <a:t>candidate additions </a:t>
            </a:r>
            <a:r>
              <a:rPr lang="en-IN" dirty="0"/>
              <a:t>to the rule preconditions: </a:t>
            </a:r>
            <a:r>
              <a:rPr lang="en-IN" b="1" i="1" dirty="0"/>
              <a:t>Equal ( x , y ) </a:t>
            </a:r>
            <a:r>
              <a:rPr lang="en-IN" dirty="0"/>
              <a:t>, </a:t>
            </a:r>
            <a:r>
              <a:rPr lang="en-IN" b="1" i="1" dirty="0"/>
              <a:t>Female(x), Female(y</a:t>
            </a:r>
            <a:r>
              <a:rPr lang="en-IN" b="1" i="1" dirty="0" smtClean="0"/>
              <a:t>), Father(x</a:t>
            </a:r>
            <a:r>
              <a:rPr lang="en-IN" b="1" i="1" dirty="0"/>
              <a:t>, y), Father(y, x), Father(x, z), Father(z, x), Father(y, z), </a:t>
            </a:r>
            <a:r>
              <a:rPr lang="en-IN" b="1" i="1" dirty="0" smtClean="0"/>
              <a:t>Father- (</a:t>
            </a:r>
            <a:r>
              <a:rPr lang="en-IN" b="1" i="1" dirty="0"/>
              <a:t>z, y), </a:t>
            </a:r>
            <a:r>
              <a:rPr lang="en-IN" dirty="0"/>
              <a:t>and the negations of each of these literals (e.g., </a:t>
            </a:r>
            <a:r>
              <a:rPr lang="en-IN" b="1" i="1" dirty="0"/>
              <a:t>-Equal(x, y</a:t>
            </a:r>
            <a:r>
              <a:rPr lang="en-IN" b="1" i="1" dirty="0" smtClean="0"/>
              <a:t>)).</a:t>
            </a:r>
          </a:p>
          <a:p>
            <a:r>
              <a:rPr lang="en-IN" dirty="0" smtClean="0"/>
              <a:t>Among </a:t>
            </a:r>
            <a:r>
              <a:rPr lang="en-IN" dirty="0"/>
              <a:t>the above literals FOIL greedily selects </a:t>
            </a:r>
            <a:r>
              <a:rPr lang="en-IN" b="1" i="1" dirty="0" smtClean="0"/>
              <a:t>Father- ( </a:t>
            </a:r>
            <a:r>
              <a:rPr lang="en-IN" b="1" i="1" dirty="0"/>
              <a:t>y , z) </a:t>
            </a:r>
            <a:r>
              <a:rPr lang="en-IN" dirty="0"/>
              <a:t>as the most promising, leading to the more specific rule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442" y="5333320"/>
            <a:ext cx="35623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8660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FOIL will now </a:t>
            </a:r>
            <a:r>
              <a:rPr lang="en-US" dirty="0" smtClean="0"/>
              <a:t>consider all </a:t>
            </a:r>
            <a:r>
              <a:rPr lang="en-US" dirty="0"/>
              <a:t>of the literals mentioned in the previous step, plus the additional </a:t>
            </a:r>
            <a:r>
              <a:rPr lang="en-US" dirty="0" smtClean="0"/>
              <a:t>literals </a:t>
            </a:r>
            <a:r>
              <a:rPr lang="en-US" b="1" i="1" dirty="0" smtClean="0"/>
              <a:t>Female(z</a:t>
            </a:r>
            <a:r>
              <a:rPr lang="en-US" b="1" i="1" dirty="0"/>
              <a:t>), Equal(z, x), Equal(z, y), Father(z, w), Father(w, z), </a:t>
            </a:r>
            <a:r>
              <a:rPr lang="en-US" dirty="0"/>
              <a:t>and their negations.</a:t>
            </a:r>
          </a:p>
          <a:p>
            <a:r>
              <a:rPr lang="en-US" dirty="0"/>
              <a:t>If FOIL at this point were to select the literal </a:t>
            </a:r>
            <a:r>
              <a:rPr lang="en-US" b="1" i="1" dirty="0"/>
              <a:t>Father(z, x) </a:t>
            </a:r>
            <a:r>
              <a:rPr lang="en-US" dirty="0"/>
              <a:t>and on the</a:t>
            </a:r>
          </a:p>
          <a:p>
            <a:pPr marL="0" indent="0">
              <a:buNone/>
            </a:pPr>
            <a:r>
              <a:rPr lang="en-US" dirty="0" smtClean="0"/>
              <a:t>  next </a:t>
            </a:r>
            <a:r>
              <a:rPr lang="en-US" dirty="0"/>
              <a:t>iteration select the literal </a:t>
            </a:r>
            <a:r>
              <a:rPr lang="en-US" b="1" i="1" dirty="0"/>
              <a:t>Female(y), </a:t>
            </a:r>
            <a:r>
              <a:rPr lang="en-US" dirty="0"/>
              <a:t>this would lead to the following rule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2789" y="5290467"/>
            <a:ext cx="52673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74180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Guiding the Search in FOIL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select the most promising literal from the candidates generated at each </a:t>
            </a:r>
            <a:r>
              <a:rPr lang="en-US" dirty="0" smtClean="0"/>
              <a:t>step, FOIL </a:t>
            </a:r>
            <a:r>
              <a:rPr lang="en-US" dirty="0"/>
              <a:t>considers the performance of the rule over the training </a:t>
            </a:r>
            <a:r>
              <a:rPr lang="en-US" dirty="0" smtClean="0"/>
              <a:t>data.</a:t>
            </a:r>
          </a:p>
          <a:p>
            <a:r>
              <a:rPr lang="en-US" dirty="0"/>
              <a:t>To </a:t>
            </a:r>
            <a:r>
              <a:rPr lang="en-US" dirty="0" smtClean="0"/>
              <a:t>illustrate this </a:t>
            </a:r>
            <a:r>
              <a:rPr lang="en-US" dirty="0"/>
              <a:t>process, consider again the example in which we seek to learn a set of </a:t>
            </a:r>
            <a:r>
              <a:rPr lang="en-US" dirty="0" smtClean="0"/>
              <a:t>rules for </a:t>
            </a:r>
            <a:r>
              <a:rPr lang="en-US" dirty="0"/>
              <a:t>the target literal </a:t>
            </a:r>
            <a:r>
              <a:rPr lang="en-US" b="1" i="1" dirty="0" err="1"/>
              <a:t>GrandDaughter</a:t>
            </a:r>
            <a:r>
              <a:rPr lang="en-US" b="1" i="1" dirty="0"/>
              <a:t>(x, y</a:t>
            </a:r>
            <a:r>
              <a:rPr lang="en-US" b="1" i="1" dirty="0" smtClean="0"/>
              <a:t>).</a:t>
            </a:r>
          </a:p>
          <a:p>
            <a:r>
              <a:rPr lang="en-US" dirty="0" smtClean="0"/>
              <a:t>Assume </a:t>
            </a:r>
            <a:r>
              <a:rPr lang="en-US" dirty="0"/>
              <a:t>the </a:t>
            </a:r>
            <a:r>
              <a:rPr lang="en-US" dirty="0" smtClean="0"/>
              <a:t>training data </a:t>
            </a:r>
            <a:r>
              <a:rPr lang="en-US" dirty="0"/>
              <a:t>includes the following simple set of assertions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329" y="5078435"/>
            <a:ext cx="61531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9238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Learning systems based on first-order representations have been successfully applied to problems such as</a:t>
            </a:r>
          </a:p>
          <a:p>
            <a:pPr lvl="1"/>
            <a:r>
              <a:rPr lang="en-IN" dirty="0"/>
              <a:t>Learning which chemical bonds fragment in a mass spectrometer </a:t>
            </a:r>
          </a:p>
          <a:p>
            <a:pPr lvl="1"/>
            <a:r>
              <a:rPr lang="en-IN" dirty="0"/>
              <a:t>Learning which chemical substructures produce mutagenic activity</a:t>
            </a:r>
          </a:p>
          <a:p>
            <a:pPr lvl="1"/>
            <a:r>
              <a:rPr lang="en-IN" dirty="0"/>
              <a:t>Learning to design finite element meshes to analyse stresses in physical structures</a:t>
            </a:r>
          </a:p>
          <a:p>
            <a:r>
              <a:rPr lang="en-IN" dirty="0"/>
              <a:t>In each of these applications, the hypotheses that must be represented involve relational assertions that can be conveniently expressed using first-order representations.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011168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select the best specialization of the current rule, FOIL considers each</a:t>
            </a:r>
          </a:p>
          <a:p>
            <a:pPr marL="0" indent="0">
              <a:buNone/>
            </a:pPr>
            <a:r>
              <a:rPr lang="en-US" dirty="0" smtClean="0"/>
              <a:t>   distinct </a:t>
            </a:r>
            <a:r>
              <a:rPr lang="en-US" dirty="0"/>
              <a:t>way in which the rule variables can bind to constants in the training</a:t>
            </a:r>
          </a:p>
          <a:p>
            <a:pPr marL="0" indent="0">
              <a:buNone/>
            </a:pPr>
            <a:r>
              <a:rPr lang="en-US" dirty="0" smtClean="0"/>
              <a:t>   examples.</a:t>
            </a:r>
          </a:p>
          <a:p>
            <a:r>
              <a:rPr lang="en-US" dirty="0" smtClean="0"/>
              <a:t>  The </a:t>
            </a:r>
            <a:r>
              <a:rPr lang="en-US" dirty="0"/>
              <a:t>rule variables </a:t>
            </a:r>
            <a:r>
              <a:rPr lang="en-US" b="1" i="1" dirty="0"/>
              <a:t>x </a:t>
            </a:r>
            <a:r>
              <a:rPr lang="en-US" dirty="0"/>
              <a:t>and </a:t>
            </a:r>
            <a:r>
              <a:rPr lang="en-US" b="1" i="1" dirty="0"/>
              <a:t>y </a:t>
            </a:r>
            <a:r>
              <a:rPr lang="en-US" dirty="0"/>
              <a:t>are not constrained by any preconditions and may</a:t>
            </a:r>
          </a:p>
          <a:p>
            <a:pPr marL="0" indent="0">
              <a:buNone/>
            </a:pPr>
            <a:r>
              <a:rPr lang="en-US" dirty="0" smtClean="0"/>
              <a:t>     therefore </a:t>
            </a:r>
            <a:r>
              <a:rPr lang="en-US" dirty="0"/>
              <a:t>bind in any combination to the four constants </a:t>
            </a:r>
            <a:r>
              <a:rPr lang="en-US" b="1" i="1" dirty="0"/>
              <a:t>Victor, Sharon, Bob, </a:t>
            </a: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b="1" i="1" dirty="0" smtClean="0"/>
              <a:t>    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7805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use the notation </a:t>
            </a:r>
            <a:r>
              <a:rPr lang="en-US" b="1" i="1" dirty="0"/>
              <a:t>{x/Bob, y/</a:t>
            </a:r>
            <a:r>
              <a:rPr lang="en-US" b="1" i="1" dirty="0" err="1"/>
              <a:t>Shar</a:t>
            </a:r>
            <a:r>
              <a:rPr lang="en-US" b="1" i="1" dirty="0"/>
              <a:t> on} </a:t>
            </a:r>
            <a:r>
              <a:rPr lang="en-US" dirty="0"/>
              <a:t>to denote a particular variable</a:t>
            </a:r>
          </a:p>
          <a:p>
            <a:r>
              <a:rPr lang="en-US" dirty="0"/>
              <a:t>binding; that is, a substitution mapping each variable to a constant.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the </a:t>
            </a:r>
            <a:r>
              <a:rPr lang="en-US" dirty="0" smtClean="0"/>
              <a:t>four possible </a:t>
            </a:r>
            <a:r>
              <a:rPr lang="en-US" dirty="0"/>
              <a:t>constants, there are 16 possible variable bindings for this initial rule. </a:t>
            </a:r>
            <a:endParaRPr lang="en-US" dirty="0" smtClean="0"/>
          </a:p>
          <a:p>
            <a:r>
              <a:rPr lang="en-US" dirty="0" smtClean="0"/>
              <a:t>The binding </a:t>
            </a:r>
            <a:r>
              <a:rPr lang="en-US" b="1" i="1" dirty="0"/>
              <a:t>{</a:t>
            </a:r>
            <a:r>
              <a:rPr lang="en-US" b="1" i="1" dirty="0" err="1"/>
              <a:t>xlvictor</a:t>
            </a:r>
            <a:r>
              <a:rPr lang="en-US" b="1" i="1" dirty="0"/>
              <a:t>, </a:t>
            </a:r>
            <a:r>
              <a:rPr lang="en-US" b="1" i="1" dirty="0" err="1"/>
              <a:t>ylSharon</a:t>
            </a:r>
            <a:r>
              <a:rPr lang="en-US" b="1" i="1" dirty="0"/>
              <a:t>} </a:t>
            </a:r>
            <a:r>
              <a:rPr lang="en-US" dirty="0"/>
              <a:t>corresponds to </a:t>
            </a:r>
            <a:r>
              <a:rPr lang="en-US" b="1" i="1" dirty="0"/>
              <a:t>a </a:t>
            </a:r>
            <a:r>
              <a:rPr lang="en-US" dirty="0"/>
              <a:t>positive example binding, because</a:t>
            </a:r>
          </a:p>
          <a:p>
            <a:pPr marL="0" indent="0">
              <a:buNone/>
            </a:pPr>
            <a:r>
              <a:rPr lang="en-US" dirty="0" smtClean="0"/>
              <a:t>    the </a:t>
            </a:r>
            <a:r>
              <a:rPr lang="en-US" dirty="0"/>
              <a:t>training data includes the assertion </a:t>
            </a:r>
            <a:r>
              <a:rPr lang="en-US" b="1" i="1" dirty="0" err="1"/>
              <a:t>GrandDaughter</a:t>
            </a:r>
            <a:r>
              <a:rPr lang="en-US" b="1" i="1" dirty="0"/>
              <a:t>(Victor, Sharon).</a:t>
            </a:r>
          </a:p>
          <a:p>
            <a:r>
              <a:rPr lang="en-US" dirty="0"/>
              <a:t>The other 15 bindings allowed by the rule (e.g., the binding </a:t>
            </a:r>
            <a:r>
              <a:rPr lang="en-US" b="1" i="1" dirty="0"/>
              <a:t>{x/Bob, y/Tom</a:t>
            </a:r>
            <a:r>
              <a:rPr lang="en-US" b="1" i="1" dirty="0" smtClean="0"/>
              <a:t>}) </a:t>
            </a:r>
            <a:r>
              <a:rPr lang="en-US" dirty="0" smtClean="0"/>
              <a:t>constitute </a:t>
            </a:r>
            <a:r>
              <a:rPr lang="en-US" dirty="0"/>
              <a:t>negative evidence</a:t>
            </a:r>
          </a:p>
        </p:txBody>
      </p:sp>
    </p:spTree>
    <p:extLst>
      <p:ext uri="{BB962C8B-B14F-4D97-AF65-F5344CB8AC3E}">
        <p14:creationId xmlns:p14="http://schemas.microsoft.com/office/powerpoint/2010/main" xmlns="" val="1949606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each stage, the rule is evaluated based on these sets of positive and </a:t>
            </a:r>
            <a:r>
              <a:rPr lang="en-US" dirty="0" smtClean="0"/>
              <a:t>negative variable </a:t>
            </a:r>
            <a:r>
              <a:rPr lang="en-US" dirty="0"/>
              <a:t>bindings, with preference given to rules that possess more </a:t>
            </a:r>
            <a:r>
              <a:rPr lang="en-US" dirty="0" smtClean="0"/>
              <a:t>positive bindings </a:t>
            </a:r>
            <a:r>
              <a:rPr lang="en-US" dirty="0"/>
              <a:t>and fewer negative </a:t>
            </a:r>
            <a:r>
              <a:rPr lang="en-US" dirty="0" smtClean="0"/>
              <a:t>bindings.</a:t>
            </a:r>
          </a:p>
          <a:p>
            <a:r>
              <a:rPr lang="en-US" dirty="0"/>
              <a:t>As new literals are added to the rule, </a:t>
            </a:r>
            <a:r>
              <a:rPr lang="en-US" dirty="0" smtClean="0"/>
              <a:t>the sets </a:t>
            </a:r>
            <a:r>
              <a:rPr lang="en-US" dirty="0"/>
              <a:t>of bindings will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a literal is added that introduces a </a:t>
            </a:r>
            <a:r>
              <a:rPr lang="en-US" dirty="0" smtClean="0"/>
              <a:t>new variable</a:t>
            </a:r>
            <a:r>
              <a:rPr lang="en-US" dirty="0"/>
              <a:t>, then the bindings for the rule will grow in length (e.g., if </a:t>
            </a:r>
            <a:r>
              <a:rPr lang="en-US" b="1" i="1" dirty="0"/>
              <a:t>Father(y, </a:t>
            </a:r>
            <a:r>
              <a:rPr lang="en-US" b="1" i="1" dirty="0" smtClean="0"/>
              <a:t>z) </a:t>
            </a:r>
            <a:r>
              <a:rPr lang="en-US" dirty="0" smtClean="0"/>
              <a:t>is </a:t>
            </a:r>
            <a:r>
              <a:rPr lang="en-US" dirty="0"/>
              <a:t>added to the above rule, then the original </a:t>
            </a:r>
            <a:r>
              <a:rPr lang="en-US" dirty="0" smtClean="0"/>
              <a:t>binding(</a:t>
            </a:r>
            <a:r>
              <a:rPr lang="en-US" b="1" i="1" dirty="0"/>
              <a:t>{</a:t>
            </a:r>
            <a:r>
              <a:rPr lang="en-US" b="1" i="1" dirty="0" err="1"/>
              <a:t>xlvictor</a:t>
            </a:r>
            <a:r>
              <a:rPr lang="en-US" b="1" i="1" dirty="0"/>
              <a:t>, </a:t>
            </a:r>
            <a:r>
              <a:rPr lang="en-US" b="1" i="1" dirty="0" err="1"/>
              <a:t>ylSharon</a:t>
            </a:r>
            <a:r>
              <a:rPr lang="en-US" b="1" i="1" dirty="0"/>
              <a:t>, </a:t>
            </a:r>
            <a:r>
              <a:rPr lang="en-US" b="1" i="1" dirty="0" smtClean="0"/>
              <a:t>z/Bob).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9903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evaluation function used by FOIL to estimate the utility of adding </a:t>
            </a:r>
            <a:r>
              <a:rPr lang="en-US" dirty="0" smtClean="0"/>
              <a:t>a new </a:t>
            </a:r>
            <a:r>
              <a:rPr lang="en-US" dirty="0"/>
              <a:t>literal is based on the numbers of positive and negative bindings </a:t>
            </a:r>
            <a:r>
              <a:rPr lang="en-US" dirty="0" smtClean="0"/>
              <a:t>covered before </a:t>
            </a:r>
            <a:r>
              <a:rPr lang="en-US" dirty="0"/>
              <a:t>and after adding the new literal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More precisely, consider some rule R, </a:t>
            </a:r>
            <a:r>
              <a:rPr lang="en-US" dirty="0" smtClean="0"/>
              <a:t>and a </a:t>
            </a:r>
            <a:r>
              <a:rPr lang="en-US" dirty="0"/>
              <a:t>candidate literal </a:t>
            </a:r>
            <a:r>
              <a:rPr lang="en-US" b="1" i="1" dirty="0"/>
              <a:t>L </a:t>
            </a:r>
            <a:r>
              <a:rPr lang="en-US" dirty="0"/>
              <a:t>that might </a:t>
            </a:r>
            <a:r>
              <a:rPr lang="en-US" b="1" i="1" dirty="0"/>
              <a:t>be </a:t>
            </a:r>
            <a:r>
              <a:rPr lang="en-US" dirty="0"/>
              <a:t>added to the body of R. Let R' be the </a:t>
            </a:r>
            <a:r>
              <a:rPr lang="en-US" dirty="0" smtClean="0"/>
              <a:t>rule created </a:t>
            </a:r>
            <a:r>
              <a:rPr lang="en-US" dirty="0"/>
              <a:t>by adding literal L to rule </a:t>
            </a:r>
            <a:r>
              <a:rPr lang="en-US" b="1" i="1" dirty="0"/>
              <a:t>R. </a:t>
            </a:r>
            <a:endParaRPr lang="en-US" b="1" i="1" dirty="0" smtClean="0"/>
          </a:p>
          <a:p>
            <a:r>
              <a:rPr lang="en-US" dirty="0" smtClean="0"/>
              <a:t>The </a:t>
            </a:r>
            <a:r>
              <a:rPr lang="en-US" dirty="0"/>
              <a:t>value </a:t>
            </a:r>
            <a:r>
              <a:rPr lang="en-US" b="1" i="1" dirty="0"/>
              <a:t>Foil-Gain(L, R) </a:t>
            </a:r>
            <a:r>
              <a:rPr lang="en-US" dirty="0"/>
              <a:t>of adding </a:t>
            </a:r>
            <a:r>
              <a:rPr lang="en-US" b="1" i="1" dirty="0"/>
              <a:t>L </a:t>
            </a:r>
            <a:r>
              <a:rPr lang="en-US" dirty="0" smtClean="0"/>
              <a:t>to R </a:t>
            </a:r>
            <a:r>
              <a:rPr lang="en-US" dirty="0"/>
              <a:t>is defined as</a:t>
            </a:r>
          </a:p>
        </p:txBody>
      </p:sp>
    </p:spTree>
    <p:extLst>
      <p:ext uri="{BB962C8B-B14F-4D97-AF65-F5344CB8AC3E}">
        <p14:creationId xmlns:p14="http://schemas.microsoft.com/office/powerpoint/2010/main" xmlns="" val="1308922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/>
              <a:t>po</a:t>
            </a:r>
            <a:r>
              <a:rPr lang="en-US" b="1" i="1" dirty="0"/>
              <a:t> </a:t>
            </a:r>
            <a:r>
              <a:rPr lang="en-US" dirty="0"/>
              <a:t>is the number of positive bindings of rule R, </a:t>
            </a:r>
            <a:endParaRPr lang="en-US" dirty="0" smtClean="0"/>
          </a:p>
          <a:p>
            <a:r>
              <a:rPr lang="en-US" b="1" i="1" dirty="0" smtClean="0"/>
              <a:t>no </a:t>
            </a:r>
            <a:r>
              <a:rPr lang="en-US" dirty="0"/>
              <a:t>is the number </a:t>
            </a:r>
            <a:r>
              <a:rPr lang="en-US" dirty="0" smtClean="0"/>
              <a:t>of negative </a:t>
            </a:r>
            <a:r>
              <a:rPr lang="en-US" dirty="0"/>
              <a:t>bindings of </a:t>
            </a:r>
            <a:r>
              <a:rPr lang="en-US" b="1" i="1" dirty="0"/>
              <a:t>R, </a:t>
            </a:r>
            <a:endParaRPr lang="en-US" b="1" i="1" dirty="0" smtClean="0"/>
          </a:p>
          <a:p>
            <a:r>
              <a:rPr lang="en-US" b="1" i="1" dirty="0" err="1" smtClean="0"/>
              <a:t>pl</a:t>
            </a:r>
            <a:r>
              <a:rPr lang="en-US" b="1" i="1" dirty="0" smtClean="0"/>
              <a:t> </a:t>
            </a:r>
            <a:r>
              <a:rPr lang="en-US" dirty="0"/>
              <a:t>is the number of positive bindings of rule R', and</a:t>
            </a:r>
          </a:p>
          <a:p>
            <a:r>
              <a:rPr lang="en-US" i="1" dirty="0" err="1"/>
              <a:t>nl</a:t>
            </a:r>
            <a:r>
              <a:rPr lang="en-US" i="1" dirty="0"/>
              <a:t> </a:t>
            </a:r>
            <a:r>
              <a:rPr lang="en-US" dirty="0"/>
              <a:t>is the number of negative bindings of </a:t>
            </a:r>
            <a:r>
              <a:rPr lang="en-US" b="1" i="1" dirty="0"/>
              <a:t>R'. </a:t>
            </a:r>
            <a:endParaRPr lang="en-US" b="1" i="1" dirty="0" smtClean="0"/>
          </a:p>
          <a:p>
            <a:r>
              <a:rPr lang="en-US" dirty="0" smtClean="0"/>
              <a:t>Finally</a:t>
            </a:r>
            <a:r>
              <a:rPr lang="en-US" dirty="0"/>
              <a:t>, </a:t>
            </a:r>
            <a:r>
              <a:rPr lang="en-US" b="1" i="1" dirty="0"/>
              <a:t>t </a:t>
            </a:r>
            <a:r>
              <a:rPr lang="en-US" dirty="0"/>
              <a:t>is the number of </a:t>
            </a:r>
            <a:r>
              <a:rPr lang="en-US" dirty="0" smtClean="0"/>
              <a:t>positive bindings </a:t>
            </a:r>
            <a:r>
              <a:rPr lang="en-US" dirty="0"/>
              <a:t>of rule R that are still covered after adding literal </a:t>
            </a:r>
            <a:r>
              <a:rPr lang="en-US" b="1" i="1" dirty="0"/>
              <a:t>L </a:t>
            </a:r>
            <a:r>
              <a:rPr lang="en-US" dirty="0"/>
              <a:t>to </a:t>
            </a:r>
            <a:r>
              <a:rPr lang="en-US" b="1" i="1" dirty="0"/>
              <a:t>R.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4398" y="2943225"/>
            <a:ext cx="4086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90284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Recursive Rule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we include the target predicate in the input list </a:t>
            </a:r>
            <a:r>
              <a:rPr lang="en-US" dirty="0" smtClean="0"/>
              <a:t>of </a:t>
            </a:r>
            <a:r>
              <a:rPr lang="en-US" b="1" i="1" dirty="0" smtClean="0"/>
              <a:t>Predicates</a:t>
            </a:r>
            <a:r>
              <a:rPr lang="en-US" b="1" i="1" dirty="0"/>
              <a:t>, </a:t>
            </a:r>
            <a:r>
              <a:rPr lang="en-US" dirty="0"/>
              <a:t>then FOIL will consider it as well when generating candidate literals.</a:t>
            </a:r>
          </a:p>
          <a:p>
            <a:r>
              <a:rPr lang="en-US" dirty="0"/>
              <a:t>This will allow it to form recursive rules-rules that use the same predicate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/>
              <a:t>body and the head of the rule.</a:t>
            </a:r>
          </a:p>
          <a:p>
            <a:r>
              <a:rPr lang="en-US" dirty="0" smtClean="0"/>
              <a:t>     </a:t>
            </a:r>
            <a:r>
              <a:rPr lang="en-US" dirty="0"/>
              <a:t>IF </a:t>
            </a:r>
            <a:r>
              <a:rPr lang="en-US" b="1" i="1" dirty="0"/>
              <a:t>Parent (x, </a:t>
            </a:r>
            <a:r>
              <a:rPr lang="en-US" dirty="0"/>
              <a:t>y) THEN </a:t>
            </a:r>
            <a:r>
              <a:rPr lang="en-US" b="1" i="1" dirty="0"/>
              <a:t>Ancestor(x, </a:t>
            </a:r>
            <a:r>
              <a:rPr lang="en-US" dirty="0"/>
              <a:t>y)</a:t>
            </a:r>
          </a:p>
          <a:p>
            <a:r>
              <a:rPr lang="en-US" dirty="0" smtClean="0"/>
              <a:t>      IF </a:t>
            </a:r>
            <a:r>
              <a:rPr lang="en-US" b="1" i="1" dirty="0"/>
              <a:t>Parent (x, </a:t>
            </a:r>
            <a:r>
              <a:rPr lang="en-US" i="1" dirty="0"/>
              <a:t>z) </a:t>
            </a:r>
            <a:r>
              <a:rPr lang="en-US" b="1" i="1" dirty="0"/>
              <a:t>A Ancestor(z, y) </a:t>
            </a:r>
            <a:r>
              <a:rPr lang="en-US" dirty="0"/>
              <a:t>THEN </a:t>
            </a:r>
            <a:r>
              <a:rPr lang="en-US" b="1" i="1" dirty="0" smtClean="0"/>
              <a:t>Ancestor(</a:t>
            </a:r>
            <a:r>
              <a:rPr lang="en-US" b="1" i="1" dirty="0" err="1" smtClean="0"/>
              <a:t>x,y</a:t>
            </a:r>
            <a:r>
              <a:rPr lang="en-US" b="1" i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3735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second rule </a:t>
            </a:r>
            <a:r>
              <a:rPr lang="en-US" dirty="0"/>
              <a:t>is among the rules that are potentially within reach of FOIL'S search, </a:t>
            </a:r>
            <a:r>
              <a:rPr lang="en-US" dirty="0" smtClean="0"/>
              <a:t>provided </a:t>
            </a:r>
            <a:r>
              <a:rPr lang="en-US" b="1" i="1" dirty="0" smtClean="0"/>
              <a:t>Ancestor </a:t>
            </a:r>
            <a:r>
              <a:rPr lang="en-US" dirty="0"/>
              <a:t>is included in the list </a:t>
            </a:r>
            <a:r>
              <a:rPr lang="en-US" b="1" i="1" dirty="0"/>
              <a:t>Predicates </a:t>
            </a:r>
            <a:r>
              <a:rPr lang="en-US" dirty="0"/>
              <a:t>that determines which predicates </a:t>
            </a:r>
            <a:r>
              <a:rPr lang="en-US" dirty="0" smtClean="0"/>
              <a:t>may be </a:t>
            </a:r>
            <a:r>
              <a:rPr lang="en-US" dirty="0"/>
              <a:t>considered when generating new literals.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course whether this </a:t>
            </a:r>
            <a:r>
              <a:rPr lang="en-US" dirty="0" smtClean="0"/>
              <a:t>particular rule </a:t>
            </a:r>
            <a:r>
              <a:rPr lang="en-US" dirty="0"/>
              <a:t>would be learned or not depends on whether these particular literals </a:t>
            </a:r>
            <a:r>
              <a:rPr lang="en-US" dirty="0" smtClean="0"/>
              <a:t>outscore competing </a:t>
            </a:r>
            <a:r>
              <a:rPr lang="en-US" dirty="0"/>
              <a:t>candidates during FOIL'S greedy search for increasingly specific rules</a:t>
            </a:r>
          </a:p>
        </p:txBody>
      </p:sp>
    </p:spTree>
    <p:extLst>
      <p:ext uri="{BB962C8B-B14F-4D97-AF65-F5344CB8AC3E}">
        <p14:creationId xmlns:p14="http://schemas.microsoft.com/office/powerpoint/2010/main" xmlns="" val="379974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SEQUENTIAL COVERING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Learning one rule, removing the data it covers, then iterating this process.</a:t>
            </a:r>
          </a:p>
          <a:p>
            <a:r>
              <a:rPr lang="en-IN" dirty="0"/>
              <a:t>Such algorithms are called </a:t>
            </a:r>
            <a:r>
              <a:rPr lang="en-IN" b="1" i="1" dirty="0"/>
              <a:t>sequential covering </a:t>
            </a:r>
            <a:r>
              <a:rPr lang="en-IN" dirty="0"/>
              <a:t>algorithms.</a:t>
            </a:r>
          </a:p>
          <a:p>
            <a:r>
              <a:rPr lang="en-IN" dirty="0"/>
              <a:t>We require that this output rule have high accuracy, but not necessarily high coverage.</a:t>
            </a:r>
          </a:p>
          <a:p>
            <a:r>
              <a:rPr lang="en-IN" dirty="0"/>
              <a:t>One obvious approach to learning a set of rules is to invoke LEARN-ONE-RULE on  all the available training examples, remove any positive examples covered by the rule it learns, then invoke it again to learn a second rule based on the remaining training examples.</a:t>
            </a:r>
          </a:p>
        </p:txBody>
      </p:sp>
    </p:spTree>
    <p:extLst>
      <p:ext uri="{BB962C8B-B14F-4D97-AF65-F5344CB8AC3E}">
        <p14:creationId xmlns:p14="http://schemas.microsoft.com/office/powerpoint/2010/main" xmlns="" val="9232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procedure can be iterated as many times as desired to learn a disjunctive set of rules.</a:t>
            </a:r>
          </a:p>
          <a:p>
            <a:r>
              <a:rPr lang="en-IN" dirty="0"/>
              <a:t>This is called a </a:t>
            </a:r>
            <a:r>
              <a:rPr lang="en-IN" b="1" i="1" dirty="0"/>
              <a:t>sequential covering </a:t>
            </a:r>
            <a:r>
              <a:rPr lang="en-IN" dirty="0"/>
              <a:t>algorithm because it sequentially learns a set of rules that together cover the full set of positive examples.</a:t>
            </a:r>
          </a:p>
          <a:p>
            <a:r>
              <a:rPr lang="en-IN" dirty="0"/>
              <a:t>The final set of rules can then be sorted so that more accurate rules will be considered first when a new instance must be classified.</a:t>
            </a:r>
          </a:p>
        </p:txBody>
      </p:sp>
    </p:spTree>
    <p:extLst>
      <p:ext uri="{BB962C8B-B14F-4D97-AF65-F5344CB8AC3E}">
        <p14:creationId xmlns:p14="http://schemas.microsoft.com/office/powerpoint/2010/main" xmlns="" val="398360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40" y="1747701"/>
            <a:ext cx="7477125" cy="31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835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reduces the problem of learning a disjunctive set of rules to a sequence of simpler problems.</a:t>
            </a:r>
          </a:p>
          <a:p>
            <a:r>
              <a:rPr lang="en-IN" dirty="0"/>
              <a:t>It performs a greedy search, formulating a sequence of rules without backtracking, it is not guaranteed to find the smallest or best set of rules that cover the training examples.</a:t>
            </a:r>
          </a:p>
          <a:p>
            <a:r>
              <a:rPr lang="en-IN" dirty="0"/>
              <a:t>How shall we design LEARN-ONE-RULE to meet the needs of the sequential covering algorithm?</a:t>
            </a:r>
          </a:p>
        </p:txBody>
      </p:sp>
    </p:spTree>
    <p:extLst>
      <p:ext uri="{BB962C8B-B14F-4D97-AF65-F5344CB8AC3E}">
        <p14:creationId xmlns:p14="http://schemas.microsoft.com/office/powerpoint/2010/main" xmlns="" val="145615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General to Specific Beam Search</a:t>
            </a:r>
          </a:p>
          <a:p>
            <a:r>
              <a:rPr lang="en-IN" dirty="0"/>
              <a:t>One effective approach to implementing LEARN-ONE-RUL E is to organize the hypothesis space search in the same general fashion as the ID3 algorithm.</a:t>
            </a:r>
          </a:p>
          <a:p>
            <a:r>
              <a:rPr lang="en-IN" dirty="0"/>
              <a:t>The search begins by considering the most general rule precondition possible.</a:t>
            </a:r>
          </a:p>
          <a:p>
            <a:r>
              <a:rPr lang="en-IN" dirty="0"/>
              <a:t>Then greedily adding the attribute test that most improves rule performance measured over the training examples.</a:t>
            </a:r>
          </a:p>
          <a:p>
            <a:r>
              <a:rPr lang="en-IN" dirty="0"/>
              <a:t> Once this test has been added, the process is repeated by greedily adding a second attribute test, and so on.</a:t>
            </a:r>
          </a:p>
        </p:txBody>
      </p:sp>
    </p:spTree>
    <p:extLst>
      <p:ext uri="{BB962C8B-B14F-4D97-AF65-F5344CB8AC3E}">
        <p14:creationId xmlns:p14="http://schemas.microsoft.com/office/powerpoint/2010/main" xmlns="" val="2516724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107</TotalTime>
  <Words>2776</Words>
  <Application>Microsoft Office PowerPoint</Application>
  <PresentationFormat>Custom</PresentationFormat>
  <Paragraphs>201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Organic</vt:lpstr>
      <vt:lpstr>LEARNING SETS OF RULES</vt:lpstr>
      <vt:lpstr>INTRODUCTION</vt:lpstr>
      <vt:lpstr>Contd..</vt:lpstr>
      <vt:lpstr>Contd..</vt:lpstr>
      <vt:lpstr>SEQUENTIAL COVERING ALGORITHMS</vt:lpstr>
      <vt:lpstr>Contd..</vt:lpstr>
      <vt:lpstr>Slide 7</vt:lpstr>
      <vt:lpstr>Contd..</vt:lpstr>
      <vt:lpstr>Contd..</vt:lpstr>
      <vt:lpstr>Slide 10</vt:lpstr>
      <vt:lpstr>Contd..</vt:lpstr>
      <vt:lpstr>Contd..</vt:lpstr>
      <vt:lpstr>Slide 13</vt:lpstr>
      <vt:lpstr>Contd..</vt:lpstr>
      <vt:lpstr>Contd..</vt:lpstr>
      <vt:lpstr>Contd..</vt:lpstr>
      <vt:lpstr>Summary</vt:lpstr>
      <vt:lpstr>Contd..</vt:lpstr>
      <vt:lpstr>Contd…</vt:lpstr>
      <vt:lpstr>Slide 20</vt:lpstr>
      <vt:lpstr>Contd..</vt:lpstr>
      <vt:lpstr>LEARNING FIRST-ORDER RULES</vt:lpstr>
      <vt:lpstr>First-Order Horn Clauses</vt:lpstr>
      <vt:lpstr>Slide 24</vt:lpstr>
      <vt:lpstr>Contd..</vt:lpstr>
      <vt:lpstr>Contd..</vt:lpstr>
      <vt:lpstr>Contd..</vt:lpstr>
      <vt:lpstr>Terminology</vt:lpstr>
      <vt:lpstr>Slide 29</vt:lpstr>
      <vt:lpstr>Slide 30</vt:lpstr>
      <vt:lpstr>Slide 31</vt:lpstr>
      <vt:lpstr>FOIL</vt:lpstr>
      <vt:lpstr>Slide 33</vt:lpstr>
      <vt:lpstr>Contd..</vt:lpstr>
      <vt:lpstr>Contd..</vt:lpstr>
      <vt:lpstr>Contd..</vt:lpstr>
      <vt:lpstr>Contd..</vt:lpstr>
      <vt:lpstr>Contd…</vt:lpstr>
      <vt:lpstr>Guiding the Search in FOIL</vt:lpstr>
      <vt:lpstr>Contd..</vt:lpstr>
      <vt:lpstr>Contd..</vt:lpstr>
      <vt:lpstr>Contd..</vt:lpstr>
      <vt:lpstr>Contd..</vt:lpstr>
      <vt:lpstr>Contd..</vt:lpstr>
      <vt:lpstr>Learning Recursive Rule Sets</vt:lpstr>
      <vt:lpstr>Contd..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SETS OF RULES</dc:title>
  <dc:creator>exam2</dc:creator>
  <cp:lastModifiedBy>srivalli</cp:lastModifiedBy>
  <cp:revision>17</cp:revision>
  <dcterms:created xsi:type="dcterms:W3CDTF">2021-08-18T05:04:00Z</dcterms:created>
  <dcterms:modified xsi:type="dcterms:W3CDTF">2023-06-19T07:21:36Z</dcterms:modified>
</cp:coreProperties>
</file>