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300" r:id="rId24"/>
    <p:sldId id="301" r:id="rId25"/>
    <p:sldId id="302" r:id="rId26"/>
    <p:sldId id="303" r:id="rId27"/>
    <p:sldId id="304" r:id="rId28"/>
    <p:sldId id="305" r:id="rId29"/>
    <p:sldId id="306" r:id="rId30"/>
    <p:sldId id="307"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4" d="100"/>
          <a:sy n="74" d="100"/>
        </p:scale>
        <p:origin x="-5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B4E8857-3E8A-4A9C-8602-F2B9090C6FEE}" type="datetimeFigureOut">
              <a:rPr lang="en-IN" smtClean="0"/>
              <a:t>17-06-2023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A89EBAD-7F10-43F8-95D9-10DBEAB0D02B}"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80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E8857-3E8A-4A9C-8602-F2B9090C6FEE}"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173747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E8857-3E8A-4A9C-8602-F2B9090C6FEE}"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88890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E8857-3E8A-4A9C-8602-F2B9090C6FEE}"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87398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E8857-3E8A-4A9C-8602-F2B9090C6FEE}"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9EBAD-7F10-43F8-95D9-10DBEAB0D02B}"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00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E8857-3E8A-4A9C-8602-F2B9090C6FEE}"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137758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E8857-3E8A-4A9C-8602-F2B9090C6FEE}"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215075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4E8857-3E8A-4A9C-8602-F2B9090C6FEE}" type="datetimeFigureOut">
              <a:rPr lang="en-IN" smtClean="0"/>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234232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E8857-3E8A-4A9C-8602-F2B9090C6FEE}" type="datetimeFigureOut">
              <a:rPr lang="en-IN" smtClean="0"/>
              <a:t>17-06-2023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287793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E8857-3E8A-4A9C-8602-F2B9090C6FEE}"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290577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E8857-3E8A-4A9C-8602-F2B9090C6FEE}"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9EBAD-7F10-43F8-95D9-10DBEAB0D02B}" type="slidenum">
              <a:rPr lang="en-IN" smtClean="0"/>
              <a:t>‹#›</a:t>
            </a:fld>
            <a:endParaRPr lang="en-IN"/>
          </a:p>
        </p:txBody>
      </p:sp>
    </p:spTree>
    <p:extLst>
      <p:ext uri="{BB962C8B-B14F-4D97-AF65-F5344CB8AC3E}">
        <p14:creationId xmlns:p14="http://schemas.microsoft.com/office/powerpoint/2010/main" val="98513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B4E8857-3E8A-4A9C-8602-F2B9090C6FEE}" type="datetimeFigureOut">
              <a:rPr lang="en-IN" smtClean="0"/>
              <a:t>17-06-2023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A89EBAD-7F10-43F8-95D9-10DBEAB0D02B}" type="slidenum">
              <a:rPr lang="en-IN" smtClean="0"/>
              <a:t>‹#›</a:t>
            </a:fld>
            <a:endParaRPr lang="en-IN"/>
          </a:p>
        </p:txBody>
      </p:sp>
    </p:spTree>
    <p:extLst>
      <p:ext uri="{BB962C8B-B14F-4D97-AF65-F5344CB8AC3E}">
        <p14:creationId xmlns:p14="http://schemas.microsoft.com/office/powerpoint/2010/main" val="3164659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78973-D794-4846-B970-D8A1EC9840F9}"/>
              </a:ext>
            </a:extLst>
          </p:cNvPr>
          <p:cNvSpPr>
            <a:spLocks noGrp="1"/>
          </p:cNvSpPr>
          <p:nvPr>
            <p:ph type="ctrTitle"/>
          </p:nvPr>
        </p:nvSpPr>
        <p:spPr/>
        <p:txBody>
          <a:bodyPr/>
          <a:lstStyle/>
          <a:p>
            <a:r>
              <a:rPr lang="en-US" dirty="0"/>
              <a:t>Reinforcement learning </a:t>
            </a:r>
            <a:endParaRPr lang="en-IN" dirty="0"/>
          </a:p>
        </p:txBody>
      </p:sp>
      <p:sp>
        <p:nvSpPr>
          <p:cNvPr id="3" name="Subtitle 2">
            <a:extLst>
              <a:ext uri="{FF2B5EF4-FFF2-40B4-BE49-F238E27FC236}">
                <a16:creationId xmlns:a16="http://schemas.microsoft.com/office/drawing/2014/main" xmlns="" id="{0287B9D2-12FB-417A-A7F3-39E5E9C1290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132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99CB1-48CD-4EC1-83D7-7DC3AD595679}"/>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A25DFF68-3F29-4E5B-90F5-EEBCE432ACA6}"/>
              </a:ext>
            </a:extLst>
          </p:cNvPr>
          <p:cNvSpPr>
            <a:spLocks noGrp="1"/>
          </p:cNvSpPr>
          <p:nvPr>
            <p:ph idx="1"/>
          </p:nvPr>
        </p:nvSpPr>
        <p:spPr/>
        <p:txBody>
          <a:bodyPr/>
          <a:lstStyle/>
          <a:p>
            <a:pPr algn="l"/>
            <a:r>
              <a:rPr lang="en-US" sz="2400" b="0" i="0" u="none" strike="noStrike" baseline="0" dirty="0">
                <a:solidFill>
                  <a:schemeClr val="tx1"/>
                </a:solidFill>
                <a:latin typeface="Times New Roman" panose="02020603050405020304" pitchFamily="18" charset="0"/>
              </a:rPr>
              <a:t>One obvious approach is to require the policy that produces the greatest possible cumulative reward for the robot over time.</a:t>
            </a:r>
          </a:p>
          <a:p>
            <a:pPr algn="l"/>
            <a:r>
              <a:rPr lang="en-US" sz="2400" b="0" i="0" u="none" strike="noStrike" baseline="0" dirty="0">
                <a:solidFill>
                  <a:schemeClr val="tx1"/>
                </a:solidFill>
                <a:latin typeface="Times New Roman" panose="02020603050405020304" pitchFamily="18" charset="0"/>
              </a:rPr>
              <a:t>To state this requirement more precisely, we define </a:t>
            </a:r>
            <a:r>
              <a:rPr lang="en-IN" sz="2400" b="0" i="0" u="none" strike="noStrike" baseline="0" dirty="0">
                <a:solidFill>
                  <a:schemeClr val="tx1"/>
                </a:solidFill>
                <a:latin typeface="Times New Roman" panose="02020603050405020304" pitchFamily="18" charset="0"/>
              </a:rPr>
              <a:t>the cumulative value as follows:</a:t>
            </a:r>
          </a:p>
          <a:p>
            <a:pPr algn="l"/>
            <a:endParaRPr lang="en-IN" sz="2400" dirty="0">
              <a:solidFill>
                <a:schemeClr val="tx1"/>
              </a:solidFill>
              <a:latin typeface="Times New Roman" panose="02020603050405020304" pitchFamily="18" charset="0"/>
            </a:endParaRPr>
          </a:p>
          <a:p>
            <a:pPr algn="l"/>
            <a:endParaRPr lang="en-IN" sz="2400" b="0" i="0" u="none" strike="noStrike" baseline="0" dirty="0">
              <a:solidFill>
                <a:schemeClr val="tx1"/>
              </a:solidFill>
              <a:latin typeface="Times New Roman" panose="02020603050405020304" pitchFamily="18" charset="0"/>
            </a:endParaRPr>
          </a:p>
          <a:p>
            <a:pPr algn="l"/>
            <a:endParaRPr lang="en-IN" sz="2400" dirty="0">
              <a:solidFill>
                <a:schemeClr val="tx1"/>
              </a:solidFill>
              <a:latin typeface="Times New Roman" panose="02020603050405020304" pitchFamily="18" charset="0"/>
            </a:endParaRPr>
          </a:p>
          <a:p>
            <a:pPr algn="l"/>
            <a:r>
              <a:rPr lang="en-US" sz="2400" b="0" i="0" u="none" strike="noStrike" baseline="0" dirty="0">
                <a:solidFill>
                  <a:schemeClr val="tx1"/>
                </a:solidFill>
                <a:latin typeface="Times New Roman" panose="02020603050405020304" pitchFamily="18" charset="0"/>
              </a:rPr>
              <a:t>It is  often called the discounted cumulative reward achieved by policy n from initial state s.</a:t>
            </a:r>
          </a:p>
          <a:p>
            <a:endParaRPr lang="en-IN" dirty="0"/>
          </a:p>
        </p:txBody>
      </p:sp>
      <p:pic>
        <p:nvPicPr>
          <p:cNvPr id="5" name="Picture 4">
            <a:extLst>
              <a:ext uri="{FF2B5EF4-FFF2-40B4-BE49-F238E27FC236}">
                <a16:creationId xmlns:a16="http://schemas.microsoft.com/office/drawing/2014/main" xmlns="" id="{3ACEFC1B-6DC1-419F-9FA1-B9EBA0282691}"/>
              </a:ext>
            </a:extLst>
          </p:cNvPr>
          <p:cNvPicPr>
            <a:picLocks noChangeAspect="1"/>
          </p:cNvPicPr>
          <p:nvPr/>
        </p:nvPicPr>
        <p:blipFill>
          <a:blip r:embed="rId2"/>
          <a:stretch>
            <a:fillRect/>
          </a:stretch>
        </p:blipFill>
        <p:spPr>
          <a:xfrm>
            <a:off x="3174903" y="3898729"/>
            <a:ext cx="3619500" cy="1114425"/>
          </a:xfrm>
          <a:prstGeom prst="rect">
            <a:avLst/>
          </a:prstGeom>
        </p:spPr>
      </p:pic>
    </p:spTree>
    <p:extLst>
      <p:ext uri="{BB962C8B-B14F-4D97-AF65-F5344CB8AC3E}">
        <p14:creationId xmlns:p14="http://schemas.microsoft.com/office/powerpoint/2010/main" val="362833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86CAF-123A-4A65-811F-CDBE2D7224B4}"/>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737FC891-5D05-43D0-BC46-EFBE5A8AC893}"/>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We are now in a position to state precisely the agent's learning task. </a:t>
            </a:r>
          </a:p>
          <a:p>
            <a:pPr algn="l"/>
            <a:r>
              <a:rPr lang="en-US" sz="2400" b="0" i="0" u="none" strike="noStrike" baseline="0" dirty="0">
                <a:solidFill>
                  <a:schemeClr val="tx1"/>
                </a:solidFill>
                <a:latin typeface="Times New Roman" panose="02020603050405020304" pitchFamily="18" charset="0"/>
              </a:rPr>
              <a:t>We require that the agent learn a policy n that maximizes V"(s) for all states s.</a:t>
            </a:r>
          </a:p>
          <a:p>
            <a:pPr algn="l"/>
            <a:r>
              <a:rPr lang="en-US" sz="2400" b="0" i="0" u="none" strike="noStrike" baseline="0" dirty="0">
                <a:solidFill>
                  <a:schemeClr val="tx1"/>
                </a:solidFill>
                <a:latin typeface="Times New Roman" panose="02020603050405020304" pitchFamily="18" charset="0"/>
              </a:rPr>
              <a:t>We will call such a policy an optimal policy and denote it by </a:t>
            </a:r>
            <a:r>
              <a:rPr lang="en-US" sz="2400" i="1" dirty="0">
                <a:solidFill>
                  <a:schemeClr val="tx1"/>
                </a:solidFill>
                <a:latin typeface="Courier"/>
              </a:rPr>
              <a:t>π</a:t>
            </a:r>
            <a:r>
              <a:rPr lang="en-US" sz="2400" b="0" i="1" u="none" strike="noStrike" baseline="0" dirty="0">
                <a:solidFill>
                  <a:schemeClr val="tx1"/>
                </a:solidFill>
                <a:latin typeface="Courier"/>
              </a:rPr>
              <a:t>*.</a:t>
            </a:r>
          </a:p>
          <a:p>
            <a:pPr algn="l"/>
            <a:endParaRPr lang="en-US" sz="2400" i="1" dirty="0">
              <a:solidFill>
                <a:schemeClr val="tx1"/>
              </a:solidFill>
              <a:latin typeface="Courier"/>
            </a:endParaRPr>
          </a:p>
          <a:p>
            <a:pPr algn="l"/>
            <a:endParaRPr lang="en-US" sz="2400" b="0" i="0" u="none" strike="noStrike" baseline="0" dirty="0">
              <a:latin typeface="Times New Roman" panose="02020603050405020304" pitchFamily="18" charset="0"/>
            </a:endParaRPr>
          </a:p>
          <a:p>
            <a:pPr algn="l"/>
            <a:r>
              <a:rPr lang="en-US" sz="2400" b="0" i="0" u="none" strike="noStrike" baseline="0" dirty="0" err="1">
                <a:solidFill>
                  <a:schemeClr val="tx1"/>
                </a:solidFill>
                <a:latin typeface="Times New Roman" panose="02020603050405020304" pitchFamily="18" charset="0"/>
              </a:rPr>
              <a:t>Ex:A</a:t>
            </a:r>
            <a:r>
              <a:rPr lang="en-US" sz="2400" b="0" i="0" u="none" strike="noStrike" baseline="0" dirty="0">
                <a:solidFill>
                  <a:schemeClr val="tx1"/>
                </a:solidFill>
                <a:latin typeface="Times New Roman" panose="02020603050405020304" pitchFamily="18" charset="0"/>
              </a:rPr>
              <a:t> simple grid-world environment is depicted </a:t>
            </a:r>
            <a:r>
              <a:rPr lang="en-IN" sz="2400" b="0" i="0" u="none" strike="noStrike" baseline="0" dirty="0">
                <a:solidFill>
                  <a:schemeClr val="tx1"/>
                </a:solidFill>
                <a:latin typeface="Times New Roman" panose="02020603050405020304" pitchFamily="18" charset="0"/>
              </a:rPr>
              <a:t>in the topmost of the following figure.</a:t>
            </a:r>
            <a:endParaRPr lang="en-US" sz="2400" i="1" dirty="0">
              <a:solidFill>
                <a:schemeClr val="tx1"/>
              </a:solidFill>
              <a:latin typeface="Courier"/>
            </a:endParaRPr>
          </a:p>
        </p:txBody>
      </p:sp>
      <p:pic>
        <p:nvPicPr>
          <p:cNvPr id="5" name="Picture 4">
            <a:extLst>
              <a:ext uri="{FF2B5EF4-FFF2-40B4-BE49-F238E27FC236}">
                <a16:creationId xmlns:a16="http://schemas.microsoft.com/office/drawing/2014/main" xmlns="" id="{8300774D-5BC1-4AAA-B0FF-43E41F89DA9E}"/>
              </a:ext>
            </a:extLst>
          </p:cNvPr>
          <p:cNvPicPr>
            <a:picLocks noChangeAspect="1"/>
          </p:cNvPicPr>
          <p:nvPr/>
        </p:nvPicPr>
        <p:blipFill>
          <a:blip r:embed="rId2"/>
          <a:stretch>
            <a:fillRect/>
          </a:stretch>
        </p:blipFill>
        <p:spPr>
          <a:xfrm>
            <a:off x="4473379" y="3924885"/>
            <a:ext cx="3179446" cy="801859"/>
          </a:xfrm>
          <a:prstGeom prst="rect">
            <a:avLst/>
          </a:prstGeom>
        </p:spPr>
      </p:pic>
    </p:spTree>
    <p:extLst>
      <p:ext uri="{BB962C8B-B14F-4D97-AF65-F5344CB8AC3E}">
        <p14:creationId xmlns:p14="http://schemas.microsoft.com/office/powerpoint/2010/main" val="306885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346E29A-E58E-482A-9203-84D7045572C7}"/>
              </a:ext>
            </a:extLst>
          </p:cNvPr>
          <p:cNvPicPr>
            <a:picLocks noChangeAspect="1"/>
          </p:cNvPicPr>
          <p:nvPr/>
        </p:nvPicPr>
        <p:blipFill>
          <a:blip r:embed="rId2"/>
          <a:stretch>
            <a:fillRect/>
          </a:stretch>
        </p:blipFill>
        <p:spPr>
          <a:xfrm>
            <a:off x="2883878" y="1111348"/>
            <a:ext cx="7104184" cy="5022165"/>
          </a:xfrm>
          <a:prstGeom prst="rect">
            <a:avLst/>
          </a:prstGeom>
        </p:spPr>
      </p:pic>
    </p:spTree>
    <p:extLst>
      <p:ext uri="{BB962C8B-B14F-4D97-AF65-F5344CB8AC3E}">
        <p14:creationId xmlns:p14="http://schemas.microsoft.com/office/powerpoint/2010/main" val="283717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DF2AF3-18AF-497D-91FF-9418EFA686A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35EEB06F-F59A-4840-9209-6168097FE34A}"/>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Each arrow in the diagram represents a possible action the agent can take to move from one state to another.</a:t>
            </a:r>
          </a:p>
          <a:p>
            <a:pPr algn="l"/>
            <a:r>
              <a:rPr lang="en-US" sz="2400" b="0" i="0" u="none" strike="noStrike" baseline="0" dirty="0">
                <a:solidFill>
                  <a:schemeClr val="tx1"/>
                </a:solidFill>
                <a:latin typeface="Times New Roman" panose="02020603050405020304" pitchFamily="18" charset="0"/>
              </a:rPr>
              <a:t>The number associated with each arrow represents the immediate reward r(s, a) the agent receives if it executes the corresponding state-action transition.</a:t>
            </a:r>
          </a:p>
          <a:p>
            <a:pPr algn="l"/>
            <a:r>
              <a:rPr lang="en-IN" sz="2400" b="0" i="0" u="none" strike="noStrike" baseline="0" dirty="0">
                <a:solidFill>
                  <a:schemeClr val="tx1"/>
                </a:solidFill>
                <a:latin typeface="Times New Roman" panose="02020603050405020304" pitchFamily="18" charset="0"/>
              </a:rPr>
              <a:t>It is </a:t>
            </a:r>
            <a:r>
              <a:rPr lang="en-US" sz="2400" b="0" i="0" u="none" strike="noStrike" baseline="0" dirty="0">
                <a:solidFill>
                  <a:schemeClr val="tx1"/>
                </a:solidFill>
                <a:latin typeface="Times New Roman" panose="02020603050405020304" pitchFamily="18" charset="0"/>
              </a:rPr>
              <a:t>convenient to think of the state G as the goal state, because the only way the agent can receive reward, in this case, is by entering this state.</a:t>
            </a:r>
          </a:p>
          <a:p>
            <a:pPr algn="l"/>
            <a:r>
              <a:rPr lang="en-US" sz="2400" b="0" i="0" u="none" strike="noStrike" baseline="0" dirty="0">
                <a:solidFill>
                  <a:schemeClr val="tx1"/>
                </a:solidFill>
                <a:latin typeface="Times New Roman" panose="02020603050405020304" pitchFamily="18" charset="0"/>
              </a:rPr>
              <a:t>Once the states, actions, and immediate rewards are defined, and once we choose a value for the discount factor y, we can determine the optimal policy.</a:t>
            </a:r>
            <a:endParaRPr lang="en-IN" sz="2400" dirty="0">
              <a:solidFill>
                <a:schemeClr val="tx1"/>
              </a:solidFill>
            </a:endParaRPr>
          </a:p>
        </p:txBody>
      </p:sp>
    </p:spTree>
    <p:extLst>
      <p:ext uri="{BB962C8B-B14F-4D97-AF65-F5344CB8AC3E}">
        <p14:creationId xmlns:p14="http://schemas.microsoft.com/office/powerpoint/2010/main" val="428435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EB2E7-07BC-480B-B62F-328E2011E52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3B708468-58B5-4975-82C6-E68102B951D3}"/>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let us choose </a:t>
            </a:r>
            <a:r>
              <a:rPr lang="en-US" sz="2400" b="0" i="1" u="none" strike="noStrike" baseline="0" dirty="0">
                <a:solidFill>
                  <a:schemeClr val="tx1"/>
                </a:solidFill>
                <a:latin typeface="Arial" panose="020B0604020202020204" pitchFamily="34" charset="0"/>
              </a:rPr>
              <a:t>y </a:t>
            </a:r>
            <a:r>
              <a:rPr lang="en-US" sz="2400" b="0" i="0" u="none" strike="noStrike" baseline="0" dirty="0">
                <a:solidFill>
                  <a:schemeClr val="tx1"/>
                </a:solidFill>
                <a:latin typeface="Arial" panose="020B0604020202020204" pitchFamily="34" charset="0"/>
              </a:rPr>
              <a:t>= </a:t>
            </a:r>
            <a:r>
              <a:rPr lang="en-US" sz="2400" b="0" i="0" u="none" strike="noStrike" baseline="0" dirty="0">
                <a:solidFill>
                  <a:schemeClr val="tx1"/>
                </a:solidFill>
                <a:latin typeface="Times New Roman" panose="02020603050405020304" pitchFamily="18" charset="0"/>
              </a:rPr>
              <a:t>0.9. The diagram at the bottom of the figure shows one optimal policy for this setting.</a:t>
            </a:r>
          </a:p>
          <a:p>
            <a:pPr algn="l"/>
            <a:r>
              <a:rPr lang="en-IN" sz="2400" b="0" i="0" u="none" strike="noStrike" baseline="0" dirty="0">
                <a:solidFill>
                  <a:schemeClr val="tx1"/>
                </a:solidFill>
                <a:latin typeface="Times New Roman" panose="02020603050405020304" pitchFamily="18" charset="0"/>
              </a:rPr>
              <a:t>The optimal policy directs </a:t>
            </a:r>
            <a:r>
              <a:rPr lang="en-US" sz="2400" b="0" i="0" u="none" strike="noStrike" baseline="0" dirty="0">
                <a:solidFill>
                  <a:schemeClr val="tx1"/>
                </a:solidFill>
                <a:latin typeface="Times New Roman" panose="02020603050405020304" pitchFamily="18" charset="0"/>
              </a:rPr>
              <a:t>the agent along the shortest path toward the state G.</a:t>
            </a:r>
          </a:p>
          <a:p>
            <a:pPr algn="l"/>
            <a:endParaRPr lang="en-IN" sz="2400" dirty="0">
              <a:solidFill>
                <a:schemeClr val="tx1"/>
              </a:solidFill>
            </a:endParaRPr>
          </a:p>
        </p:txBody>
      </p:sp>
    </p:spTree>
    <p:extLst>
      <p:ext uri="{BB962C8B-B14F-4D97-AF65-F5344CB8AC3E}">
        <p14:creationId xmlns:p14="http://schemas.microsoft.com/office/powerpoint/2010/main" val="16051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879B7-54C7-40A8-883B-FE921B5820DE}"/>
              </a:ext>
            </a:extLst>
          </p:cNvPr>
          <p:cNvSpPr>
            <a:spLocks noGrp="1"/>
          </p:cNvSpPr>
          <p:nvPr>
            <p:ph type="title"/>
          </p:nvPr>
        </p:nvSpPr>
        <p:spPr/>
        <p:txBody>
          <a:bodyPr>
            <a:normAutofit/>
          </a:bodyPr>
          <a:lstStyle/>
          <a:p>
            <a:r>
              <a:rPr lang="en-IN" sz="3200" b="1" i="1" u="none" strike="noStrike" baseline="0" dirty="0">
                <a:latin typeface="Courier"/>
              </a:rPr>
              <a:t>Q </a:t>
            </a:r>
            <a:r>
              <a:rPr lang="en-IN" sz="3200" b="1" i="0" u="none" strike="noStrike" baseline="0" dirty="0">
                <a:latin typeface="Times New Roman" panose="02020603050405020304" pitchFamily="18" charset="0"/>
              </a:rPr>
              <a:t>LEARNING</a:t>
            </a:r>
            <a:endParaRPr lang="en-IN" sz="3200" dirty="0"/>
          </a:p>
        </p:txBody>
      </p:sp>
      <p:sp>
        <p:nvSpPr>
          <p:cNvPr id="3" name="Content Placeholder 2">
            <a:extLst>
              <a:ext uri="{FF2B5EF4-FFF2-40B4-BE49-F238E27FC236}">
                <a16:creationId xmlns:a16="http://schemas.microsoft.com/office/drawing/2014/main" xmlns="" id="{16198A14-1D37-40D1-8963-C5E8C0D59428}"/>
              </a:ext>
            </a:extLst>
          </p:cNvPr>
          <p:cNvSpPr>
            <a:spLocks noGrp="1"/>
          </p:cNvSpPr>
          <p:nvPr>
            <p:ph idx="1"/>
          </p:nvPr>
        </p:nvSpPr>
        <p:spPr/>
        <p:txBody>
          <a:bodyPr/>
          <a:lstStyle/>
          <a:p>
            <a:r>
              <a:rPr lang="en-US" sz="2400" b="0" i="0" u="none" strike="noStrike" baseline="0" dirty="0">
                <a:solidFill>
                  <a:schemeClr val="tx1"/>
                </a:solidFill>
                <a:latin typeface="Times New Roman" panose="02020603050405020304" pitchFamily="18" charset="0"/>
              </a:rPr>
              <a:t>How can an agent learn an optimal policy </a:t>
            </a:r>
            <a:r>
              <a:rPr lang="el-GR" sz="2400" b="0" i="0" u="none" strike="noStrike" baseline="0" dirty="0">
                <a:solidFill>
                  <a:schemeClr val="tx1"/>
                </a:solidFill>
                <a:latin typeface="Times New Roman" panose="02020603050405020304" pitchFamily="18" charset="0"/>
              </a:rPr>
              <a:t>π</a:t>
            </a:r>
            <a:r>
              <a:rPr lang="en-US" sz="2400" b="0" i="0" u="none" strike="noStrike" baseline="0" dirty="0">
                <a:solidFill>
                  <a:schemeClr val="tx1"/>
                </a:solidFill>
                <a:latin typeface="Times New Roman" panose="02020603050405020304" pitchFamily="18" charset="0"/>
              </a:rPr>
              <a:t>* for an arbitrary environment?</a:t>
            </a:r>
          </a:p>
          <a:p>
            <a:pPr algn="l"/>
            <a:r>
              <a:rPr lang="en-IN" sz="2400" b="0" i="0" u="none" strike="noStrike" baseline="0" dirty="0">
                <a:solidFill>
                  <a:schemeClr val="tx1"/>
                </a:solidFill>
                <a:latin typeface="Times New Roman" panose="02020603050405020304" pitchFamily="18" charset="0"/>
              </a:rPr>
              <a:t>The only </a:t>
            </a:r>
            <a:r>
              <a:rPr lang="en-US" sz="2400" b="0" i="0" u="none" strike="noStrike" baseline="0" dirty="0">
                <a:solidFill>
                  <a:schemeClr val="tx1"/>
                </a:solidFill>
                <a:latin typeface="Times New Roman" panose="02020603050405020304" pitchFamily="18" charset="0"/>
              </a:rPr>
              <a:t>training information available to the learner is the sequence of immediate rewards</a:t>
            </a:r>
          </a:p>
          <a:p>
            <a:pPr marL="45720" indent="0" algn="l">
              <a:buNone/>
            </a:pPr>
            <a:r>
              <a:rPr lang="it-IT" sz="2400" b="0" i="1" u="none" strike="noStrike" baseline="0" dirty="0">
                <a:solidFill>
                  <a:schemeClr val="tx1"/>
                </a:solidFill>
                <a:latin typeface="Times New Roman" panose="02020603050405020304" pitchFamily="18" charset="0"/>
              </a:rPr>
              <a:t>    r(si, ai) </a:t>
            </a:r>
            <a:r>
              <a:rPr lang="it-IT" sz="2400" b="0" i="0" u="none" strike="noStrike" baseline="0" dirty="0">
                <a:solidFill>
                  <a:schemeClr val="tx1"/>
                </a:solidFill>
                <a:latin typeface="Times New Roman" panose="02020603050405020304" pitchFamily="18" charset="0"/>
              </a:rPr>
              <a:t>for </a:t>
            </a:r>
            <a:r>
              <a:rPr lang="it-IT" sz="2400" b="0" i="1" u="none" strike="noStrike" baseline="0" dirty="0">
                <a:solidFill>
                  <a:schemeClr val="tx1"/>
                </a:solidFill>
                <a:latin typeface="Times New Roman" panose="02020603050405020304" pitchFamily="18" charset="0"/>
              </a:rPr>
              <a:t>i </a:t>
            </a:r>
            <a:r>
              <a:rPr lang="it-IT" sz="2400" b="0" i="0" u="none" strike="noStrike" baseline="0" dirty="0">
                <a:solidFill>
                  <a:schemeClr val="tx1"/>
                </a:solidFill>
                <a:latin typeface="Arial" panose="020B0604020202020204" pitchFamily="34" charset="0"/>
              </a:rPr>
              <a:t>= </a:t>
            </a:r>
            <a:r>
              <a:rPr lang="it-IT" sz="2400" b="0" i="0" u="none" strike="noStrike" baseline="0" dirty="0">
                <a:solidFill>
                  <a:schemeClr val="tx1"/>
                </a:solidFill>
                <a:latin typeface="Times New Roman" panose="02020603050405020304" pitchFamily="18" charset="0"/>
              </a:rPr>
              <a:t>0, 1,2, </a:t>
            </a:r>
            <a:r>
              <a:rPr lang="it-IT" sz="2400" b="0" i="0" u="none" strike="noStrike" baseline="0" dirty="0">
                <a:solidFill>
                  <a:schemeClr val="tx1"/>
                </a:solidFill>
                <a:latin typeface="Arial" panose="020B0604020202020204" pitchFamily="34" charset="0"/>
              </a:rPr>
              <a:t>. . .</a:t>
            </a:r>
          </a:p>
          <a:p>
            <a:pPr algn="l"/>
            <a:r>
              <a:rPr lang="en-US" sz="2400" b="0" i="0" u="none" strike="noStrike" baseline="0" dirty="0">
                <a:solidFill>
                  <a:schemeClr val="tx1"/>
                </a:solidFill>
                <a:latin typeface="Times New Roman" panose="02020603050405020304" pitchFamily="18" charset="0"/>
              </a:rPr>
              <a:t>Given this kind of training information it is easier to learn a numerical evaluation function defined over states and actions, then implement the optimal policy in terms of this evaluation function.</a:t>
            </a:r>
          </a:p>
          <a:p>
            <a:pPr algn="l"/>
            <a:r>
              <a:rPr lang="en-US" sz="2400" b="0" i="0" u="none" strike="noStrike" baseline="0" dirty="0">
                <a:solidFill>
                  <a:schemeClr val="tx1"/>
                </a:solidFill>
                <a:latin typeface="Times New Roman" panose="02020603050405020304" pitchFamily="18" charset="0"/>
              </a:rPr>
              <a:t>What evaluation function should the agent attempt to learn?</a:t>
            </a:r>
          </a:p>
          <a:p>
            <a:endParaRPr lang="en-IN" dirty="0"/>
          </a:p>
        </p:txBody>
      </p:sp>
    </p:spTree>
    <p:extLst>
      <p:ext uri="{BB962C8B-B14F-4D97-AF65-F5344CB8AC3E}">
        <p14:creationId xmlns:p14="http://schemas.microsoft.com/office/powerpoint/2010/main" val="378246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E6129-60FE-4873-9260-6C50253C3BE5}"/>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A2CDC622-2404-47C7-A6E2-E4E83198E217}"/>
              </a:ext>
            </a:extLst>
          </p:cNvPr>
          <p:cNvSpPr>
            <a:spLocks noGrp="1"/>
          </p:cNvSpPr>
          <p:nvPr>
            <p:ph idx="1"/>
          </p:nvPr>
        </p:nvSpPr>
        <p:spPr/>
        <p:txBody>
          <a:bodyPr>
            <a:normAutofit/>
          </a:bodyPr>
          <a:lstStyle/>
          <a:p>
            <a:pPr algn="l"/>
            <a:r>
              <a:rPr lang="en-IN" sz="2400" b="0" i="0" u="none" strike="noStrike" baseline="0" dirty="0">
                <a:solidFill>
                  <a:schemeClr val="tx1"/>
                </a:solidFill>
                <a:latin typeface="Times New Roman" panose="02020603050405020304" pitchFamily="18" charset="0"/>
              </a:rPr>
              <a:t>The optimal action </a:t>
            </a:r>
            <a:r>
              <a:rPr lang="en-US" sz="2400" b="0" i="0" u="none" strike="noStrike" baseline="0" dirty="0">
                <a:solidFill>
                  <a:schemeClr val="tx1"/>
                </a:solidFill>
                <a:latin typeface="Times New Roman" panose="02020603050405020304" pitchFamily="18" charset="0"/>
              </a:rPr>
              <a:t>in state </a:t>
            </a:r>
            <a:r>
              <a:rPr lang="en-US" sz="2400" b="0" i="1" u="none" strike="noStrike" baseline="0" dirty="0">
                <a:solidFill>
                  <a:schemeClr val="tx1"/>
                </a:solidFill>
                <a:latin typeface="Times New Roman" panose="02020603050405020304" pitchFamily="18" charset="0"/>
              </a:rPr>
              <a:t>s </a:t>
            </a:r>
            <a:r>
              <a:rPr lang="en-US" sz="2400" b="0" i="0" u="none" strike="noStrike" baseline="0" dirty="0">
                <a:solidFill>
                  <a:schemeClr val="tx1"/>
                </a:solidFill>
                <a:latin typeface="Times New Roman" panose="02020603050405020304" pitchFamily="18" charset="0"/>
              </a:rPr>
              <a:t>is the action </a:t>
            </a:r>
            <a:r>
              <a:rPr lang="en-US" sz="2400" b="0"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that maximizes the sum of the immediate reward </a:t>
            </a:r>
            <a:r>
              <a:rPr lang="en-US" sz="2400" b="0" i="1" u="none" strike="noStrike" baseline="0" dirty="0">
                <a:solidFill>
                  <a:schemeClr val="tx1"/>
                </a:solidFill>
                <a:latin typeface="Times New Roman" panose="02020603050405020304" pitchFamily="18" charset="0"/>
              </a:rPr>
              <a:t>r(s, a) </a:t>
            </a:r>
            <a:r>
              <a:rPr lang="en-US" sz="2400" b="0" i="0" u="none" strike="noStrike" baseline="0" dirty="0">
                <a:solidFill>
                  <a:schemeClr val="tx1"/>
                </a:solidFill>
                <a:latin typeface="Times New Roman" panose="02020603050405020304" pitchFamily="18" charset="0"/>
              </a:rPr>
              <a:t>  plus the value </a:t>
            </a:r>
            <a:r>
              <a:rPr lang="en-US" sz="2400" b="0" i="1" u="none" strike="noStrike" baseline="0" dirty="0">
                <a:solidFill>
                  <a:schemeClr val="tx1"/>
                </a:solidFill>
                <a:latin typeface="Times New Roman" panose="02020603050405020304" pitchFamily="18" charset="0"/>
              </a:rPr>
              <a:t>V* </a:t>
            </a:r>
            <a:r>
              <a:rPr lang="en-US" sz="2400" b="0" i="0" u="none" strike="noStrike" baseline="0" dirty="0">
                <a:solidFill>
                  <a:schemeClr val="tx1"/>
                </a:solidFill>
                <a:latin typeface="Times New Roman" panose="02020603050405020304" pitchFamily="18" charset="0"/>
              </a:rPr>
              <a:t>of the immediate successor state, discounted by </a:t>
            </a:r>
            <a:r>
              <a:rPr lang="en-US" sz="2400" dirty="0">
                <a:solidFill>
                  <a:schemeClr val="tx1"/>
                </a:solidFill>
                <a:latin typeface="Times New Roman" panose="02020603050405020304" pitchFamily="18" charset="0"/>
              </a:rPr>
              <a:t>ɤ</a:t>
            </a:r>
            <a:r>
              <a:rPr lang="en-US" sz="2400" b="0" i="0" u="none" strike="noStrike" baseline="0" dirty="0">
                <a:solidFill>
                  <a:schemeClr val="tx1"/>
                </a:solidFill>
                <a:latin typeface="Times New Roman" panose="02020603050405020304" pitchFamily="18" charset="0"/>
              </a:rPr>
              <a:t>.</a:t>
            </a:r>
          </a:p>
          <a:p>
            <a:pPr algn="l"/>
            <a:endParaRPr lang="en-US" sz="2400" dirty="0">
              <a:solidFill>
                <a:schemeClr val="tx1"/>
              </a:solidFill>
              <a:latin typeface="Times New Roman" panose="02020603050405020304" pitchFamily="18" charset="0"/>
            </a:endParaRPr>
          </a:p>
          <a:p>
            <a:pPr algn="l"/>
            <a:endParaRPr lang="en-US" sz="2400" b="0" i="0" u="none" strike="noStrike" baseline="0" dirty="0">
              <a:solidFill>
                <a:schemeClr val="tx1"/>
              </a:solidFill>
              <a:latin typeface="Times New Roman" panose="02020603050405020304" pitchFamily="18" charset="0"/>
            </a:endParaRPr>
          </a:p>
          <a:p>
            <a:pPr algn="l"/>
            <a:r>
              <a:rPr lang="en-IN" sz="2400" b="0" i="0" u="none" strike="noStrike" baseline="0" dirty="0">
                <a:solidFill>
                  <a:schemeClr val="tx1"/>
                </a:solidFill>
                <a:latin typeface="Times New Roman" panose="02020603050405020304" pitchFamily="18" charset="0"/>
              </a:rPr>
              <a:t>In cases where either </a:t>
            </a:r>
            <a:r>
              <a:rPr lang="en-IN" sz="2400" b="0" i="0" u="none" strike="noStrike" baseline="0" dirty="0">
                <a:solidFill>
                  <a:schemeClr val="tx1"/>
                </a:solidFill>
                <a:latin typeface="Gill Sans MT" panose="020B0502020104020203" pitchFamily="34" charset="0"/>
              </a:rPr>
              <a:t>∂</a:t>
            </a:r>
            <a:r>
              <a:rPr lang="en-US" sz="2400" b="0"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or </a:t>
            </a:r>
            <a:r>
              <a:rPr lang="en-US" sz="2400" i="1" dirty="0">
                <a:solidFill>
                  <a:schemeClr val="tx1"/>
                </a:solidFill>
                <a:latin typeface="Times New Roman" panose="02020603050405020304" pitchFamily="18" charset="0"/>
              </a:rPr>
              <a:t>ɤ</a:t>
            </a:r>
            <a:r>
              <a:rPr lang="en-US" sz="2400" b="0"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is unknown, learning V* is unfortunately of no use for selecting optimal  actions because the agent cannot evaluate above Equation</a:t>
            </a:r>
          </a:p>
          <a:p>
            <a:pPr algn="l"/>
            <a:endParaRPr lang="en-US" sz="2400" b="0" i="0" u="none" strike="noStrike" baseline="0" dirty="0">
              <a:solidFill>
                <a:schemeClr val="tx1"/>
              </a:solidFill>
              <a:latin typeface="Times New Roman" panose="02020603050405020304" pitchFamily="18" charset="0"/>
            </a:endParaRPr>
          </a:p>
          <a:p>
            <a:pPr algn="l"/>
            <a:endParaRPr lang="en-IN" sz="2400" dirty="0">
              <a:solidFill>
                <a:schemeClr val="tx1"/>
              </a:solidFill>
            </a:endParaRPr>
          </a:p>
        </p:txBody>
      </p:sp>
      <p:pic>
        <p:nvPicPr>
          <p:cNvPr id="5" name="Picture 4">
            <a:extLst>
              <a:ext uri="{FF2B5EF4-FFF2-40B4-BE49-F238E27FC236}">
                <a16:creationId xmlns:a16="http://schemas.microsoft.com/office/drawing/2014/main" xmlns="" id="{B7EC6DA6-0B06-4437-BC58-E51FB08C2650}"/>
              </a:ext>
            </a:extLst>
          </p:cNvPr>
          <p:cNvPicPr>
            <a:picLocks noChangeAspect="1"/>
          </p:cNvPicPr>
          <p:nvPr/>
        </p:nvPicPr>
        <p:blipFill>
          <a:blip r:embed="rId2"/>
          <a:stretch>
            <a:fillRect/>
          </a:stretch>
        </p:blipFill>
        <p:spPr>
          <a:xfrm>
            <a:off x="3819378" y="3283707"/>
            <a:ext cx="4494627" cy="950668"/>
          </a:xfrm>
          <a:prstGeom prst="rect">
            <a:avLst/>
          </a:prstGeom>
        </p:spPr>
      </p:pic>
    </p:spTree>
    <p:extLst>
      <p:ext uri="{BB962C8B-B14F-4D97-AF65-F5344CB8AC3E}">
        <p14:creationId xmlns:p14="http://schemas.microsoft.com/office/powerpoint/2010/main" val="385780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5A56E8-A9E8-4194-9EFD-ECD606D3E5D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0FF77D91-56E4-4E37-B579-E29B44226A09}"/>
              </a:ext>
            </a:extLst>
          </p:cNvPr>
          <p:cNvSpPr>
            <a:spLocks noGrp="1"/>
          </p:cNvSpPr>
          <p:nvPr>
            <p:ph idx="1"/>
          </p:nvPr>
        </p:nvSpPr>
        <p:spPr/>
        <p:txBody>
          <a:bodyPr/>
          <a:lstStyle/>
          <a:p>
            <a:r>
              <a:rPr lang="en-IN" sz="2500" b="1" i="0" u="none" strike="noStrike" baseline="0" dirty="0">
                <a:solidFill>
                  <a:schemeClr val="tx1"/>
                </a:solidFill>
                <a:latin typeface="Times New Roman" panose="02020603050405020304" pitchFamily="18" charset="0"/>
              </a:rPr>
              <a:t>The Q Function:</a:t>
            </a:r>
          </a:p>
          <a:p>
            <a:pPr lvl="1"/>
            <a:r>
              <a:rPr lang="en-US" sz="2400" b="0" i="0" u="none" strike="noStrike" baseline="0" dirty="0">
                <a:solidFill>
                  <a:schemeClr val="tx1"/>
                </a:solidFill>
                <a:latin typeface="Times New Roman" panose="02020603050405020304" pitchFamily="18" charset="0"/>
              </a:rPr>
              <a:t>Let us define the evaluation function </a:t>
            </a:r>
            <a:r>
              <a:rPr lang="en-US" sz="2400" b="0" i="1" u="none" strike="noStrike" baseline="0" dirty="0">
                <a:solidFill>
                  <a:schemeClr val="tx1"/>
                </a:solidFill>
                <a:latin typeface="Times New Roman" panose="02020603050405020304" pitchFamily="18" charset="0"/>
              </a:rPr>
              <a:t>Q(s, a).</a:t>
            </a:r>
          </a:p>
          <a:p>
            <a:pPr lvl="1"/>
            <a:r>
              <a:rPr lang="en-US" sz="2400" b="0" i="0" u="none" strike="noStrike" baseline="0" dirty="0">
                <a:solidFill>
                  <a:schemeClr val="tx1"/>
                </a:solidFill>
                <a:latin typeface="Times New Roman" panose="02020603050405020304" pitchFamily="18" charset="0"/>
              </a:rPr>
              <a:t>The value of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is the reward received immediately upon executing action </a:t>
            </a:r>
            <a:r>
              <a:rPr lang="en-US" sz="2400" b="0"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from state </a:t>
            </a:r>
            <a:r>
              <a:rPr lang="en-US" sz="2400" b="0" i="1" u="none" strike="noStrike" baseline="0" dirty="0">
                <a:solidFill>
                  <a:schemeClr val="tx1"/>
                </a:solidFill>
                <a:latin typeface="Times New Roman" panose="02020603050405020304" pitchFamily="18" charset="0"/>
              </a:rPr>
              <a:t>s, </a:t>
            </a:r>
            <a:r>
              <a:rPr lang="en-US" sz="2400" b="0" i="0" u="none" strike="noStrike" baseline="0" dirty="0">
                <a:solidFill>
                  <a:schemeClr val="tx1"/>
                </a:solidFill>
                <a:latin typeface="Times New Roman" panose="02020603050405020304" pitchFamily="18" charset="0"/>
              </a:rPr>
              <a:t>plus the value of following the optimal policy.</a:t>
            </a:r>
          </a:p>
          <a:p>
            <a:pPr lvl="1"/>
            <a:endParaRPr lang="en-US" sz="2400" dirty="0">
              <a:solidFill>
                <a:schemeClr val="tx1"/>
              </a:solidFill>
              <a:latin typeface="Times New Roman" panose="02020603050405020304" pitchFamily="18" charset="0"/>
            </a:endParaRPr>
          </a:p>
          <a:p>
            <a:pPr lvl="1"/>
            <a:endParaRPr lang="en-US" sz="2400" dirty="0">
              <a:solidFill>
                <a:schemeClr val="tx1"/>
              </a:solidFill>
              <a:latin typeface="Times New Roman" panose="02020603050405020304" pitchFamily="18" charset="0"/>
            </a:endParaRPr>
          </a:p>
          <a:p>
            <a:pPr lvl="1"/>
            <a:endParaRPr lang="en-US" sz="2400" dirty="0">
              <a:solidFill>
                <a:schemeClr val="tx1"/>
              </a:solidFill>
              <a:latin typeface="Times New Roman" panose="02020603050405020304" pitchFamily="18" charset="0"/>
            </a:endParaRPr>
          </a:p>
          <a:p>
            <a:pPr lvl="1"/>
            <a:endParaRPr lang="en-IN" sz="2400" dirty="0">
              <a:solidFill>
                <a:schemeClr val="tx1"/>
              </a:solidFill>
            </a:endParaRPr>
          </a:p>
        </p:txBody>
      </p:sp>
      <p:pic>
        <p:nvPicPr>
          <p:cNvPr id="5" name="Picture 4">
            <a:extLst>
              <a:ext uri="{FF2B5EF4-FFF2-40B4-BE49-F238E27FC236}">
                <a16:creationId xmlns:a16="http://schemas.microsoft.com/office/drawing/2014/main" xmlns="" id="{07DA6934-B90F-4438-A007-73A35ED16F25}"/>
              </a:ext>
            </a:extLst>
          </p:cNvPr>
          <p:cNvPicPr>
            <a:picLocks noChangeAspect="1"/>
          </p:cNvPicPr>
          <p:nvPr/>
        </p:nvPicPr>
        <p:blipFill>
          <a:blip r:embed="rId2"/>
          <a:stretch>
            <a:fillRect/>
          </a:stretch>
        </p:blipFill>
        <p:spPr>
          <a:xfrm>
            <a:off x="3305908" y="3724276"/>
            <a:ext cx="4895557" cy="805522"/>
          </a:xfrm>
          <a:prstGeom prst="rect">
            <a:avLst/>
          </a:prstGeom>
        </p:spPr>
      </p:pic>
      <p:pic>
        <p:nvPicPr>
          <p:cNvPr id="7" name="Picture 6">
            <a:extLst>
              <a:ext uri="{FF2B5EF4-FFF2-40B4-BE49-F238E27FC236}">
                <a16:creationId xmlns:a16="http://schemas.microsoft.com/office/drawing/2014/main" xmlns="" id="{00196B71-2A26-4B29-8A04-485A47CA92C0}"/>
              </a:ext>
            </a:extLst>
          </p:cNvPr>
          <p:cNvPicPr>
            <a:picLocks noChangeAspect="1"/>
          </p:cNvPicPr>
          <p:nvPr/>
        </p:nvPicPr>
        <p:blipFill>
          <a:blip r:embed="rId3"/>
          <a:stretch>
            <a:fillRect/>
          </a:stretch>
        </p:blipFill>
        <p:spPr>
          <a:xfrm>
            <a:off x="3685735" y="4621238"/>
            <a:ext cx="3629465" cy="1030457"/>
          </a:xfrm>
          <a:prstGeom prst="rect">
            <a:avLst/>
          </a:prstGeom>
        </p:spPr>
      </p:pic>
    </p:spTree>
    <p:extLst>
      <p:ext uri="{BB962C8B-B14F-4D97-AF65-F5344CB8AC3E}">
        <p14:creationId xmlns:p14="http://schemas.microsoft.com/office/powerpoint/2010/main" val="328436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216AE-9BAE-45B8-A7C3-67B2DD9BED59}"/>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56D320C4-5BD2-4380-A5C6-35A323832DB3}"/>
              </a:ext>
            </a:extLst>
          </p:cNvPr>
          <p:cNvSpPr>
            <a:spLocks noGrp="1"/>
          </p:cNvSpPr>
          <p:nvPr>
            <p:ph idx="1"/>
          </p:nvPr>
        </p:nvSpPr>
        <p:spPr/>
        <p:txBody>
          <a:bodyPr>
            <a:noAutofit/>
          </a:bodyPr>
          <a:lstStyle/>
          <a:p>
            <a:r>
              <a:rPr lang="en-US" sz="2500" b="1" i="0" u="none" strike="noStrike" baseline="0" dirty="0">
                <a:solidFill>
                  <a:schemeClr val="tx1"/>
                </a:solidFill>
                <a:latin typeface="Times New Roman" panose="02020603050405020304" pitchFamily="18" charset="0"/>
              </a:rPr>
              <a:t>An Algorithm for Learning Q:</a:t>
            </a:r>
          </a:p>
          <a:p>
            <a:pPr lvl="1"/>
            <a:r>
              <a:rPr lang="en-US" sz="2400" b="0" i="0" u="none" strike="noStrike" baseline="0" dirty="0">
                <a:solidFill>
                  <a:schemeClr val="tx1"/>
                </a:solidFill>
                <a:latin typeface="Times New Roman" panose="02020603050405020304" pitchFamily="18" charset="0"/>
              </a:rPr>
              <a:t>The key problem is finding a reliable way to estimate training values for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given only a sequence of immediate rewards </a:t>
            </a:r>
            <a:r>
              <a:rPr lang="en-US" sz="2400" b="0" i="1" u="none" strike="noStrike" baseline="0" dirty="0">
                <a:solidFill>
                  <a:schemeClr val="tx1"/>
                </a:solidFill>
                <a:latin typeface="Times New Roman" panose="02020603050405020304" pitchFamily="18" charset="0"/>
              </a:rPr>
              <a:t>r </a:t>
            </a:r>
            <a:r>
              <a:rPr lang="en-US" sz="2400" b="0" i="0" u="none" strike="noStrike" baseline="0" dirty="0">
                <a:solidFill>
                  <a:schemeClr val="tx1"/>
                </a:solidFill>
                <a:latin typeface="Times New Roman" panose="02020603050405020304" pitchFamily="18" charset="0"/>
              </a:rPr>
              <a:t>spread out over time.</a:t>
            </a:r>
          </a:p>
          <a:p>
            <a:pPr lvl="1"/>
            <a:r>
              <a:rPr lang="en-IN" sz="2400" b="0" i="0" u="none" strike="noStrike" baseline="0" dirty="0">
                <a:solidFill>
                  <a:schemeClr val="tx1"/>
                </a:solidFill>
                <a:latin typeface="Times New Roman" panose="02020603050405020304" pitchFamily="18" charset="0"/>
              </a:rPr>
              <a:t>This can </a:t>
            </a:r>
            <a:r>
              <a:rPr lang="en-US" sz="2400" b="0" i="0" u="none" strike="noStrike" baseline="0" dirty="0">
                <a:solidFill>
                  <a:schemeClr val="tx1"/>
                </a:solidFill>
                <a:latin typeface="Times New Roman" panose="02020603050405020304" pitchFamily="18" charset="0"/>
              </a:rPr>
              <a:t>be accomplished through iterative approximation.</a:t>
            </a:r>
          </a:p>
          <a:p>
            <a:pPr lvl="1"/>
            <a:r>
              <a:rPr lang="en-US" sz="2400" b="0" i="0" u="none" strike="noStrike" baseline="0" dirty="0">
                <a:solidFill>
                  <a:schemeClr val="tx1"/>
                </a:solidFill>
                <a:latin typeface="Times New Roman" panose="02020603050405020304" pitchFamily="18" charset="0"/>
              </a:rPr>
              <a:t>In this algorithm the learner represents its hypothesis Q’ by a large table</a:t>
            </a:r>
          </a:p>
          <a:p>
            <a:pPr marL="274320" lvl="1" indent="0">
              <a:buNone/>
            </a:pPr>
            <a:r>
              <a:rPr lang="en-US" sz="2400" b="0" i="0" u="none" strike="noStrike" baseline="0" dirty="0">
                <a:solidFill>
                  <a:schemeClr val="tx1"/>
                </a:solidFill>
                <a:latin typeface="Times New Roman" panose="02020603050405020304" pitchFamily="18" charset="0"/>
              </a:rPr>
              <a:t>   with a separate entry for each state-action pair.</a:t>
            </a:r>
          </a:p>
          <a:p>
            <a:pPr lvl="1"/>
            <a:r>
              <a:rPr lang="en-US" sz="2400" b="0" i="0" u="none" strike="noStrike" baseline="0" dirty="0">
                <a:solidFill>
                  <a:schemeClr val="tx1"/>
                </a:solidFill>
                <a:latin typeface="Times New Roman" panose="02020603050405020304" pitchFamily="18" charset="0"/>
              </a:rPr>
              <a:t> The table entry for the pair (s, a) stores the value for Q’( </a:t>
            </a:r>
            <a:r>
              <a:rPr lang="en-US" sz="2400" b="0" i="0" u="none" strike="noStrike" baseline="0" dirty="0" err="1">
                <a:solidFill>
                  <a:schemeClr val="tx1"/>
                </a:solidFill>
                <a:latin typeface="Times New Roman" panose="02020603050405020304" pitchFamily="18" charset="0"/>
              </a:rPr>
              <a:t>s,a</a:t>
            </a:r>
            <a:r>
              <a:rPr lang="en-US" sz="2400" b="0" i="0" u="none" strike="noStrike" baseline="0" dirty="0">
                <a:solidFill>
                  <a:schemeClr val="tx1"/>
                </a:solidFill>
                <a:latin typeface="Times New Roman" panose="02020603050405020304" pitchFamily="18" charset="0"/>
              </a:rPr>
              <a:t>).</a:t>
            </a:r>
          </a:p>
          <a:p>
            <a:pPr lvl="1"/>
            <a:r>
              <a:rPr lang="en-US" sz="2400" b="0" i="0" u="none" strike="noStrike" baseline="0" dirty="0">
                <a:solidFill>
                  <a:schemeClr val="tx1"/>
                </a:solidFill>
                <a:latin typeface="Times New Roman" panose="02020603050405020304" pitchFamily="18" charset="0"/>
              </a:rPr>
              <a:t> The table can be initially filled with random values.</a:t>
            </a:r>
          </a:p>
          <a:p>
            <a:pPr marL="45720" indent="0">
              <a:buNone/>
            </a:pPr>
            <a:endParaRPr lang="en-IN" sz="2500" dirty="0">
              <a:solidFill>
                <a:schemeClr val="tx1"/>
              </a:solidFill>
            </a:endParaRPr>
          </a:p>
        </p:txBody>
      </p:sp>
    </p:spTree>
    <p:extLst>
      <p:ext uri="{BB962C8B-B14F-4D97-AF65-F5344CB8AC3E}">
        <p14:creationId xmlns:p14="http://schemas.microsoft.com/office/powerpoint/2010/main" val="120555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AD31E-4941-4210-825F-EE5A0095B2C5}"/>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C7030AB1-1790-498E-A218-76626ABEA37C}"/>
              </a:ext>
            </a:extLst>
          </p:cNvPr>
          <p:cNvSpPr>
            <a:spLocks noGrp="1"/>
          </p:cNvSpPr>
          <p:nvPr>
            <p:ph idx="1"/>
          </p:nvPr>
        </p:nvSpPr>
        <p:spPr/>
        <p:txBody>
          <a:bodyPr>
            <a:noAutofit/>
          </a:bodyPr>
          <a:lstStyle/>
          <a:p>
            <a:pPr lvl="1"/>
            <a:r>
              <a:rPr lang="en-US" sz="2400" b="0" i="0" u="none" strike="noStrike" baseline="0" dirty="0">
                <a:solidFill>
                  <a:schemeClr val="tx1"/>
                </a:solidFill>
                <a:latin typeface="Times New Roman" panose="02020603050405020304" pitchFamily="18" charset="0"/>
              </a:rPr>
              <a:t>The agent repeatedly observes its current state s, chooses some action a,</a:t>
            </a:r>
          </a:p>
          <a:p>
            <a:pPr marL="274320" lvl="1" indent="0">
              <a:buNone/>
            </a:pPr>
            <a:r>
              <a:rPr lang="en-US" sz="2400" b="0" i="0" u="none" strike="noStrike" baseline="0" dirty="0">
                <a:solidFill>
                  <a:schemeClr val="tx1"/>
                </a:solidFill>
                <a:latin typeface="Times New Roman" panose="02020603050405020304" pitchFamily="18" charset="0"/>
              </a:rPr>
              <a:t>  executes this action, then observes the resulting reward r </a:t>
            </a:r>
            <a:r>
              <a:rPr lang="en-US" sz="2400" b="0" i="0" u="none" strike="noStrike" baseline="0" dirty="0">
                <a:solidFill>
                  <a:schemeClr val="tx1"/>
                </a:solidFill>
                <a:latin typeface="Arial" panose="020B0604020202020204" pitchFamily="34" charset="0"/>
              </a:rPr>
              <a:t>= </a:t>
            </a:r>
            <a:r>
              <a:rPr lang="en-US" sz="2400" b="0" i="0" u="none" strike="noStrike" baseline="0" dirty="0">
                <a:solidFill>
                  <a:schemeClr val="tx1"/>
                </a:solidFill>
                <a:latin typeface="Times New Roman" panose="02020603050405020304" pitchFamily="18" charset="0"/>
              </a:rPr>
              <a:t>r(s, a) and the </a:t>
            </a:r>
          </a:p>
          <a:p>
            <a:pPr marL="274320" lvl="1" indent="0">
              <a:buNone/>
            </a:pPr>
            <a:r>
              <a:rPr lang="en-US" sz="2400" b="0" i="0" u="none" strike="noStrike" baseline="0" dirty="0">
                <a:solidFill>
                  <a:schemeClr val="tx1"/>
                </a:solidFill>
                <a:latin typeface="Times New Roman" panose="02020603050405020304" pitchFamily="18" charset="0"/>
              </a:rPr>
              <a:t>  new state s' </a:t>
            </a:r>
            <a:r>
              <a:rPr lang="en-US" sz="2400" b="0" i="0" u="none" strike="noStrike" baseline="0" dirty="0">
                <a:solidFill>
                  <a:schemeClr val="tx1"/>
                </a:solidFill>
                <a:latin typeface="Arial" panose="020B0604020202020204" pitchFamily="34" charset="0"/>
              </a:rPr>
              <a:t>= </a:t>
            </a:r>
            <a:r>
              <a:rPr lang="en-US" sz="2400" dirty="0">
                <a:solidFill>
                  <a:schemeClr val="tx1"/>
                </a:solidFill>
                <a:latin typeface="Times New Roman" panose="02020603050405020304" pitchFamily="18" charset="0"/>
              </a:rPr>
              <a:t>∂</a:t>
            </a:r>
            <a:r>
              <a:rPr lang="en-US" sz="2400" b="0" i="0" u="none" strike="noStrike" baseline="0" dirty="0">
                <a:solidFill>
                  <a:schemeClr val="tx1"/>
                </a:solidFill>
                <a:latin typeface="Times New Roman" panose="02020603050405020304" pitchFamily="18" charset="0"/>
              </a:rPr>
              <a:t>(s, a).</a:t>
            </a:r>
          </a:p>
          <a:p>
            <a:pPr lvl="1"/>
            <a:r>
              <a:rPr lang="en-US" sz="2400" b="0" i="0" u="none" strike="noStrike" baseline="0" dirty="0">
                <a:solidFill>
                  <a:schemeClr val="tx1"/>
                </a:solidFill>
                <a:latin typeface="Times New Roman" panose="02020603050405020304" pitchFamily="18" charset="0"/>
              </a:rPr>
              <a:t> It then updates the table entry for Q’( </a:t>
            </a:r>
            <a:r>
              <a:rPr lang="en-US" sz="2400" b="0" i="0" u="none" strike="noStrike" baseline="0" dirty="0" err="1">
                <a:solidFill>
                  <a:schemeClr val="tx1"/>
                </a:solidFill>
                <a:latin typeface="Times New Roman" panose="02020603050405020304" pitchFamily="18" charset="0"/>
              </a:rPr>
              <a:t>s,</a:t>
            </a:r>
            <a:r>
              <a:rPr lang="en-US" sz="2400" b="1" i="1" u="none" strike="noStrike" baseline="0" dirty="0" err="1">
                <a:solidFill>
                  <a:schemeClr val="tx1"/>
                </a:solidFill>
                <a:latin typeface="Times New Roman" panose="02020603050405020304" pitchFamily="18" charset="0"/>
              </a:rPr>
              <a:t>a</a:t>
            </a:r>
            <a:r>
              <a:rPr lang="en-US" sz="2400" b="1" i="1" u="none" strike="noStrike" baseline="0" dirty="0">
                <a:solidFill>
                  <a:schemeClr val="tx1"/>
                </a:solidFill>
                <a:latin typeface="Times New Roman" panose="02020603050405020304" pitchFamily="18" charset="0"/>
              </a:rPr>
              <a:t>) </a:t>
            </a:r>
            <a:r>
              <a:rPr lang="en-IN" sz="2400" b="0" i="0" u="none" strike="noStrike" baseline="0" dirty="0">
                <a:solidFill>
                  <a:schemeClr val="tx1"/>
                </a:solidFill>
                <a:latin typeface="Times New Roman" panose="02020603050405020304" pitchFamily="18" charset="0"/>
              </a:rPr>
              <a:t>according to the rule:</a:t>
            </a:r>
          </a:p>
          <a:p>
            <a:pPr marL="274320" lvl="1" indent="0">
              <a:buNone/>
            </a:pPr>
            <a:endParaRPr lang="en-IN" sz="2400" dirty="0">
              <a:solidFill>
                <a:schemeClr val="tx1"/>
              </a:solidFill>
              <a:latin typeface="Times New Roman" panose="02020603050405020304" pitchFamily="18" charset="0"/>
            </a:endParaRPr>
          </a:p>
          <a:p>
            <a:pPr marL="274320" lvl="1" indent="0">
              <a:buNone/>
            </a:pPr>
            <a:endParaRPr lang="en-IN" sz="2400" dirty="0">
              <a:solidFill>
                <a:schemeClr val="tx1"/>
              </a:solidFill>
              <a:latin typeface="Times New Roman" panose="02020603050405020304" pitchFamily="18" charset="0"/>
            </a:endParaRPr>
          </a:p>
          <a:p>
            <a:pPr lvl="1"/>
            <a:r>
              <a:rPr lang="en-US" sz="2400" b="0" i="0" u="none" strike="noStrike" baseline="0" dirty="0">
                <a:solidFill>
                  <a:schemeClr val="tx1"/>
                </a:solidFill>
                <a:latin typeface="Times New Roman" panose="02020603050405020304" pitchFamily="18" charset="0"/>
              </a:rPr>
              <a:t>Using this algorithm the agent's estimate Q’ converges in the limit to the actual Q function, provided the system can be modeled as a deterministic Markov decision process, the reward function r is bounded, and actions are chosen so that every state-action pair is visited infinitely </a:t>
            </a:r>
            <a:r>
              <a:rPr lang="en-IN" sz="2400" b="0" i="0" u="none" strike="noStrike" baseline="0" dirty="0">
                <a:solidFill>
                  <a:schemeClr val="tx1"/>
                </a:solidFill>
                <a:latin typeface="Times New Roman" panose="02020603050405020304" pitchFamily="18" charset="0"/>
              </a:rPr>
              <a:t>often.</a:t>
            </a:r>
            <a:endParaRPr lang="en-IN" sz="2400" dirty="0">
              <a:solidFill>
                <a:schemeClr val="tx1"/>
              </a:solidFill>
              <a:latin typeface="Times New Roman" panose="02020603050405020304" pitchFamily="18" charset="0"/>
            </a:endParaRPr>
          </a:p>
          <a:p>
            <a:pPr marL="274320" lvl="1" indent="0">
              <a:buNone/>
            </a:pPr>
            <a:endParaRPr lang="en-US" sz="2400" b="1" i="0" u="none" strike="noStrike" baseline="0" dirty="0">
              <a:solidFill>
                <a:schemeClr val="tx1"/>
              </a:solidFill>
              <a:latin typeface="Times New Roman" panose="02020603050405020304" pitchFamily="18" charset="0"/>
            </a:endParaRPr>
          </a:p>
          <a:p>
            <a:pPr lvl="1"/>
            <a:endParaRPr lang="en-IN" dirty="0"/>
          </a:p>
        </p:txBody>
      </p:sp>
      <p:pic>
        <p:nvPicPr>
          <p:cNvPr id="5" name="Picture 4">
            <a:extLst>
              <a:ext uri="{FF2B5EF4-FFF2-40B4-BE49-F238E27FC236}">
                <a16:creationId xmlns:a16="http://schemas.microsoft.com/office/drawing/2014/main" xmlns="" id="{0870F720-2854-4E64-BF42-E1FFC551076B}"/>
              </a:ext>
            </a:extLst>
          </p:cNvPr>
          <p:cNvPicPr>
            <a:picLocks noChangeAspect="1"/>
          </p:cNvPicPr>
          <p:nvPr/>
        </p:nvPicPr>
        <p:blipFill>
          <a:blip r:embed="rId2"/>
          <a:stretch>
            <a:fillRect/>
          </a:stretch>
        </p:blipFill>
        <p:spPr>
          <a:xfrm>
            <a:off x="4093698" y="3814762"/>
            <a:ext cx="3713871" cy="743170"/>
          </a:xfrm>
          <a:prstGeom prst="rect">
            <a:avLst/>
          </a:prstGeom>
        </p:spPr>
      </p:pic>
    </p:spTree>
    <p:extLst>
      <p:ext uri="{BB962C8B-B14F-4D97-AF65-F5344CB8AC3E}">
        <p14:creationId xmlns:p14="http://schemas.microsoft.com/office/powerpoint/2010/main" val="19944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19C1F-8CC9-465F-A158-D449B782485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D32EF4AA-3C6F-46F1-B5B9-5CC597C12425}"/>
              </a:ext>
            </a:extLst>
          </p:cNvPr>
          <p:cNvSpPr>
            <a:spLocks noGrp="1"/>
          </p:cNvSpPr>
          <p:nvPr>
            <p:ph idx="1"/>
          </p:nvPr>
        </p:nvSpPr>
        <p:spPr/>
        <p:txBody>
          <a:bodyPr>
            <a:noAutofit/>
          </a:bodyPr>
          <a:lstStyle/>
          <a:p>
            <a:pPr algn="l"/>
            <a:r>
              <a:rPr lang="en-US" sz="2400" b="0" i="0" u="none" strike="noStrike" baseline="0" dirty="0">
                <a:solidFill>
                  <a:schemeClr val="tx1"/>
                </a:solidFill>
                <a:latin typeface="Times New Roman" panose="02020603050405020304" pitchFamily="18" charset="0"/>
              </a:rPr>
              <a:t>Reinforcement learning addresses the question of how an autonomous agent that senses and acts in its environment can learn to choose optimal actions to achieve its </a:t>
            </a:r>
            <a:r>
              <a:rPr lang="en-IN" sz="2400" b="0" i="0" u="none" strike="noStrike" baseline="0" dirty="0">
                <a:solidFill>
                  <a:schemeClr val="tx1"/>
                </a:solidFill>
                <a:latin typeface="Times New Roman" panose="02020603050405020304" pitchFamily="18" charset="0"/>
              </a:rPr>
              <a:t>goals.</a:t>
            </a:r>
          </a:p>
          <a:p>
            <a:pPr algn="l"/>
            <a:r>
              <a:rPr lang="en-IN" sz="2400" dirty="0">
                <a:solidFill>
                  <a:schemeClr val="tx1"/>
                </a:solidFill>
                <a:latin typeface="Times New Roman" panose="02020603050405020304" pitchFamily="18" charset="0"/>
              </a:rPr>
              <a:t>Ex:</a:t>
            </a:r>
            <a:r>
              <a:rPr lang="en-US" sz="2400" b="0" i="0" u="none" strike="noStrike" baseline="0" dirty="0">
                <a:solidFill>
                  <a:schemeClr val="tx1"/>
                </a:solidFill>
                <a:latin typeface="Times New Roman" panose="02020603050405020304" pitchFamily="18" charset="0"/>
              </a:rPr>
              <a:t>learning to control a mobile robot, learning to optimize operations in factories, and learning to play board games.</a:t>
            </a:r>
          </a:p>
          <a:p>
            <a:pPr algn="l"/>
            <a:r>
              <a:rPr lang="en-US" sz="2400" b="0" i="0" u="none" strike="noStrike" baseline="0" dirty="0">
                <a:solidFill>
                  <a:schemeClr val="tx1"/>
                </a:solidFill>
                <a:latin typeface="Times New Roman" panose="02020603050405020304" pitchFamily="18" charset="0"/>
              </a:rPr>
              <a:t>Consider building a learning robot. </a:t>
            </a:r>
          </a:p>
          <a:p>
            <a:pPr algn="l"/>
            <a:r>
              <a:rPr lang="en-US" sz="2400" dirty="0">
                <a:solidFill>
                  <a:schemeClr val="tx1"/>
                </a:solidFill>
                <a:latin typeface="Times New Roman" panose="02020603050405020304" pitchFamily="18" charset="0"/>
              </a:rPr>
              <a:t>The robot, or agent, has a set of sensors to observe the state of its environment, and a set of actions it can perform to alter </a:t>
            </a:r>
            <a:r>
              <a:rPr lang="en-IN" sz="2400" dirty="0">
                <a:solidFill>
                  <a:schemeClr val="tx1"/>
                </a:solidFill>
                <a:latin typeface="Times New Roman" panose="02020603050405020304" pitchFamily="18" charset="0"/>
              </a:rPr>
              <a:t>this state.</a:t>
            </a:r>
            <a:endParaRPr lang="en-US" sz="2400" dirty="0">
              <a:solidFill>
                <a:schemeClr val="tx1"/>
              </a:solidFill>
              <a:latin typeface="Times New Roman" panose="02020603050405020304" pitchFamily="18" charset="0"/>
            </a:endParaRPr>
          </a:p>
          <a:p>
            <a:pPr algn="l"/>
            <a:r>
              <a:rPr lang="en-US" sz="2400" dirty="0">
                <a:solidFill>
                  <a:schemeClr val="tx1"/>
                </a:solidFill>
                <a:latin typeface="Times New Roman" panose="02020603050405020304" pitchFamily="18" charset="0"/>
              </a:rPr>
              <a:t>Its task is to learn a control strategy, or policy, for choosing actions that achieve its goals.</a:t>
            </a:r>
          </a:p>
          <a:p>
            <a:pPr algn="l"/>
            <a:endParaRPr lang="en-US" sz="2400" b="0" i="0" u="none" strike="noStrike" baseline="0" dirty="0">
              <a:solidFill>
                <a:schemeClr val="tx1"/>
              </a:solidFill>
              <a:latin typeface="Times New Roman" panose="02020603050405020304" pitchFamily="18" charset="0"/>
            </a:endParaRPr>
          </a:p>
          <a:p>
            <a:pPr marL="0" indent="0" algn="l">
              <a:buNone/>
            </a:pPr>
            <a:endParaRPr lang="en-IN" sz="2400" dirty="0"/>
          </a:p>
        </p:txBody>
      </p:sp>
    </p:spTree>
    <p:extLst>
      <p:ext uri="{BB962C8B-B14F-4D97-AF65-F5344CB8AC3E}">
        <p14:creationId xmlns:p14="http://schemas.microsoft.com/office/powerpoint/2010/main" val="231182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AFBEF81-A0F7-4616-BEA8-8CA5E327397A}"/>
              </a:ext>
            </a:extLst>
          </p:cNvPr>
          <p:cNvPicPr>
            <a:picLocks noChangeAspect="1"/>
          </p:cNvPicPr>
          <p:nvPr/>
        </p:nvPicPr>
        <p:blipFill>
          <a:blip r:embed="rId2"/>
          <a:stretch>
            <a:fillRect/>
          </a:stretch>
        </p:blipFill>
        <p:spPr>
          <a:xfrm>
            <a:off x="1983545" y="1659988"/>
            <a:ext cx="7924940" cy="3657600"/>
          </a:xfrm>
          <a:prstGeom prst="rect">
            <a:avLst/>
          </a:prstGeom>
        </p:spPr>
      </p:pic>
    </p:spTree>
    <p:extLst>
      <p:ext uri="{BB962C8B-B14F-4D97-AF65-F5344CB8AC3E}">
        <p14:creationId xmlns:p14="http://schemas.microsoft.com/office/powerpoint/2010/main" val="242112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C2095-DED5-4D01-B2A9-374153D3311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9B452A9D-6667-47D9-82D2-D2747F727BA5}"/>
              </a:ext>
            </a:extLst>
          </p:cNvPr>
          <p:cNvSpPr>
            <a:spLocks noGrp="1"/>
          </p:cNvSpPr>
          <p:nvPr>
            <p:ph idx="1"/>
          </p:nvPr>
        </p:nvSpPr>
        <p:spPr/>
        <p:txBody>
          <a:bodyPr>
            <a:normAutofit/>
          </a:bodyPr>
          <a:lstStyle/>
          <a:p>
            <a:r>
              <a:rPr lang="en-US" sz="2500" dirty="0">
                <a:solidFill>
                  <a:schemeClr val="tx1"/>
                </a:solidFill>
              </a:rPr>
              <a:t>An Example</a:t>
            </a:r>
          </a:p>
          <a:p>
            <a:pPr algn="l"/>
            <a:r>
              <a:rPr lang="en-US" sz="2400" b="0" i="0" u="none" strike="noStrike" baseline="0" dirty="0">
                <a:solidFill>
                  <a:schemeClr val="tx1"/>
                </a:solidFill>
                <a:latin typeface="Times New Roman" panose="02020603050405020304" pitchFamily="18" charset="0"/>
              </a:rPr>
              <a:t>To illustrate the operation of the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algorithm, consider a single action taken by an agent, and the corresponding refinement to Q’.</a:t>
            </a:r>
          </a:p>
          <a:p>
            <a:pPr algn="l"/>
            <a:endParaRPr lang="en-IN" sz="2400" dirty="0">
              <a:solidFill>
                <a:schemeClr val="tx1"/>
              </a:solidFill>
            </a:endParaRPr>
          </a:p>
        </p:txBody>
      </p:sp>
      <p:pic>
        <p:nvPicPr>
          <p:cNvPr id="5" name="Picture 4">
            <a:extLst>
              <a:ext uri="{FF2B5EF4-FFF2-40B4-BE49-F238E27FC236}">
                <a16:creationId xmlns:a16="http://schemas.microsoft.com/office/drawing/2014/main" xmlns="" id="{7BE7738D-F50C-490F-AB1F-6E942B8161A1}"/>
              </a:ext>
            </a:extLst>
          </p:cNvPr>
          <p:cNvPicPr>
            <a:picLocks noChangeAspect="1"/>
          </p:cNvPicPr>
          <p:nvPr/>
        </p:nvPicPr>
        <p:blipFill>
          <a:blip r:embed="rId2"/>
          <a:stretch>
            <a:fillRect/>
          </a:stretch>
        </p:blipFill>
        <p:spPr>
          <a:xfrm>
            <a:off x="1835219" y="3429000"/>
            <a:ext cx="7772607" cy="2521226"/>
          </a:xfrm>
          <a:prstGeom prst="rect">
            <a:avLst/>
          </a:prstGeom>
        </p:spPr>
      </p:pic>
    </p:spTree>
    <p:extLst>
      <p:ext uri="{BB962C8B-B14F-4D97-AF65-F5344CB8AC3E}">
        <p14:creationId xmlns:p14="http://schemas.microsoft.com/office/powerpoint/2010/main" val="4187978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4F585-41E7-402E-9884-B5206648E8FC}"/>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216052E9-8698-4F61-86B9-77C27DE93C8E}"/>
              </a:ext>
            </a:extLst>
          </p:cNvPr>
          <p:cNvSpPr>
            <a:spLocks noGrp="1"/>
          </p:cNvSpPr>
          <p:nvPr>
            <p:ph idx="1"/>
          </p:nvPr>
        </p:nvSpPr>
        <p:spPr/>
        <p:txBody>
          <a:bodyPr>
            <a:normAutofit/>
          </a:bodyPr>
          <a:lstStyle/>
          <a:p>
            <a:pPr lvl="1"/>
            <a:r>
              <a:rPr lang="en-US" sz="2400" b="0" i="0" u="none" strike="noStrike" baseline="0" dirty="0">
                <a:solidFill>
                  <a:schemeClr val="tx1"/>
                </a:solidFill>
                <a:latin typeface="Times New Roman" panose="02020603050405020304" pitchFamily="18" charset="0"/>
              </a:rPr>
              <a:t>The agent moves one cell to the right in its grid world and receives an immediate reward of zero for this transition. </a:t>
            </a:r>
          </a:p>
          <a:p>
            <a:pPr lvl="1"/>
            <a:r>
              <a:rPr lang="en-US" sz="2400" b="0" i="0" u="none" strike="noStrike" baseline="0" dirty="0">
                <a:solidFill>
                  <a:schemeClr val="tx1"/>
                </a:solidFill>
                <a:latin typeface="Times New Roman" panose="02020603050405020304" pitchFamily="18" charset="0"/>
              </a:rPr>
              <a:t>It then applies the training rule to refine its estimate Q’ for the state-action transition it just </a:t>
            </a:r>
            <a:r>
              <a:rPr lang="en-IN" sz="2400" b="0" i="0" u="none" strike="noStrike" baseline="0" dirty="0">
                <a:solidFill>
                  <a:schemeClr val="tx1"/>
                </a:solidFill>
                <a:latin typeface="Times New Roman" panose="02020603050405020304" pitchFamily="18" charset="0"/>
              </a:rPr>
              <a:t>executed.</a:t>
            </a:r>
          </a:p>
          <a:p>
            <a:pPr lvl="1"/>
            <a:r>
              <a:rPr lang="en-US" sz="2400" b="0" i="0" u="none" strike="noStrike" baseline="0" dirty="0">
                <a:solidFill>
                  <a:schemeClr val="tx1"/>
                </a:solidFill>
                <a:latin typeface="Times New Roman" panose="02020603050405020304" pitchFamily="18" charset="0"/>
              </a:rPr>
              <a:t>Each time the agent moves forward from an old state to a new one, Q learning propagates Q’ estimates </a:t>
            </a:r>
            <a:r>
              <a:rPr lang="en-US" sz="2400" b="1" i="1" u="none" strike="noStrike" baseline="0" dirty="0">
                <a:solidFill>
                  <a:schemeClr val="tx1"/>
                </a:solidFill>
                <a:latin typeface="Times New Roman" panose="02020603050405020304" pitchFamily="18" charset="0"/>
              </a:rPr>
              <a:t>backward </a:t>
            </a:r>
            <a:r>
              <a:rPr lang="en-US" sz="2400" b="0" i="0" u="none" strike="noStrike" baseline="0" dirty="0">
                <a:solidFill>
                  <a:schemeClr val="tx1"/>
                </a:solidFill>
                <a:latin typeface="Times New Roman" panose="02020603050405020304" pitchFamily="18" charset="0"/>
              </a:rPr>
              <a:t>from the new state to the old. </a:t>
            </a:r>
          </a:p>
          <a:p>
            <a:pPr lvl="1"/>
            <a:r>
              <a:rPr lang="en-US" sz="2400" b="0" i="0" u="none" strike="noStrike" baseline="0" dirty="0">
                <a:solidFill>
                  <a:schemeClr val="tx1"/>
                </a:solidFill>
                <a:latin typeface="Times New Roman" panose="02020603050405020304" pitchFamily="18" charset="0"/>
              </a:rPr>
              <a:t>At the same time, the immediate reward received by the agent for the transition is used to augment these propagated values of Q’.</a:t>
            </a:r>
          </a:p>
          <a:p>
            <a:pPr lvl="1"/>
            <a:r>
              <a:rPr lang="en-US" sz="2400" b="0" i="0" u="none" strike="noStrike" baseline="0" dirty="0">
                <a:latin typeface="Times New Roman" panose="02020603050405020304" pitchFamily="18" charset="0"/>
              </a:rPr>
              <a:t>Consider applying this algorithm to the grid world and reward function for which the reward is zero everywhere, except when </a:t>
            </a:r>
            <a:r>
              <a:rPr lang="en-IN" sz="2400" b="0" i="0" u="none" strike="noStrike" baseline="0" dirty="0">
                <a:latin typeface="Times New Roman" panose="02020603050405020304" pitchFamily="18" charset="0"/>
              </a:rPr>
              <a:t>entering the goal state.</a:t>
            </a:r>
            <a:endParaRPr lang="en-IN" sz="2400" dirty="0">
              <a:solidFill>
                <a:schemeClr val="tx1"/>
              </a:solidFill>
            </a:endParaRPr>
          </a:p>
        </p:txBody>
      </p:sp>
    </p:spTree>
    <p:extLst>
      <p:ext uri="{BB962C8B-B14F-4D97-AF65-F5344CB8AC3E}">
        <p14:creationId xmlns:p14="http://schemas.microsoft.com/office/powerpoint/2010/main" val="140759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solidFill>
                  <a:schemeClr val="tx1"/>
                </a:solidFill>
              </a:rPr>
              <a:t>Let us take </a:t>
            </a:r>
            <a:r>
              <a:rPr lang="el-GR" dirty="0" smtClean="0">
                <a:solidFill>
                  <a:schemeClr val="tx1"/>
                </a:solidFill>
              </a:rPr>
              <a:t>γ</a:t>
            </a:r>
            <a:r>
              <a:rPr lang="en-US" dirty="0" smtClean="0">
                <a:solidFill>
                  <a:schemeClr val="tx1"/>
                </a:solidFill>
              </a:rPr>
              <a:t>=0.8,initila state=B.</a:t>
            </a:r>
          </a:p>
          <a:p>
            <a:r>
              <a:rPr lang="en-US" dirty="0" smtClean="0">
                <a:solidFill>
                  <a:schemeClr val="tx1"/>
                </a:solidFill>
              </a:rPr>
              <a:t> Initialize Q matrix to 0</a:t>
            </a:r>
          </a:p>
          <a:p>
            <a:pPr marL="45720" indent="0">
              <a:buNone/>
            </a:pPr>
            <a:r>
              <a:rPr lang="en-US" dirty="0">
                <a:solidFill>
                  <a:schemeClr val="tx1"/>
                </a:solidFill>
              </a:rPr>
              <a:t> </a:t>
            </a:r>
            <a:r>
              <a:rPr lang="en-US" dirty="0" smtClean="0">
                <a:solidFill>
                  <a:schemeClr val="tx1"/>
                </a:solidFill>
              </a:rPr>
              <a:t>           A B C D E  F</a:t>
            </a:r>
          </a:p>
          <a:p>
            <a:pPr marL="45720" indent="0">
              <a:lnSpc>
                <a:spcPct val="100000"/>
              </a:lnSpc>
              <a:spcBef>
                <a:spcPts val="0"/>
              </a:spcBef>
              <a:buNone/>
            </a:pPr>
            <a:r>
              <a:rPr lang="en-US" dirty="0">
                <a:solidFill>
                  <a:schemeClr val="tx1"/>
                </a:solidFill>
              </a:rPr>
              <a:t> </a:t>
            </a:r>
            <a:r>
              <a:rPr lang="en-US" dirty="0" smtClean="0">
                <a:solidFill>
                  <a:schemeClr val="tx1"/>
                </a:solidFill>
              </a:rPr>
              <a:t>   A     0  0 0  0  0 0</a:t>
            </a:r>
          </a:p>
          <a:p>
            <a:pPr marL="45720" indent="0">
              <a:lnSpc>
                <a:spcPct val="100000"/>
              </a:lnSpc>
              <a:spcBef>
                <a:spcPts val="0"/>
              </a:spcBef>
              <a:buNone/>
            </a:pPr>
            <a:r>
              <a:rPr lang="en-US" dirty="0" smtClean="0">
                <a:solidFill>
                  <a:schemeClr val="tx1"/>
                </a:solidFill>
              </a:rPr>
              <a:t>    B     0  </a:t>
            </a:r>
            <a:r>
              <a:rPr lang="en-US" dirty="0">
                <a:solidFill>
                  <a:schemeClr val="tx1"/>
                </a:solidFill>
              </a:rPr>
              <a:t>0 0  0  0 0</a:t>
            </a:r>
          </a:p>
          <a:p>
            <a:pPr marL="45720" indent="0">
              <a:lnSpc>
                <a:spcPct val="100000"/>
              </a:lnSpc>
              <a:spcBef>
                <a:spcPts val="0"/>
              </a:spcBef>
              <a:buNone/>
            </a:pPr>
            <a:r>
              <a:rPr lang="en-US" dirty="0" smtClean="0">
                <a:solidFill>
                  <a:schemeClr val="tx1"/>
                </a:solidFill>
              </a:rPr>
              <a:t>    C     </a:t>
            </a:r>
            <a:r>
              <a:rPr lang="en-US" dirty="0">
                <a:solidFill>
                  <a:schemeClr val="tx1"/>
                </a:solidFill>
              </a:rPr>
              <a:t>0  0 0  0  0 0</a:t>
            </a:r>
          </a:p>
          <a:p>
            <a:pPr marL="45720" indent="0">
              <a:lnSpc>
                <a:spcPct val="100000"/>
              </a:lnSpc>
              <a:spcBef>
                <a:spcPts val="0"/>
              </a:spcBef>
              <a:buNone/>
            </a:pPr>
            <a:r>
              <a:rPr lang="en-US" dirty="0" smtClean="0">
                <a:solidFill>
                  <a:schemeClr val="tx1"/>
                </a:solidFill>
              </a:rPr>
              <a:t>    D    </a:t>
            </a:r>
            <a:r>
              <a:rPr lang="en-US" dirty="0">
                <a:solidFill>
                  <a:schemeClr val="tx1"/>
                </a:solidFill>
              </a:rPr>
              <a:t>0  0 0  0  0 0</a:t>
            </a:r>
          </a:p>
          <a:p>
            <a:pPr marL="45720" indent="0">
              <a:lnSpc>
                <a:spcPct val="100000"/>
              </a:lnSpc>
              <a:spcBef>
                <a:spcPts val="0"/>
              </a:spcBef>
              <a:buNone/>
            </a:pPr>
            <a:r>
              <a:rPr lang="en-US" dirty="0" smtClean="0">
                <a:solidFill>
                  <a:schemeClr val="tx1"/>
                </a:solidFill>
              </a:rPr>
              <a:t>    E     0  </a:t>
            </a:r>
            <a:r>
              <a:rPr lang="en-US" dirty="0">
                <a:solidFill>
                  <a:schemeClr val="tx1"/>
                </a:solidFill>
              </a:rPr>
              <a:t>0 0  0  0 0</a:t>
            </a:r>
          </a:p>
          <a:p>
            <a:pPr marL="45720" indent="0">
              <a:lnSpc>
                <a:spcPct val="100000"/>
              </a:lnSpc>
              <a:spcBef>
                <a:spcPts val="0"/>
              </a:spcBef>
              <a:buNone/>
            </a:pPr>
            <a:r>
              <a:rPr lang="en-US" dirty="0" smtClean="0">
                <a:solidFill>
                  <a:schemeClr val="tx1"/>
                </a:solidFill>
              </a:rPr>
              <a:t>    F     0  </a:t>
            </a:r>
            <a:r>
              <a:rPr lang="en-US" dirty="0">
                <a:solidFill>
                  <a:schemeClr val="tx1"/>
                </a:solidFill>
              </a:rPr>
              <a:t>0 0  0  0 0</a:t>
            </a:r>
          </a:p>
          <a:p>
            <a:pPr marL="45720" indent="0">
              <a:lnSpc>
                <a:spcPct val="100000"/>
              </a:lnSpc>
              <a:spcBef>
                <a:spcPts val="0"/>
              </a:spcBef>
              <a:buNone/>
            </a:pPr>
            <a:endParaRPr lang="en-US" dirty="0"/>
          </a:p>
        </p:txBody>
      </p:sp>
    </p:spTree>
    <p:extLst>
      <p:ext uri="{BB962C8B-B14F-4D97-AF65-F5344CB8AC3E}">
        <p14:creationId xmlns:p14="http://schemas.microsoft.com/office/powerpoint/2010/main" val="1123763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Reward matrix R as follows</a:t>
            </a:r>
          </a:p>
          <a:p>
            <a:pPr marL="45720" indent="0">
              <a:buNone/>
            </a:pPr>
            <a:r>
              <a:rPr lang="en-US" dirty="0">
                <a:solidFill>
                  <a:schemeClr val="tx1"/>
                </a:solidFill>
              </a:rPr>
              <a:t> </a:t>
            </a:r>
            <a:r>
              <a:rPr lang="en-US" dirty="0" smtClean="0">
                <a:solidFill>
                  <a:schemeClr val="tx1"/>
                </a:solidFill>
              </a:rPr>
              <a:t>           </a:t>
            </a:r>
            <a:r>
              <a:rPr lang="en-US" dirty="0">
                <a:solidFill>
                  <a:schemeClr val="tx1"/>
                </a:solidFill>
              </a:rPr>
              <a:t>A B C </a:t>
            </a:r>
            <a:r>
              <a:rPr lang="en-US" dirty="0" smtClean="0">
                <a:solidFill>
                  <a:schemeClr val="tx1"/>
                </a:solidFill>
              </a:rPr>
              <a:t> D </a:t>
            </a:r>
            <a:r>
              <a:rPr lang="en-US" dirty="0">
                <a:solidFill>
                  <a:schemeClr val="tx1"/>
                </a:solidFill>
              </a:rPr>
              <a:t>E  </a:t>
            </a:r>
            <a:r>
              <a:rPr lang="en-US" dirty="0" smtClean="0">
                <a:solidFill>
                  <a:schemeClr val="tx1"/>
                </a:solidFill>
              </a:rPr>
              <a:t>  F</a:t>
            </a:r>
            <a:endParaRPr lang="en-US" dirty="0">
              <a:solidFill>
                <a:schemeClr val="tx1"/>
              </a:solidFill>
            </a:endParaRPr>
          </a:p>
          <a:p>
            <a:pPr marL="45720" indent="0">
              <a:lnSpc>
                <a:spcPct val="100000"/>
              </a:lnSpc>
              <a:spcBef>
                <a:spcPts val="0"/>
              </a:spcBef>
              <a:buNone/>
            </a:pPr>
            <a:r>
              <a:rPr lang="en-US" dirty="0">
                <a:solidFill>
                  <a:schemeClr val="tx1"/>
                </a:solidFill>
              </a:rPr>
              <a:t>    A     </a:t>
            </a:r>
            <a:r>
              <a:rPr lang="en-US" dirty="0" smtClean="0">
                <a:solidFill>
                  <a:schemeClr val="tx1"/>
                </a:solidFill>
              </a:rPr>
              <a:t>-  -   -   -    0   -</a:t>
            </a:r>
            <a:endParaRPr lang="en-US" dirty="0">
              <a:solidFill>
                <a:schemeClr val="tx1"/>
              </a:solidFill>
            </a:endParaRPr>
          </a:p>
          <a:p>
            <a:pPr marL="45720" indent="0">
              <a:lnSpc>
                <a:spcPct val="100000"/>
              </a:lnSpc>
              <a:spcBef>
                <a:spcPts val="0"/>
              </a:spcBef>
              <a:buNone/>
            </a:pPr>
            <a:r>
              <a:rPr lang="en-US" dirty="0">
                <a:solidFill>
                  <a:schemeClr val="tx1"/>
                </a:solidFill>
              </a:rPr>
              <a:t>    B     -  -   - </a:t>
            </a:r>
            <a:r>
              <a:rPr lang="en-US" dirty="0" smtClean="0">
                <a:solidFill>
                  <a:schemeClr val="tx1"/>
                </a:solidFill>
              </a:rPr>
              <a:t>  </a:t>
            </a:r>
            <a:r>
              <a:rPr lang="en-US" dirty="0">
                <a:solidFill>
                  <a:schemeClr val="tx1"/>
                </a:solidFill>
              </a:rPr>
              <a:t>0</a:t>
            </a:r>
            <a:r>
              <a:rPr lang="en-US" dirty="0" smtClean="0">
                <a:solidFill>
                  <a:schemeClr val="tx1"/>
                </a:solidFill>
              </a:rPr>
              <a:t>    -   100</a:t>
            </a:r>
            <a:endParaRPr lang="en-US" dirty="0">
              <a:solidFill>
                <a:schemeClr val="tx1"/>
              </a:solidFill>
            </a:endParaRPr>
          </a:p>
          <a:p>
            <a:pPr marL="45720" indent="0">
              <a:lnSpc>
                <a:spcPct val="100000"/>
              </a:lnSpc>
              <a:spcBef>
                <a:spcPts val="0"/>
              </a:spcBef>
              <a:buNone/>
            </a:pPr>
            <a:r>
              <a:rPr lang="en-US" dirty="0" smtClean="0">
                <a:solidFill>
                  <a:schemeClr val="tx1"/>
                </a:solidFill>
              </a:rPr>
              <a:t>    </a:t>
            </a:r>
            <a:r>
              <a:rPr lang="en-US" dirty="0">
                <a:solidFill>
                  <a:schemeClr val="tx1"/>
                </a:solidFill>
              </a:rPr>
              <a:t>C     -  -   -  </a:t>
            </a:r>
            <a:r>
              <a:rPr lang="en-US" dirty="0" smtClean="0">
                <a:solidFill>
                  <a:schemeClr val="tx1"/>
                </a:solidFill>
              </a:rPr>
              <a:t> 0   -     -</a:t>
            </a:r>
            <a:endParaRPr lang="en-US" dirty="0">
              <a:solidFill>
                <a:schemeClr val="tx1"/>
              </a:solidFill>
            </a:endParaRPr>
          </a:p>
          <a:p>
            <a:pPr marL="45720" indent="0">
              <a:lnSpc>
                <a:spcPct val="100000"/>
              </a:lnSpc>
              <a:spcBef>
                <a:spcPts val="0"/>
              </a:spcBef>
              <a:buNone/>
            </a:pPr>
            <a:r>
              <a:rPr lang="en-US" dirty="0" smtClean="0">
                <a:solidFill>
                  <a:schemeClr val="tx1"/>
                </a:solidFill>
              </a:rPr>
              <a:t>    </a:t>
            </a:r>
            <a:r>
              <a:rPr lang="en-US" dirty="0">
                <a:solidFill>
                  <a:schemeClr val="tx1"/>
                </a:solidFill>
              </a:rPr>
              <a:t>D    -  </a:t>
            </a:r>
            <a:r>
              <a:rPr lang="en-US" dirty="0" smtClean="0">
                <a:solidFill>
                  <a:schemeClr val="tx1"/>
                </a:solidFill>
              </a:rPr>
              <a:t>0   0  </a:t>
            </a:r>
            <a:r>
              <a:rPr lang="en-US" dirty="0">
                <a:solidFill>
                  <a:schemeClr val="tx1"/>
                </a:solidFill>
              </a:rPr>
              <a:t>-  </a:t>
            </a:r>
            <a:r>
              <a:rPr lang="en-US" dirty="0" smtClean="0">
                <a:solidFill>
                  <a:schemeClr val="tx1"/>
                </a:solidFill>
              </a:rPr>
              <a:t> 0    -</a:t>
            </a:r>
            <a:endParaRPr lang="en-US" dirty="0">
              <a:solidFill>
                <a:schemeClr val="tx1"/>
              </a:solidFill>
            </a:endParaRPr>
          </a:p>
          <a:p>
            <a:pPr marL="45720" indent="0">
              <a:lnSpc>
                <a:spcPct val="100000"/>
              </a:lnSpc>
              <a:spcBef>
                <a:spcPts val="0"/>
              </a:spcBef>
              <a:buNone/>
            </a:pPr>
            <a:r>
              <a:rPr lang="en-US" dirty="0" smtClean="0">
                <a:solidFill>
                  <a:schemeClr val="tx1"/>
                </a:solidFill>
              </a:rPr>
              <a:t>    </a:t>
            </a:r>
            <a:r>
              <a:rPr lang="en-US" dirty="0">
                <a:solidFill>
                  <a:schemeClr val="tx1"/>
                </a:solidFill>
              </a:rPr>
              <a:t>E    </a:t>
            </a:r>
            <a:r>
              <a:rPr lang="en-US" dirty="0" smtClean="0">
                <a:solidFill>
                  <a:schemeClr val="tx1"/>
                </a:solidFill>
              </a:rPr>
              <a:t>0  -    -  0   -    100 </a:t>
            </a:r>
            <a:endParaRPr lang="en-US" dirty="0">
              <a:solidFill>
                <a:schemeClr val="tx1"/>
              </a:solidFill>
            </a:endParaRPr>
          </a:p>
          <a:p>
            <a:pPr marL="45720" indent="0">
              <a:lnSpc>
                <a:spcPct val="100000"/>
              </a:lnSpc>
              <a:spcBef>
                <a:spcPts val="0"/>
              </a:spcBef>
              <a:buNone/>
            </a:pPr>
            <a:r>
              <a:rPr lang="en-US" dirty="0" smtClean="0">
                <a:solidFill>
                  <a:schemeClr val="tx1"/>
                </a:solidFill>
              </a:rPr>
              <a:t>    </a:t>
            </a:r>
            <a:r>
              <a:rPr lang="en-US" dirty="0">
                <a:solidFill>
                  <a:schemeClr val="tx1"/>
                </a:solidFill>
              </a:rPr>
              <a:t>F     -  </a:t>
            </a:r>
            <a:r>
              <a:rPr lang="en-US" dirty="0" smtClean="0">
                <a:solidFill>
                  <a:schemeClr val="tx1"/>
                </a:solidFill>
              </a:rPr>
              <a:t>0   </a:t>
            </a:r>
            <a:r>
              <a:rPr lang="en-US" dirty="0">
                <a:solidFill>
                  <a:schemeClr val="tx1"/>
                </a:solidFill>
              </a:rPr>
              <a:t>-  </a:t>
            </a:r>
            <a:r>
              <a:rPr lang="en-US" dirty="0" smtClean="0">
                <a:solidFill>
                  <a:schemeClr val="tx1"/>
                </a:solidFill>
              </a:rPr>
              <a:t> -   0   100</a:t>
            </a:r>
            <a:endParaRPr lang="en-US" dirty="0">
              <a:solidFill>
                <a:schemeClr val="tx1"/>
              </a:solidFill>
            </a:endParaRPr>
          </a:p>
        </p:txBody>
      </p:sp>
    </p:spTree>
    <p:extLst>
      <p:ext uri="{BB962C8B-B14F-4D97-AF65-F5344CB8AC3E}">
        <p14:creationId xmlns:p14="http://schemas.microsoft.com/office/powerpoint/2010/main" val="168114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solidFill>
                  <a:schemeClr val="tx1"/>
                </a:solidFill>
              </a:rPr>
              <a:t>From B I can go to either  D or F. Randomly choose </a:t>
            </a:r>
            <a:r>
              <a:rPr lang="en-US" dirty="0" err="1" smtClean="0">
                <a:solidFill>
                  <a:schemeClr val="tx1"/>
                </a:solidFill>
              </a:rPr>
              <a:t>F.Update</a:t>
            </a:r>
            <a:r>
              <a:rPr lang="en-US" dirty="0" smtClean="0">
                <a:solidFill>
                  <a:schemeClr val="tx1"/>
                </a:solidFill>
              </a:rPr>
              <a:t> Q as follows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We got instant reward 100 then update Q table as follows.</a:t>
            </a:r>
          </a:p>
          <a:p>
            <a:pPr marL="45720" indent="0">
              <a:buNone/>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185" y="2781702"/>
            <a:ext cx="5967480" cy="101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17" y="4380830"/>
            <a:ext cx="347099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165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Because F is the goal state we have finished one episode.</a:t>
            </a:r>
          </a:p>
          <a:p>
            <a:r>
              <a:rPr lang="en-US" dirty="0" smtClean="0">
                <a:solidFill>
                  <a:schemeClr val="tx1"/>
                </a:solidFill>
              </a:rPr>
              <a:t>For the next episode we start at random initial state D</a:t>
            </a:r>
          </a:p>
          <a:p>
            <a:r>
              <a:rPr lang="en-US" dirty="0" smtClean="0">
                <a:solidFill>
                  <a:schemeClr val="tx1"/>
                </a:solidFill>
              </a:rPr>
              <a:t>Now observe the R matrix then we have 3 possible actions they are  </a:t>
            </a:r>
            <a:r>
              <a:rPr lang="en-US" dirty="0">
                <a:solidFill>
                  <a:schemeClr val="tx1"/>
                </a:solidFill>
              </a:rPr>
              <a:t>B,C,E </a:t>
            </a:r>
            <a:r>
              <a:rPr lang="en-US" dirty="0" smtClean="0">
                <a:solidFill>
                  <a:schemeClr val="tx1"/>
                </a:solidFill>
              </a:rPr>
              <a:t>.</a:t>
            </a:r>
          </a:p>
          <a:p>
            <a:r>
              <a:rPr lang="en-US" dirty="0" smtClean="0">
                <a:solidFill>
                  <a:schemeClr val="tx1"/>
                </a:solidFill>
              </a:rPr>
              <a:t>Randomly select B as our action.</a:t>
            </a:r>
          </a:p>
          <a:p>
            <a:r>
              <a:rPr lang="en-US" dirty="0" smtClean="0">
                <a:solidFill>
                  <a:schemeClr val="tx1"/>
                </a:solidFill>
              </a:rPr>
              <a:t>Compute the Q value as follows </a:t>
            </a:r>
            <a:endParaRPr lang="en-US"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231" y="4340180"/>
            <a:ext cx="7207743" cy="127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27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 q matrix is updated as follows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smtClean="0">
                <a:solidFill>
                  <a:schemeClr val="tx1"/>
                </a:solidFill>
              </a:rPr>
              <a:t>The state B becomes the current state then again repeat the algorithm as it is not the final state.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60" y="2864812"/>
            <a:ext cx="26479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187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we have two actions D and F. Randomly select F.</a:t>
            </a:r>
          </a:p>
          <a:p>
            <a:r>
              <a:rPr lang="en-US" dirty="0" smtClean="0"/>
              <a:t>The Q function us calculated as follows.</a:t>
            </a:r>
          </a:p>
          <a:p>
            <a:endParaRPr lang="en-US" dirty="0"/>
          </a:p>
          <a:p>
            <a:endParaRPr lang="en-US" dirty="0" smtClean="0"/>
          </a:p>
          <a:p>
            <a:endParaRPr lang="en-US" dirty="0"/>
          </a:p>
          <a:p>
            <a:r>
              <a:rPr lang="en-US" dirty="0" smtClean="0"/>
              <a:t>The Q table is updated as follows.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801" y="3064634"/>
            <a:ext cx="5715737" cy="106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283" y="4455420"/>
            <a:ext cx="25146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96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tx1"/>
                </a:solidFill>
              </a:rPr>
              <a:t>F is the goal state the second episode is completed.</a:t>
            </a:r>
          </a:p>
          <a:p>
            <a:r>
              <a:rPr lang="en-US" dirty="0" smtClean="0">
                <a:solidFill>
                  <a:schemeClr val="tx1"/>
                </a:solidFill>
              </a:rPr>
              <a:t>If we go for further episodes we get a convergence matrix as follows.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If we do normalize by the max value then Q matrix is </a:t>
            </a:r>
            <a:endParaRPr lang="en-US"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204" y="3220993"/>
            <a:ext cx="42862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421" y="4339913"/>
            <a:ext cx="33337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27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16203-9770-42F0-B63A-9C1E47654A2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2A2C0651-7C33-4345-9CC3-D808015990CD}"/>
              </a:ext>
            </a:extLst>
          </p:cNvPr>
          <p:cNvSpPr>
            <a:spLocks noGrp="1"/>
          </p:cNvSpPr>
          <p:nvPr>
            <p:ph idx="1"/>
          </p:nvPr>
        </p:nvSpPr>
        <p:spPr/>
        <p:txBody>
          <a:bodyPr/>
          <a:lstStyle/>
          <a:p>
            <a:pPr algn="l"/>
            <a:r>
              <a:rPr lang="en-US" sz="2400" b="0" i="0" u="none" strike="noStrike" baseline="0" dirty="0">
                <a:solidFill>
                  <a:schemeClr val="tx1"/>
                </a:solidFill>
                <a:latin typeface="Times New Roman" panose="02020603050405020304" pitchFamily="18" charset="0"/>
              </a:rPr>
              <a:t>We assume that the goals of the agent can be defined by a reward function that assigns a numerical value.</a:t>
            </a:r>
          </a:p>
          <a:p>
            <a:pPr algn="l"/>
            <a:r>
              <a:rPr lang="en-US" sz="2400" b="0" i="0" u="none" strike="noStrike" baseline="0" dirty="0">
                <a:solidFill>
                  <a:schemeClr val="tx1"/>
                </a:solidFill>
                <a:latin typeface="Times New Roman" panose="02020603050405020304" pitchFamily="18" charset="0"/>
              </a:rPr>
              <a:t>This reward function may be built into the robot, or known only to an external teacher who provides the reward value for each action performed by the robot. </a:t>
            </a:r>
          </a:p>
          <a:p>
            <a:pPr algn="l"/>
            <a:r>
              <a:rPr lang="en-US" sz="2400" b="0" i="0" u="none" strike="noStrike" baseline="0" dirty="0">
                <a:solidFill>
                  <a:schemeClr val="tx1"/>
                </a:solidFill>
                <a:latin typeface="Times New Roman" panose="02020603050405020304" pitchFamily="18" charset="0"/>
              </a:rPr>
              <a:t>The task of the robot is to perform sequences of actions, observe their consequences and learn a control policy. </a:t>
            </a:r>
          </a:p>
          <a:p>
            <a:pPr algn="l"/>
            <a:r>
              <a:rPr lang="en-US" sz="2400" b="0" i="0" u="none" strike="noStrike" baseline="0" dirty="0">
                <a:solidFill>
                  <a:schemeClr val="tx1"/>
                </a:solidFill>
                <a:latin typeface="Times New Roman" panose="02020603050405020304" pitchFamily="18" charset="0"/>
              </a:rPr>
              <a:t>The control policy we desire is one that, from any initial state, chooses actions that maximize the reward accumulated over time </a:t>
            </a:r>
            <a:r>
              <a:rPr lang="en-IN" sz="2400" b="0" i="0" u="none" strike="noStrike" baseline="0" dirty="0">
                <a:solidFill>
                  <a:schemeClr val="tx1"/>
                </a:solidFill>
                <a:latin typeface="Times New Roman" panose="02020603050405020304" pitchFamily="18" charset="0"/>
              </a:rPr>
              <a:t>by the agent.</a:t>
            </a:r>
            <a:endParaRPr lang="en-IN" sz="2400" dirty="0">
              <a:solidFill>
                <a:schemeClr val="tx1"/>
              </a:solidFill>
            </a:endParaRPr>
          </a:p>
          <a:p>
            <a:pPr marL="45720" indent="0" algn="l">
              <a:buNone/>
            </a:pPr>
            <a:endParaRPr lang="en-IN" sz="2400" dirty="0"/>
          </a:p>
        </p:txBody>
      </p:sp>
    </p:spTree>
    <p:extLst>
      <p:ext uri="{BB962C8B-B14F-4D97-AF65-F5344CB8AC3E}">
        <p14:creationId xmlns:p14="http://schemas.microsoft.com/office/powerpoint/2010/main" val="1704706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solidFill>
                  <a:schemeClr val="tx1"/>
                </a:solidFill>
              </a:rPr>
              <a:t>Once the Q matrix is reached convergence then use that to trace the optimal states.</a:t>
            </a:r>
          </a:p>
          <a:p>
            <a:r>
              <a:rPr lang="en-US" dirty="0" smtClean="0">
                <a:solidFill>
                  <a:schemeClr val="tx1"/>
                </a:solidFill>
              </a:rPr>
              <a:t>Ex: If initial state is C then using the Q matrix the route to reach F is as follows</a:t>
            </a:r>
          </a:p>
          <a:p>
            <a:endParaRPr lang="en-US" dirty="0">
              <a:solidFill>
                <a:schemeClr val="tx1"/>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574" y="3361385"/>
            <a:ext cx="1705377" cy="78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340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919E2-DAE7-4899-94DF-6E677275492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131A27AC-EE17-485E-843D-4377577C22AE}"/>
              </a:ext>
            </a:extLst>
          </p:cNvPr>
          <p:cNvSpPr>
            <a:spLocks noGrp="1"/>
          </p:cNvSpPr>
          <p:nvPr>
            <p:ph idx="1"/>
          </p:nvPr>
        </p:nvSpPr>
        <p:spPr/>
        <p:txBody>
          <a:bodyPr>
            <a:noAutofit/>
          </a:bodyPr>
          <a:lstStyle/>
          <a:p>
            <a:pPr lvl="1"/>
            <a:r>
              <a:rPr lang="en-US" sz="2200" b="0" i="0" u="none" strike="noStrike" baseline="0" dirty="0">
                <a:solidFill>
                  <a:schemeClr val="tx1"/>
                </a:solidFill>
                <a:latin typeface="Times New Roman" panose="02020603050405020304" pitchFamily="18" charset="0"/>
              </a:rPr>
              <a:t>Since this world contains an absorbing goal state, we will assume that training consists of a series of </a:t>
            </a:r>
            <a:r>
              <a:rPr lang="en-US" sz="2200" b="1" i="1" u="none" strike="noStrike" baseline="0" dirty="0">
                <a:solidFill>
                  <a:schemeClr val="tx1"/>
                </a:solidFill>
                <a:latin typeface="Times New Roman" panose="02020603050405020304" pitchFamily="18" charset="0"/>
              </a:rPr>
              <a:t>episodes. </a:t>
            </a:r>
          </a:p>
          <a:p>
            <a:pPr lvl="1"/>
            <a:r>
              <a:rPr lang="en-US" sz="2200" b="0" i="0" u="none" strike="noStrike" baseline="0" dirty="0">
                <a:solidFill>
                  <a:schemeClr val="tx1"/>
                </a:solidFill>
                <a:latin typeface="Times New Roman" panose="02020603050405020304" pitchFamily="18" charset="0"/>
              </a:rPr>
              <a:t>During each episode, the agent begins at some randomly chosen state and is allowed to execute actions until it reaches the absorbing goal state.</a:t>
            </a:r>
          </a:p>
          <a:p>
            <a:pPr lvl="1"/>
            <a:r>
              <a:rPr lang="en-US" sz="2400" b="0" i="0" u="none" strike="noStrike" baseline="0" dirty="0">
                <a:solidFill>
                  <a:schemeClr val="tx1"/>
                </a:solidFill>
                <a:latin typeface="Times New Roman" panose="02020603050405020304" pitchFamily="18" charset="0"/>
              </a:rPr>
              <a:t>When it does, the episode ends </a:t>
            </a:r>
            <a:r>
              <a:rPr lang="en-US" sz="2400" b="1" i="0" u="none" strike="noStrike" baseline="0" dirty="0">
                <a:solidFill>
                  <a:schemeClr val="tx1"/>
                </a:solidFill>
                <a:latin typeface="Times New Roman" panose="02020603050405020304" pitchFamily="18" charset="0"/>
              </a:rPr>
              <a:t>and </a:t>
            </a:r>
            <a:r>
              <a:rPr lang="en-US" sz="2400" b="0" i="0" u="none" strike="noStrike" baseline="0" dirty="0">
                <a:solidFill>
                  <a:schemeClr val="tx1"/>
                </a:solidFill>
                <a:latin typeface="Times New Roman" panose="02020603050405020304" pitchFamily="18" charset="0"/>
              </a:rPr>
              <a:t>the agent is transported to a new, randomly chosen, initial state for the next </a:t>
            </a:r>
            <a:r>
              <a:rPr lang="en-IN" sz="2400" b="0" i="0" u="none" strike="noStrike" baseline="0" dirty="0">
                <a:solidFill>
                  <a:schemeClr val="tx1"/>
                </a:solidFill>
                <a:latin typeface="Times New Roman" panose="02020603050405020304" pitchFamily="18" charset="0"/>
              </a:rPr>
              <a:t>episode.</a:t>
            </a:r>
            <a:r>
              <a:rPr lang="en-US" sz="2400" dirty="0">
                <a:solidFill>
                  <a:schemeClr val="tx1"/>
                </a:solidFill>
                <a:latin typeface="Times New Roman" panose="02020603050405020304" pitchFamily="18" charset="0"/>
              </a:rPr>
              <a:t> </a:t>
            </a:r>
          </a:p>
          <a:p>
            <a:pPr lvl="1"/>
            <a:r>
              <a:rPr lang="en-US" sz="2400" dirty="0">
                <a:solidFill>
                  <a:schemeClr val="tx1"/>
                </a:solidFill>
                <a:latin typeface="Times New Roman" panose="02020603050405020304" pitchFamily="18" charset="0"/>
              </a:rPr>
              <a:t>With all the Q’ values initialized to zero, the agent will make no changes</a:t>
            </a:r>
          </a:p>
          <a:p>
            <a:pPr marL="274320" lvl="1" indent="0">
              <a:buNone/>
            </a:pPr>
            <a:r>
              <a:rPr lang="en-US" sz="2400" dirty="0">
                <a:solidFill>
                  <a:schemeClr val="tx1"/>
                </a:solidFill>
                <a:latin typeface="Times New Roman" panose="02020603050405020304" pitchFamily="18" charset="0"/>
              </a:rPr>
              <a:t>   to any Q’ table entry until it happens to reach the goal state and receive a  </a:t>
            </a:r>
          </a:p>
          <a:p>
            <a:pPr marL="274320" lvl="1" indent="0">
              <a:buNone/>
            </a:pPr>
            <a:r>
              <a:rPr lang="en-US" sz="2400" dirty="0">
                <a:solidFill>
                  <a:schemeClr val="tx1"/>
                </a:solidFill>
                <a:latin typeface="Times New Roman" panose="02020603050405020304" pitchFamily="18" charset="0"/>
              </a:rPr>
              <a:t>   nonzero   reward. </a:t>
            </a:r>
          </a:p>
          <a:p>
            <a:pPr lvl="1"/>
            <a:endParaRPr lang="en-IN" sz="2400" b="0" i="0" u="none" strike="noStrike" baseline="0" dirty="0">
              <a:solidFill>
                <a:schemeClr val="tx1"/>
              </a:solidFill>
              <a:latin typeface="Times New Roman" panose="02020603050405020304" pitchFamily="18" charset="0"/>
            </a:endParaRPr>
          </a:p>
          <a:p>
            <a:pPr lvl="1"/>
            <a:endParaRPr lang="en-IN" sz="2400" b="0" i="0" u="none" strike="noStrike" baseline="0" dirty="0">
              <a:solidFill>
                <a:schemeClr val="tx1"/>
              </a:solidFill>
              <a:latin typeface="Times New Roman" panose="02020603050405020304" pitchFamily="18" charset="0"/>
            </a:endParaRPr>
          </a:p>
          <a:p>
            <a:pPr lvl="1"/>
            <a:endParaRPr lang="en-IN" sz="2400" dirty="0">
              <a:solidFill>
                <a:schemeClr val="tx1"/>
              </a:solidFill>
            </a:endParaRPr>
          </a:p>
        </p:txBody>
      </p:sp>
    </p:spTree>
    <p:extLst>
      <p:ext uri="{BB962C8B-B14F-4D97-AF65-F5344CB8AC3E}">
        <p14:creationId xmlns:p14="http://schemas.microsoft.com/office/powerpoint/2010/main" val="4268324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C9FF-8C08-4C26-8355-8C4789585E7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DBD5C15D-99B6-4581-B219-3A67C2AD1522}"/>
              </a:ext>
            </a:extLst>
          </p:cNvPr>
          <p:cNvSpPr>
            <a:spLocks noGrp="1"/>
          </p:cNvSpPr>
          <p:nvPr>
            <p:ph idx="1"/>
          </p:nvPr>
        </p:nvSpPr>
        <p:spPr/>
        <p:txBody>
          <a:bodyPr/>
          <a:lstStyle/>
          <a:p>
            <a:pPr lvl="1"/>
            <a:r>
              <a:rPr lang="en-US" sz="2000" dirty="0">
                <a:solidFill>
                  <a:schemeClr val="tx1"/>
                </a:solidFill>
                <a:latin typeface="Times New Roman" panose="02020603050405020304" pitchFamily="18" charset="0"/>
              </a:rPr>
              <a:t>This will result in refining the Q’ value for the single transition leading into the goal state.</a:t>
            </a:r>
          </a:p>
          <a:p>
            <a:pPr lvl="1"/>
            <a:r>
              <a:rPr lang="en-US" sz="2000" dirty="0">
                <a:solidFill>
                  <a:schemeClr val="tx1"/>
                </a:solidFill>
                <a:latin typeface="Times New Roman" panose="02020603050405020304" pitchFamily="18" charset="0"/>
              </a:rPr>
              <a:t> On the next episode, if the agent passes through this state adjacent to the goal state, its nonzero Q’ value will allow refining the value for some transition two steps from the goal, and so on.</a:t>
            </a:r>
            <a:endParaRPr lang="en-IN" sz="2000" dirty="0">
              <a:solidFill>
                <a:schemeClr val="tx1"/>
              </a:solidFill>
              <a:latin typeface="Times New Roman" panose="02020603050405020304" pitchFamily="18" charset="0"/>
            </a:endParaRPr>
          </a:p>
          <a:p>
            <a:pPr lvl="1"/>
            <a:r>
              <a:rPr lang="en-US" sz="2200" b="0" i="0" u="none" strike="noStrike" baseline="0" dirty="0">
                <a:solidFill>
                  <a:schemeClr val="tx1"/>
                </a:solidFill>
                <a:latin typeface="Times New Roman" panose="02020603050405020304" pitchFamily="18" charset="0"/>
              </a:rPr>
              <a:t>Two general properties of this Q learning algorithm are:</a:t>
            </a:r>
          </a:p>
          <a:p>
            <a:pPr lvl="1"/>
            <a:r>
              <a:rPr lang="en-US" sz="2400" b="0" i="0" u="none" strike="noStrike" baseline="0" dirty="0">
                <a:solidFill>
                  <a:schemeClr val="tx1"/>
                </a:solidFill>
                <a:latin typeface="Times New Roman" panose="02020603050405020304" pitchFamily="18" charset="0"/>
              </a:rPr>
              <a:t>The first property is that under these conditions the Q’ values never decrease </a:t>
            </a:r>
            <a:r>
              <a:rPr lang="en-IN" sz="2400" b="0" i="0" u="none" strike="noStrike" baseline="0" dirty="0">
                <a:solidFill>
                  <a:schemeClr val="tx1"/>
                </a:solidFill>
                <a:latin typeface="Times New Roman" panose="02020603050405020304" pitchFamily="18" charset="0"/>
              </a:rPr>
              <a:t>during training.</a:t>
            </a:r>
          </a:p>
          <a:p>
            <a:pPr lvl="1"/>
            <a:r>
              <a:rPr lang="en-US" sz="2400" b="1" i="0"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second general property that holds under these same conditions is that throughout the training process every Q value will remain in the interval between zero and its true Q value.</a:t>
            </a:r>
            <a:endParaRPr lang="en-IN" sz="2400" dirty="0">
              <a:solidFill>
                <a:schemeClr val="tx1"/>
              </a:solidFill>
            </a:endParaRPr>
          </a:p>
        </p:txBody>
      </p:sp>
    </p:spTree>
    <p:extLst>
      <p:ext uri="{BB962C8B-B14F-4D97-AF65-F5344CB8AC3E}">
        <p14:creationId xmlns:p14="http://schemas.microsoft.com/office/powerpoint/2010/main" val="656735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34F9-8B78-4F6F-8D8C-50550AAD2CF9}"/>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Convergence</a:t>
            </a:r>
            <a:endParaRPr lang="en-IN" sz="2800" dirty="0"/>
          </a:p>
        </p:txBody>
      </p:sp>
      <p:sp>
        <p:nvSpPr>
          <p:cNvPr id="3" name="Content Placeholder 2">
            <a:extLst>
              <a:ext uri="{FF2B5EF4-FFF2-40B4-BE49-F238E27FC236}">
                <a16:creationId xmlns:a16="http://schemas.microsoft.com/office/drawing/2014/main" xmlns="" id="{3CD1790D-6657-4869-B65C-B06BA0212554}"/>
              </a:ext>
            </a:extLst>
          </p:cNvPr>
          <p:cNvSpPr>
            <a:spLocks noGrp="1"/>
          </p:cNvSpPr>
          <p:nvPr>
            <p:ph idx="1"/>
          </p:nvPr>
        </p:nvSpPr>
        <p:spPr/>
        <p:txBody>
          <a:bodyPr>
            <a:normAutofit/>
          </a:bodyPr>
          <a:lstStyle/>
          <a:p>
            <a:r>
              <a:rPr lang="en-US" sz="2400" dirty="0">
                <a:solidFill>
                  <a:schemeClr val="tx1"/>
                </a:solidFill>
              </a:rPr>
              <a:t>Consider the following assumptions:</a:t>
            </a:r>
          </a:p>
          <a:p>
            <a:pPr algn="l"/>
            <a:r>
              <a:rPr lang="en-US" sz="2400" dirty="0">
                <a:solidFill>
                  <a:schemeClr val="tx1"/>
                </a:solidFill>
                <a:latin typeface="Times New Roman" panose="02020603050405020304" pitchFamily="18" charset="0"/>
              </a:rPr>
              <a:t>W</a:t>
            </a:r>
            <a:r>
              <a:rPr lang="en-US" sz="2400" b="0" i="0" u="none" strike="noStrike" baseline="0" dirty="0">
                <a:solidFill>
                  <a:schemeClr val="tx1"/>
                </a:solidFill>
                <a:latin typeface="Times New Roman" panose="02020603050405020304" pitchFamily="18" charset="0"/>
              </a:rPr>
              <a:t>e must assume the system is a deterministic MDP. </a:t>
            </a:r>
          </a:p>
          <a:p>
            <a:pPr algn="l"/>
            <a:r>
              <a:rPr lang="en-US" sz="2400" b="0" i="0" u="none" strike="noStrike" baseline="0" dirty="0">
                <a:solidFill>
                  <a:schemeClr val="tx1"/>
                </a:solidFill>
                <a:latin typeface="Times New Roman" panose="02020603050405020304" pitchFamily="18" charset="0"/>
              </a:rPr>
              <a:t>We must assume the immediate reward values are bounded; that is, there exists some positive constant </a:t>
            </a:r>
            <a:r>
              <a:rPr lang="en-US" sz="2400" b="1" i="1" u="none" strike="noStrike" baseline="0" dirty="0">
                <a:solidFill>
                  <a:schemeClr val="tx1"/>
                </a:solidFill>
                <a:latin typeface="Times New Roman" panose="02020603050405020304" pitchFamily="18" charset="0"/>
              </a:rPr>
              <a:t>c </a:t>
            </a:r>
            <a:r>
              <a:rPr lang="en-US" sz="2400" b="0" i="0" u="none" strike="noStrike" baseline="0" dirty="0">
                <a:solidFill>
                  <a:schemeClr val="tx1"/>
                </a:solidFill>
                <a:latin typeface="Times New Roman" panose="02020603050405020304" pitchFamily="18" charset="0"/>
              </a:rPr>
              <a:t>such that for all states s and actions a, </a:t>
            </a:r>
            <a:r>
              <a:rPr lang="en-US" sz="2400" dirty="0">
                <a:solidFill>
                  <a:schemeClr val="tx1"/>
                </a:solidFill>
                <a:latin typeface="Times New Roman" panose="02020603050405020304" pitchFamily="18" charset="0"/>
              </a:rPr>
              <a:t>|</a:t>
            </a:r>
            <a:r>
              <a:rPr lang="en-US" sz="2400" b="0" i="0" u="none" strike="noStrike" baseline="0" dirty="0">
                <a:solidFill>
                  <a:schemeClr val="tx1"/>
                </a:solidFill>
                <a:latin typeface="Times New Roman" panose="02020603050405020304" pitchFamily="18" charset="0"/>
              </a:rPr>
              <a:t>r(s, a)| </a:t>
            </a:r>
            <a:r>
              <a:rPr lang="en-US" sz="2400" b="0" i="0" u="none" strike="noStrike" baseline="0" dirty="0">
                <a:solidFill>
                  <a:schemeClr val="tx1"/>
                </a:solidFill>
                <a:latin typeface="Arial" panose="020B0604020202020204" pitchFamily="34" charset="0"/>
              </a:rPr>
              <a:t>&lt; </a:t>
            </a:r>
            <a:r>
              <a:rPr lang="en-US" sz="2400" b="1" i="1" u="none" strike="noStrike" baseline="0" dirty="0">
                <a:solidFill>
                  <a:schemeClr val="tx1"/>
                </a:solidFill>
                <a:latin typeface="Times New Roman" panose="02020603050405020304" pitchFamily="18" charset="0"/>
              </a:rPr>
              <a:t>c. </a:t>
            </a:r>
          </a:p>
          <a:p>
            <a:pPr algn="l"/>
            <a:r>
              <a:rPr lang="en-US" sz="2400" b="1" i="1" dirty="0">
                <a:solidFill>
                  <a:schemeClr val="tx1"/>
                </a:solidFill>
                <a:latin typeface="Times New Roman" panose="02020603050405020304" pitchFamily="18" charset="0"/>
              </a:rPr>
              <a:t>W</a:t>
            </a:r>
            <a:r>
              <a:rPr lang="en-US" sz="2400" b="0" i="0" u="none" strike="noStrike" baseline="0" dirty="0">
                <a:solidFill>
                  <a:schemeClr val="tx1"/>
                </a:solidFill>
                <a:latin typeface="Times New Roman" panose="02020603050405020304" pitchFamily="18" charset="0"/>
              </a:rPr>
              <a:t>e assume the agent selects actions in such a fashion that it visits every possible state-action pair infinitely often.</a:t>
            </a:r>
          </a:p>
          <a:p>
            <a:pPr algn="l"/>
            <a:r>
              <a:rPr lang="en-IN" sz="2400" b="0" i="0" u="none" strike="noStrike" baseline="0" dirty="0">
                <a:solidFill>
                  <a:schemeClr val="tx1"/>
                </a:solidFill>
                <a:latin typeface="Times New Roman" panose="02020603050405020304" pitchFamily="18" charset="0"/>
              </a:rPr>
              <a:t>They </a:t>
            </a:r>
            <a:r>
              <a:rPr lang="en-US" sz="2400" b="0" i="0" u="none" strike="noStrike" baseline="0" dirty="0">
                <a:solidFill>
                  <a:schemeClr val="tx1"/>
                </a:solidFill>
                <a:latin typeface="Times New Roman" panose="02020603050405020304" pitchFamily="18" charset="0"/>
              </a:rPr>
              <a:t>describe a more general setting than illustrated by the example in the previous </a:t>
            </a:r>
            <a:r>
              <a:rPr lang="en-IN" sz="2400" b="0" i="0" u="none" strike="noStrike" baseline="0" dirty="0">
                <a:solidFill>
                  <a:schemeClr val="tx1"/>
                </a:solidFill>
                <a:latin typeface="Times New Roman" panose="02020603050405020304" pitchFamily="18" charset="0"/>
              </a:rPr>
              <a:t>section</a:t>
            </a:r>
            <a:r>
              <a:rPr lang="en-IN" sz="2400" dirty="0">
                <a:solidFill>
                  <a:schemeClr val="tx1"/>
                </a:solidFill>
                <a:latin typeface="Times New Roman" panose="02020603050405020304" pitchFamily="18" charset="0"/>
              </a:rPr>
              <a:t>.</a:t>
            </a:r>
            <a:endParaRPr lang="en-IN" sz="2400" dirty="0">
              <a:solidFill>
                <a:schemeClr val="tx1"/>
              </a:solidFill>
            </a:endParaRPr>
          </a:p>
        </p:txBody>
      </p:sp>
    </p:spTree>
    <p:extLst>
      <p:ext uri="{BB962C8B-B14F-4D97-AF65-F5344CB8AC3E}">
        <p14:creationId xmlns:p14="http://schemas.microsoft.com/office/powerpoint/2010/main" val="258950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FD6A6-C936-4A56-BE8C-FB75DB63400D}"/>
              </a:ext>
            </a:extLst>
          </p:cNvPr>
          <p:cNvSpPr>
            <a:spLocks noGrp="1"/>
          </p:cNvSpPr>
          <p:nvPr>
            <p:ph type="title"/>
          </p:nvPr>
        </p:nvSpPr>
        <p:spPr/>
        <p:txBody>
          <a:bodyPr/>
          <a:lstStyle/>
          <a:p>
            <a:r>
              <a:rPr lang="en-US"/>
              <a:t>Contd..</a:t>
            </a:r>
            <a:endParaRPr lang="en-IN"/>
          </a:p>
        </p:txBody>
      </p:sp>
      <p:sp>
        <p:nvSpPr>
          <p:cNvPr id="3" name="Content Placeholder 2">
            <a:extLst>
              <a:ext uri="{FF2B5EF4-FFF2-40B4-BE49-F238E27FC236}">
                <a16:creationId xmlns:a16="http://schemas.microsoft.com/office/drawing/2014/main" xmlns="" id="{D1C8EE9D-8FAA-460D-8FC8-786AA5ECCA25}"/>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The conditions are also restrictive in that they require the agent to visit every distinct state-action transition infinitely often.</a:t>
            </a:r>
            <a:endParaRPr lang="en-IN" sz="2400" dirty="0">
              <a:solidFill>
                <a:schemeClr val="tx1"/>
              </a:solidFill>
            </a:endParaRPr>
          </a:p>
        </p:txBody>
      </p:sp>
      <p:pic>
        <p:nvPicPr>
          <p:cNvPr id="5" name="Picture 4">
            <a:extLst>
              <a:ext uri="{FF2B5EF4-FFF2-40B4-BE49-F238E27FC236}">
                <a16:creationId xmlns:a16="http://schemas.microsoft.com/office/drawing/2014/main" xmlns="" id="{CF92DB00-B0DA-46A8-806E-A981950E33E4}"/>
              </a:ext>
            </a:extLst>
          </p:cNvPr>
          <p:cNvPicPr>
            <a:picLocks noChangeAspect="1"/>
          </p:cNvPicPr>
          <p:nvPr/>
        </p:nvPicPr>
        <p:blipFill>
          <a:blip r:embed="rId2"/>
          <a:stretch>
            <a:fillRect/>
          </a:stretch>
        </p:blipFill>
        <p:spPr>
          <a:xfrm>
            <a:off x="1492733" y="2971800"/>
            <a:ext cx="8543925" cy="2209800"/>
          </a:xfrm>
          <a:prstGeom prst="rect">
            <a:avLst/>
          </a:prstGeom>
        </p:spPr>
      </p:pic>
    </p:spTree>
    <p:extLst>
      <p:ext uri="{BB962C8B-B14F-4D97-AF65-F5344CB8AC3E}">
        <p14:creationId xmlns:p14="http://schemas.microsoft.com/office/powerpoint/2010/main" val="390131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0B499-70F8-4651-B6D5-5271B7191A20}"/>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992AEB60-6AF9-45AA-9F7C-B8DA8E25C273}"/>
              </a:ext>
            </a:extLst>
          </p:cNvPr>
          <p:cNvSpPr>
            <a:spLocks noGrp="1"/>
          </p:cNvSpPr>
          <p:nvPr>
            <p:ph idx="1"/>
          </p:nvPr>
        </p:nvSpPr>
        <p:spPr/>
        <p:txBody>
          <a:bodyPr>
            <a:normAutofit/>
          </a:bodyPr>
          <a:lstStyle/>
          <a:p>
            <a:r>
              <a:rPr lang="en-US" sz="2400" dirty="0">
                <a:solidFill>
                  <a:schemeClr val="tx1"/>
                </a:solidFill>
              </a:rPr>
              <a:t>Proof:</a:t>
            </a:r>
          </a:p>
          <a:p>
            <a:pPr algn="l"/>
            <a:r>
              <a:rPr lang="en-IN" sz="2400" b="0" i="0" u="none" strike="noStrike" baseline="0" dirty="0">
                <a:solidFill>
                  <a:schemeClr val="tx1"/>
                </a:solidFill>
                <a:latin typeface="Times New Roman" panose="02020603050405020304" pitchFamily="18" charset="0"/>
              </a:rPr>
              <a:t>The proof </a:t>
            </a:r>
            <a:r>
              <a:rPr lang="en-US" sz="2400" b="0" i="0" u="none" strike="noStrike" baseline="0" dirty="0">
                <a:solidFill>
                  <a:schemeClr val="tx1"/>
                </a:solidFill>
                <a:latin typeface="Times New Roman" panose="02020603050405020304" pitchFamily="18" charset="0"/>
              </a:rPr>
              <a:t>consists of showing that the maximum error over all entries in the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table is reduced by at least a factor of ɤ during each such interval.</a:t>
            </a:r>
          </a:p>
          <a:p>
            <a:pPr algn="l"/>
            <a:r>
              <a:rPr lang="en-US" sz="2400" b="1" i="1" u="none" strike="noStrike" baseline="0" dirty="0" err="1">
                <a:solidFill>
                  <a:schemeClr val="tx1"/>
                </a:solidFill>
                <a:latin typeface="Times New Roman" panose="02020603050405020304" pitchFamily="18" charset="0"/>
              </a:rPr>
              <a:t>Q’n</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is the agent's table of estimated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values after n updates.</a:t>
            </a:r>
          </a:p>
          <a:p>
            <a:pPr algn="l"/>
            <a:r>
              <a:rPr lang="en-US" sz="2400" b="0" i="0" u="none" strike="noStrike" baseline="0" dirty="0">
                <a:solidFill>
                  <a:schemeClr val="tx1"/>
                </a:solidFill>
                <a:latin typeface="Times New Roman" panose="02020603050405020304" pitchFamily="18" charset="0"/>
              </a:rPr>
              <a:t> Let </a:t>
            </a:r>
            <a:r>
              <a:rPr lang="en-US" sz="2400" b="1" i="1" dirty="0">
                <a:solidFill>
                  <a:schemeClr val="tx1"/>
                </a:solidFill>
                <a:latin typeface="Times New Roman" panose="02020603050405020304" pitchFamily="18" charset="0"/>
              </a:rPr>
              <a:t>∆</a:t>
            </a:r>
            <a:r>
              <a:rPr lang="en-US" sz="2400" b="1" i="1" u="none" strike="noStrike" baseline="0" dirty="0">
                <a:solidFill>
                  <a:schemeClr val="tx1"/>
                </a:solidFill>
                <a:latin typeface="Times New Roman" panose="02020603050405020304" pitchFamily="18" charset="0"/>
              </a:rPr>
              <a:t>n </a:t>
            </a:r>
            <a:r>
              <a:rPr lang="en-US" sz="2400" b="0" i="0" u="none" strike="noStrike" baseline="0" dirty="0">
                <a:solidFill>
                  <a:schemeClr val="tx1"/>
                </a:solidFill>
                <a:latin typeface="Times New Roman" panose="02020603050405020304" pitchFamily="18" charset="0"/>
              </a:rPr>
              <a:t>be the maximum error in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that is</a:t>
            </a:r>
          </a:p>
          <a:p>
            <a:pPr algn="l"/>
            <a:endParaRPr lang="en-US" sz="2400" dirty="0">
              <a:solidFill>
                <a:schemeClr val="tx1"/>
              </a:solidFill>
              <a:latin typeface="Times New Roman" panose="02020603050405020304" pitchFamily="18" charset="0"/>
            </a:endParaRPr>
          </a:p>
          <a:p>
            <a:pPr algn="l"/>
            <a:endParaRPr lang="en-US" sz="2400" dirty="0">
              <a:solidFill>
                <a:schemeClr val="tx1"/>
              </a:solidFill>
              <a:latin typeface="Times New Roman" panose="02020603050405020304" pitchFamily="18" charset="0"/>
            </a:endParaRPr>
          </a:p>
          <a:p>
            <a:pPr algn="l"/>
            <a:endParaRPr lang="en-IN" sz="2400" dirty="0">
              <a:solidFill>
                <a:schemeClr val="tx1"/>
              </a:solidFill>
            </a:endParaRPr>
          </a:p>
        </p:txBody>
      </p:sp>
      <p:pic>
        <p:nvPicPr>
          <p:cNvPr id="5" name="Picture 4">
            <a:extLst>
              <a:ext uri="{FF2B5EF4-FFF2-40B4-BE49-F238E27FC236}">
                <a16:creationId xmlns:a16="http://schemas.microsoft.com/office/drawing/2014/main" xmlns="" id="{7D77753B-1F00-4F6D-818E-6A64B18AFE49}"/>
              </a:ext>
            </a:extLst>
          </p:cNvPr>
          <p:cNvPicPr>
            <a:picLocks noChangeAspect="1"/>
          </p:cNvPicPr>
          <p:nvPr/>
        </p:nvPicPr>
        <p:blipFill>
          <a:blip r:embed="rId2"/>
          <a:stretch>
            <a:fillRect/>
          </a:stretch>
        </p:blipFill>
        <p:spPr>
          <a:xfrm>
            <a:off x="3908355" y="4514022"/>
            <a:ext cx="3076575" cy="542925"/>
          </a:xfrm>
          <a:prstGeom prst="rect">
            <a:avLst/>
          </a:prstGeom>
        </p:spPr>
      </p:pic>
    </p:spTree>
    <p:extLst>
      <p:ext uri="{BB962C8B-B14F-4D97-AF65-F5344CB8AC3E}">
        <p14:creationId xmlns:p14="http://schemas.microsoft.com/office/powerpoint/2010/main" val="2923925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62B944C-0088-4102-873E-47FB72019E05}"/>
              </a:ext>
            </a:extLst>
          </p:cNvPr>
          <p:cNvPicPr>
            <a:picLocks noChangeAspect="1"/>
          </p:cNvPicPr>
          <p:nvPr/>
        </p:nvPicPr>
        <p:blipFill>
          <a:blip r:embed="rId2"/>
          <a:stretch>
            <a:fillRect/>
          </a:stretch>
        </p:blipFill>
        <p:spPr>
          <a:xfrm>
            <a:off x="2043112" y="1896303"/>
            <a:ext cx="8094801" cy="3417819"/>
          </a:xfrm>
          <a:prstGeom prst="rect">
            <a:avLst/>
          </a:prstGeom>
        </p:spPr>
      </p:pic>
    </p:spTree>
    <p:extLst>
      <p:ext uri="{BB962C8B-B14F-4D97-AF65-F5344CB8AC3E}">
        <p14:creationId xmlns:p14="http://schemas.microsoft.com/office/powerpoint/2010/main" val="3983455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0F648-8098-4D5D-94DA-BEEB30870ED1}"/>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Experimentation Strategies</a:t>
            </a:r>
            <a:endParaRPr lang="en-IN" sz="2800" dirty="0"/>
          </a:p>
        </p:txBody>
      </p:sp>
      <p:sp>
        <p:nvSpPr>
          <p:cNvPr id="3" name="Content Placeholder 2">
            <a:extLst>
              <a:ext uri="{FF2B5EF4-FFF2-40B4-BE49-F238E27FC236}">
                <a16:creationId xmlns:a16="http://schemas.microsoft.com/office/drawing/2014/main" xmlns="" id="{583A2DB5-BADA-4145-B540-B21977CDC4A7}"/>
              </a:ext>
            </a:extLst>
          </p:cNvPr>
          <p:cNvSpPr>
            <a:spLocks noGrp="1"/>
          </p:cNvSpPr>
          <p:nvPr>
            <p:ph idx="1"/>
          </p:nvPr>
        </p:nvSpPr>
        <p:spPr/>
        <p:txBody>
          <a:bodyPr>
            <a:normAutofit/>
          </a:bodyPr>
          <a:lstStyle/>
          <a:p>
            <a:pPr algn="l"/>
            <a:r>
              <a:rPr lang="en-US" sz="2400" dirty="0">
                <a:solidFill>
                  <a:schemeClr val="tx1"/>
                </a:solidFill>
              </a:rPr>
              <a:t>The Q Learning algorithm </a:t>
            </a:r>
            <a:r>
              <a:rPr lang="en-US" sz="2400" b="0" i="0" u="none" strike="noStrike" baseline="0" dirty="0">
                <a:solidFill>
                  <a:schemeClr val="tx1"/>
                </a:solidFill>
                <a:latin typeface="Times New Roman" panose="02020603050405020304" pitchFamily="18" charset="0"/>
              </a:rPr>
              <a:t>does not specify how actions are chosen by the agent. </a:t>
            </a:r>
          </a:p>
          <a:p>
            <a:pPr algn="l"/>
            <a:r>
              <a:rPr lang="en-US" sz="2400" b="0" i="0" u="none" strike="noStrike" baseline="0" dirty="0">
                <a:solidFill>
                  <a:schemeClr val="tx1"/>
                </a:solidFill>
                <a:latin typeface="Times New Roman" panose="02020603050405020304" pitchFamily="18" charset="0"/>
              </a:rPr>
              <a:t>One obvious strategy would be for the agent in state </a:t>
            </a:r>
            <a:r>
              <a:rPr lang="en-US" sz="2400" b="1" i="1" u="none" strike="noStrike" baseline="0" dirty="0">
                <a:solidFill>
                  <a:schemeClr val="tx1"/>
                </a:solidFill>
                <a:latin typeface="Times New Roman" panose="02020603050405020304" pitchFamily="18" charset="0"/>
              </a:rPr>
              <a:t>s </a:t>
            </a:r>
            <a:r>
              <a:rPr lang="en-US" sz="2400" b="0" i="0" u="none" strike="noStrike" baseline="0" dirty="0">
                <a:solidFill>
                  <a:schemeClr val="tx1"/>
                </a:solidFill>
                <a:latin typeface="Times New Roman" panose="02020603050405020304" pitchFamily="18" charset="0"/>
              </a:rPr>
              <a:t>to select the action </a:t>
            </a:r>
            <a:r>
              <a:rPr lang="en-US" sz="2400" b="0" i="1" u="none" strike="noStrike" baseline="0" dirty="0">
                <a:solidFill>
                  <a:schemeClr val="tx1"/>
                </a:solidFill>
                <a:latin typeface="Arial" panose="020B0604020202020204" pitchFamily="34" charset="0"/>
              </a:rPr>
              <a:t>a </a:t>
            </a:r>
            <a:r>
              <a:rPr lang="en-IN" sz="2400" b="0" i="0" u="none" strike="noStrike" baseline="0" dirty="0">
                <a:solidFill>
                  <a:schemeClr val="tx1"/>
                </a:solidFill>
                <a:latin typeface="Times New Roman" panose="02020603050405020304" pitchFamily="18" charset="0"/>
              </a:rPr>
              <a:t>that maximizes </a:t>
            </a:r>
            <a:r>
              <a:rPr lang="en-IN" sz="2400" b="1" i="1" dirty="0">
                <a:solidFill>
                  <a:schemeClr val="tx1"/>
                </a:solidFill>
                <a:latin typeface="Times New Roman" panose="02020603050405020304" pitchFamily="18" charset="0"/>
              </a:rPr>
              <a:t>Q’</a:t>
            </a:r>
            <a:r>
              <a:rPr lang="en-IN" sz="2400" b="1" i="1" u="none" strike="noStrike" baseline="0" dirty="0">
                <a:solidFill>
                  <a:schemeClr val="tx1"/>
                </a:solidFill>
                <a:latin typeface="Times New Roman" panose="02020603050405020304" pitchFamily="18" charset="0"/>
              </a:rPr>
              <a:t>( </a:t>
            </a:r>
            <a:r>
              <a:rPr lang="en-IN" sz="2400" b="1" i="1" u="none" strike="noStrike" baseline="0" dirty="0" err="1">
                <a:solidFill>
                  <a:schemeClr val="tx1"/>
                </a:solidFill>
                <a:latin typeface="Times New Roman" panose="02020603050405020304" pitchFamily="18" charset="0"/>
              </a:rPr>
              <a:t>s,</a:t>
            </a:r>
            <a:r>
              <a:rPr lang="en-IN" sz="2400" b="0" i="1" u="none" strike="noStrike" baseline="0" dirty="0" err="1">
                <a:solidFill>
                  <a:schemeClr val="tx1"/>
                </a:solidFill>
                <a:latin typeface="Arial" panose="020B0604020202020204" pitchFamily="34" charset="0"/>
              </a:rPr>
              <a:t>a</a:t>
            </a:r>
            <a:r>
              <a:rPr lang="en-IN" sz="2400" b="0" i="1" u="none" strike="noStrike" baseline="0" dirty="0">
                <a:solidFill>
                  <a:schemeClr val="tx1"/>
                </a:solidFill>
                <a:latin typeface="Arial" panose="020B0604020202020204" pitchFamily="34" charset="0"/>
              </a:rPr>
              <a:t>).</a:t>
            </a:r>
          </a:p>
          <a:p>
            <a:pPr algn="l"/>
            <a:r>
              <a:rPr lang="en-US" sz="2400" b="0" i="0" u="none" strike="noStrike" baseline="0" dirty="0">
                <a:solidFill>
                  <a:schemeClr val="tx1"/>
                </a:solidFill>
                <a:latin typeface="Times New Roman" panose="02020603050405020304" pitchFamily="18" charset="0"/>
              </a:rPr>
              <a:t>With this strategy the agent runs the risk that it will overcommit to actions</a:t>
            </a:r>
            <a:r>
              <a:rPr lang="en-IN" sz="2400" i="1" dirty="0">
                <a:solidFill>
                  <a:schemeClr val="tx1"/>
                </a:solidFill>
                <a:latin typeface="Arial" panose="020B0604020202020204" pitchFamily="34" charset="0"/>
              </a:rPr>
              <a:t> and </a:t>
            </a:r>
            <a:r>
              <a:rPr lang="en-IN" sz="2400" b="0" i="0" u="none" strike="noStrike" baseline="0" dirty="0">
                <a:solidFill>
                  <a:schemeClr val="tx1"/>
                </a:solidFill>
                <a:latin typeface="Times New Roman" panose="02020603050405020304" pitchFamily="18" charset="0"/>
              </a:rPr>
              <a:t>fail to explore </a:t>
            </a:r>
            <a:r>
              <a:rPr lang="en-US" sz="2400" b="0" i="0" u="none" strike="noStrike" baseline="0" dirty="0">
                <a:solidFill>
                  <a:schemeClr val="tx1"/>
                </a:solidFill>
                <a:latin typeface="Times New Roman" panose="02020603050405020304" pitchFamily="18" charset="0"/>
              </a:rPr>
              <a:t>other actions that have even higher values.</a:t>
            </a:r>
          </a:p>
          <a:p>
            <a:pPr algn="l"/>
            <a:r>
              <a:rPr lang="en-IN" sz="2400" b="0" i="0" u="none" strike="noStrike" baseline="0" dirty="0">
                <a:solidFill>
                  <a:schemeClr val="tx1"/>
                </a:solidFill>
                <a:latin typeface="Times New Roman" panose="02020603050405020304" pitchFamily="18" charset="0"/>
              </a:rPr>
              <a:t>For </a:t>
            </a:r>
            <a:r>
              <a:rPr lang="en-US" sz="2400" b="0" i="0" u="none" strike="noStrike" baseline="0" dirty="0">
                <a:solidFill>
                  <a:schemeClr val="tx1"/>
                </a:solidFill>
                <a:latin typeface="Times New Roman" panose="02020603050405020304" pitchFamily="18" charset="0"/>
              </a:rPr>
              <a:t>this reason, it is common in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to use a probabilistic approach to selecting </a:t>
            </a:r>
            <a:r>
              <a:rPr lang="en-IN" sz="2400" b="0" i="0" u="none" strike="noStrike" baseline="0" dirty="0">
                <a:solidFill>
                  <a:schemeClr val="tx1"/>
                </a:solidFill>
                <a:latin typeface="Times New Roman" panose="02020603050405020304" pitchFamily="18" charset="0"/>
              </a:rPr>
              <a:t>actions.</a:t>
            </a:r>
          </a:p>
          <a:p>
            <a:pPr algn="l"/>
            <a:r>
              <a:rPr lang="en-US" sz="2400" b="0" i="0" u="none" strike="noStrike" baseline="0" dirty="0">
                <a:solidFill>
                  <a:schemeClr val="tx1"/>
                </a:solidFill>
                <a:latin typeface="Times New Roman" panose="02020603050405020304" pitchFamily="18" charset="0"/>
              </a:rPr>
              <a:t>One way to assign such probabilities is</a:t>
            </a:r>
            <a:endParaRPr lang="en-IN" sz="2400" dirty="0">
              <a:solidFill>
                <a:schemeClr val="tx1"/>
              </a:solidFill>
            </a:endParaRPr>
          </a:p>
        </p:txBody>
      </p:sp>
      <p:pic>
        <p:nvPicPr>
          <p:cNvPr id="5" name="Picture 4">
            <a:extLst>
              <a:ext uri="{FF2B5EF4-FFF2-40B4-BE49-F238E27FC236}">
                <a16:creationId xmlns:a16="http://schemas.microsoft.com/office/drawing/2014/main" xmlns="" id="{325D144D-2717-4BB8-906B-3B0BC74EE6F0}"/>
              </a:ext>
            </a:extLst>
          </p:cNvPr>
          <p:cNvPicPr>
            <a:picLocks noChangeAspect="1"/>
          </p:cNvPicPr>
          <p:nvPr/>
        </p:nvPicPr>
        <p:blipFill>
          <a:blip r:embed="rId2"/>
          <a:stretch>
            <a:fillRect/>
          </a:stretch>
        </p:blipFill>
        <p:spPr>
          <a:xfrm>
            <a:off x="6677645" y="5172075"/>
            <a:ext cx="2600325" cy="923925"/>
          </a:xfrm>
          <a:prstGeom prst="rect">
            <a:avLst/>
          </a:prstGeom>
        </p:spPr>
      </p:pic>
    </p:spTree>
    <p:extLst>
      <p:ext uri="{BB962C8B-B14F-4D97-AF65-F5344CB8AC3E}">
        <p14:creationId xmlns:p14="http://schemas.microsoft.com/office/powerpoint/2010/main" val="1888152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A926F-5EB6-484A-90B9-DEEA0ABDC29A}"/>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Updating Sequence</a:t>
            </a:r>
            <a:endParaRPr lang="en-IN" sz="2800" dirty="0"/>
          </a:p>
        </p:txBody>
      </p:sp>
      <p:sp>
        <p:nvSpPr>
          <p:cNvPr id="3" name="Content Placeholder 2">
            <a:extLst>
              <a:ext uri="{FF2B5EF4-FFF2-40B4-BE49-F238E27FC236}">
                <a16:creationId xmlns:a16="http://schemas.microsoft.com/office/drawing/2014/main" xmlns="" id="{E36EB885-2DDE-4C36-A84A-606C99F24477}"/>
              </a:ext>
            </a:extLst>
          </p:cNvPr>
          <p:cNvSpPr>
            <a:spLocks noGrp="1"/>
          </p:cNvSpPr>
          <p:nvPr>
            <p:ph idx="1"/>
          </p:nvPr>
        </p:nvSpPr>
        <p:spPr/>
        <p:txBody>
          <a:bodyPr>
            <a:normAutofit/>
          </a:bodyPr>
          <a:lstStyle/>
          <a:p>
            <a:pPr algn="l"/>
            <a:r>
              <a:rPr lang="en-IN" sz="2400" b="1" i="1" u="none" strike="noStrike" baseline="0" dirty="0">
                <a:solidFill>
                  <a:schemeClr val="tx1"/>
                </a:solidFill>
                <a:latin typeface="Times New Roman" panose="02020603050405020304" pitchFamily="18" charset="0"/>
              </a:rPr>
              <a:t>Q </a:t>
            </a:r>
            <a:r>
              <a:rPr lang="en-IN" sz="2400" b="0" i="0" u="none" strike="noStrike" baseline="0" dirty="0">
                <a:solidFill>
                  <a:schemeClr val="tx1"/>
                </a:solidFill>
                <a:latin typeface="Times New Roman" panose="02020603050405020304" pitchFamily="18" charset="0"/>
              </a:rPr>
              <a:t>learning </a:t>
            </a:r>
            <a:r>
              <a:rPr lang="en-US" sz="2400" b="0" i="0" u="none" strike="noStrike" baseline="0" dirty="0">
                <a:solidFill>
                  <a:schemeClr val="tx1"/>
                </a:solidFill>
                <a:latin typeface="Times New Roman" panose="02020603050405020304" pitchFamily="18" charset="0"/>
              </a:rPr>
              <a:t>need not train on optimal action sequences in order to converge to the optimal </a:t>
            </a:r>
            <a:r>
              <a:rPr lang="en-IN" sz="2400" b="0" i="0" u="none" strike="noStrike" baseline="0" dirty="0">
                <a:solidFill>
                  <a:schemeClr val="tx1"/>
                </a:solidFill>
                <a:latin typeface="Times New Roman" panose="02020603050405020304" pitchFamily="18" charset="0"/>
              </a:rPr>
              <a:t>policy.</a:t>
            </a:r>
          </a:p>
          <a:p>
            <a:pPr algn="l"/>
            <a:r>
              <a:rPr lang="en-US" sz="2400" b="0" i="0" u="none" strike="noStrike" baseline="0" dirty="0">
                <a:solidFill>
                  <a:schemeClr val="tx1"/>
                </a:solidFill>
                <a:latin typeface="Times New Roman" panose="02020603050405020304" pitchFamily="18" charset="0"/>
              </a:rPr>
              <a:t>It can learn the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function</a:t>
            </a:r>
            <a:r>
              <a:rPr lang="en-IN" sz="2400" dirty="0">
                <a:solidFill>
                  <a:schemeClr val="tx1"/>
                </a:solidFill>
                <a:latin typeface="Times New Roman" panose="02020603050405020304" pitchFamily="18" charset="0"/>
              </a:rPr>
              <a:t> </a:t>
            </a:r>
            <a:r>
              <a:rPr lang="en-IN" sz="2400" b="0" i="0" u="none" strike="noStrike" baseline="0" dirty="0">
                <a:solidFill>
                  <a:schemeClr val="tx1"/>
                </a:solidFill>
                <a:latin typeface="Times New Roman" panose="02020603050405020304" pitchFamily="18" charset="0"/>
              </a:rPr>
              <a:t>while </a:t>
            </a:r>
            <a:r>
              <a:rPr lang="en-US" sz="2400" b="0" i="0" u="none" strike="noStrike" baseline="0" dirty="0">
                <a:solidFill>
                  <a:schemeClr val="tx1"/>
                </a:solidFill>
                <a:latin typeface="Times New Roman" panose="02020603050405020304" pitchFamily="18" charset="0"/>
              </a:rPr>
              <a:t>training from actions chosen completely at random at each step, as long as the resulting training sequence visits every state-action transition infinitely often.</a:t>
            </a:r>
          </a:p>
          <a:p>
            <a:pPr algn="l"/>
            <a:r>
              <a:rPr lang="en-IN" sz="2400" dirty="0">
                <a:solidFill>
                  <a:schemeClr val="tx1"/>
                </a:solidFill>
              </a:rPr>
              <a:t>For example consider the previous problem. In every episode we are placing  the</a:t>
            </a:r>
            <a:r>
              <a:rPr lang="en-US" sz="2400" b="0" i="0" u="none" strike="noStrike" baseline="0" dirty="0">
                <a:solidFill>
                  <a:schemeClr val="tx1"/>
                </a:solidFill>
                <a:latin typeface="Times New Roman" panose="02020603050405020304" pitchFamily="18" charset="0"/>
              </a:rPr>
              <a:t> agent from the new random initial state </a:t>
            </a:r>
            <a:r>
              <a:rPr lang="en-IN" sz="2400" b="0" i="0" u="none" strike="noStrike" baseline="0" dirty="0">
                <a:solidFill>
                  <a:schemeClr val="tx1"/>
                </a:solidFill>
                <a:latin typeface="Times New Roman" panose="02020603050405020304" pitchFamily="18" charset="0"/>
              </a:rPr>
              <a:t>and is </a:t>
            </a:r>
            <a:r>
              <a:rPr lang="en-US" sz="2400" b="0" i="0" u="none" strike="noStrike" baseline="0" dirty="0">
                <a:solidFill>
                  <a:schemeClr val="tx1"/>
                </a:solidFill>
                <a:latin typeface="Times New Roman" panose="02020603050405020304" pitchFamily="18" charset="0"/>
              </a:rPr>
              <a:t>allowed to perform actions and to update its Q table until it reaches the absorbing </a:t>
            </a:r>
            <a:r>
              <a:rPr lang="en-IN" sz="2400" b="0" i="0" u="none" strike="noStrike" baseline="0" dirty="0">
                <a:solidFill>
                  <a:schemeClr val="tx1"/>
                </a:solidFill>
                <a:latin typeface="Times New Roman" panose="02020603050405020304" pitchFamily="18" charset="0"/>
              </a:rPr>
              <a:t>goal state.</a:t>
            </a:r>
            <a:endParaRPr lang="en-IN" sz="2400" dirty="0">
              <a:solidFill>
                <a:schemeClr val="tx1"/>
              </a:solidFill>
            </a:endParaRPr>
          </a:p>
        </p:txBody>
      </p:sp>
    </p:spTree>
    <p:extLst>
      <p:ext uri="{BB962C8B-B14F-4D97-AF65-F5344CB8AC3E}">
        <p14:creationId xmlns:p14="http://schemas.microsoft.com/office/powerpoint/2010/main" val="2433148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FBD5B-C37B-4A72-A3DF-5D7B6771151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3359DAAD-0DF7-42DE-946F-838F30CF43A9}"/>
              </a:ext>
            </a:extLst>
          </p:cNvPr>
          <p:cNvSpPr>
            <a:spLocks noGrp="1"/>
          </p:cNvSpPr>
          <p:nvPr>
            <p:ph idx="1"/>
          </p:nvPr>
        </p:nvSpPr>
        <p:spPr/>
        <p:txBody>
          <a:bodyPr/>
          <a:lstStyle/>
          <a:p>
            <a:pPr algn="l"/>
            <a:r>
              <a:rPr lang="en-IN" sz="1800" b="0" i="0" u="none" strike="noStrike" baseline="0" dirty="0">
                <a:latin typeface="Times New Roman" panose="02020603050405020304" pitchFamily="18" charset="0"/>
              </a:rPr>
              <a:t>If we </a:t>
            </a:r>
            <a:r>
              <a:rPr lang="en-US" sz="1800" b="0" i="0" u="none" strike="noStrike" baseline="0" dirty="0">
                <a:latin typeface="Times New Roman" panose="02020603050405020304" pitchFamily="18" charset="0"/>
              </a:rPr>
              <a:t>begin with all </a:t>
            </a:r>
            <a:r>
              <a:rPr lang="en-US" sz="1800" b="0" i="1" u="none" strike="noStrike" baseline="0" dirty="0">
                <a:latin typeface="Times New Roman" panose="02020603050405020304" pitchFamily="18" charset="0"/>
              </a:rPr>
              <a:t>Q </a:t>
            </a:r>
            <a:r>
              <a:rPr lang="en-US" sz="1800" b="0" i="0" u="none" strike="noStrike" baseline="0" dirty="0">
                <a:latin typeface="Times New Roman" panose="02020603050405020304" pitchFamily="18" charset="0"/>
              </a:rPr>
              <a:t>values initialized to zero, then after the first full episode only one entry in the agent's </a:t>
            </a:r>
            <a:r>
              <a:rPr lang="en-US" sz="1800" b="0" i="1" u="none" strike="noStrike" baseline="0" dirty="0">
                <a:latin typeface="Times New Roman" panose="02020603050405020304" pitchFamily="18" charset="0"/>
              </a:rPr>
              <a:t>Q </a:t>
            </a:r>
            <a:r>
              <a:rPr lang="en-US" sz="1800" b="0" i="0" u="none" strike="noStrike" baseline="0" dirty="0">
                <a:latin typeface="Times New Roman" panose="02020603050405020304" pitchFamily="18" charset="0"/>
              </a:rPr>
              <a:t>table will have been changed.</a:t>
            </a:r>
          </a:p>
          <a:p>
            <a:pPr algn="l"/>
            <a:r>
              <a:rPr lang="en-US" sz="1800" b="0" i="0" u="none" strike="noStrike" baseline="0" dirty="0">
                <a:latin typeface="Times New Roman" panose="02020603050405020304" pitchFamily="18" charset="0"/>
              </a:rPr>
              <a:t>If the agent happens to follow the same sequence of actions from the same random initial state in its second full episode, then a second table entry would be made nonzero, and so on.</a:t>
            </a:r>
          </a:p>
          <a:p>
            <a:pPr algn="l"/>
            <a:r>
              <a:rPr lang="en-US" sz="1800" b="0" i="0" u="none" strike="noStrike" baseline="0" dirty="0">
                <a:latin typeface="Times New Roman" panose="02020603050405020304" pitchFamily="18" charset="0"/>
              </a:rPr>
              <a:t>A second strategy for improving the rate of convergence is to store past state-action transitions, along with the immediate reward that was received, and </a:t>
            </a:r>
            <a:r>
              <a:rPr lang="en-IN" sz="1800" b="0" i="0" u="none" strike="noStrike" baseline="0" dirty="0">
                <a:latin typeface="Times New Roman" panose="02020603050405020304" pitchFamily="18" charset="0"/>
              </a:rPr>
              <a:t>retrain on them periodically.</a:t>
            </a:r>
          </a:p>
          <a:p>
            <a:pPr algn="l"/>
            <a:r>
              <a:rPr lang="en-US" sz="1800" b="0" i="0" u="none" strike="noStrike" baseline="0" dirty="0">
                <a:latin typeface="Times New Roman" panose="02020603050405020304" pitchFamily="18" charset="0"/>
              </a:rPr>
              <a:t>Agent does not know the state-transition function </a:t>
            </a:r>
            <a:r>
              <a:rPr lang="en-US" sz="1800" i="1" dirty="0">
                <a:latin typeface="Times New Roman" panose="02020603050405020304" pitchFamily="18" charset="0"/>
              </a:rPr>
              <a:t>∂</a:t>
            </a:r>
            <a:r>
              <a:rPr lang="en-US" sz="1800" b="0" i="1" u="none" strike="noStrike" baseline="0" dirty="0">
                <a:latin typeface="Times New Roman" panose="02020603050405020304" pitchFamily="18" charset="0"/>
              </a:rPr>
              <a:t>(s, a) </a:t>
            </a:r>
            <a:r>
              <a:rPr lang="en-US" sz="1800" b="0" i="0" u="none" strike="noStrike" baseline="0" dirty="0">
                <a:latin typeface="Times New Roman" panose="02020603050405020304" pitchFamily="18" charset="0"/>
              </a:rPr>
              <a:t>or the function </a:t>
            </a:r>
            <a:r>
              <a:rPr lang="en-US" sz="1800" b="0" i="1" u="none" strike="noStrike" baseline="0" dirty="0">
                <a:latin typeface="Times New Roman" panose="02020603050405020304" pitchFamily="18" charset="0"/>
              </a:rPr>
              <a:t>r(s, a).</a:t>
            </a:r>
          </a:p>
          <a:p>
            <a:pPr algn="l"/>
            <a:r>
              <a:rPr lang="en-US" sz="1800" b="0" i="0" u="none" strike="noStrike" baseline="0" dirty="0">
                <a:latin typeface="Times New Roman" panose="02020603050405020304" pitchFamily="18" charset="0"/>
              </a:rPr>
              <a:t>If it does know these two functions, then many more efficient methods </a:t>
            </a:r>
            <a:r>
              <a:rPr lang="en-IN" sz="1800" b="0" i="0" u="none" strike="noStrike" baseline="0" dirty="0">
                <a:latin typeface="Times New Roman" panose="02020603050405020304" pitchFamily="18" charset="0"/>
              </a:rPr>
              <a:t>are possible.</a:t>
            </a:r>
            <a:endParaRPr lang="en-US" sz="1800" b="0" i="1" u="none" strike="noStrike" baseline="0" dirty="0">
              <a:latin typeface="Times New Roman" panose="02020603050405020304" pitchFamily="18" charset="0"/>
            </a:endParaRPr>
          </a:p>
          <a:p>
            <a:pPr algn="l"/>
            <a:endParaRPr lang="en-IN" dirty="0"/>
          </a:p>
        </p:txBody>
      </p:sp>
    </p:spTree>
    <p:extLst>
      <p:ext uri="{BB962C8B-B14F-4D97-AF65-F5344CB8AC3E}">
        <p14:creationId xmlns:p14="http://schemas.microsoft.com/office/powerpoint/2010/main" val="182099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0AEB73E-0365-453F-846B-E05773A65213}"/>
              </a:ext>
            </a:extLst>
          </p:cNvPr>
          <p:cNvPicPr>
            <a:picLocks noChangeAspect="1"/>
          </p:cNvPicPr>
          <p:nvPr/>
        </p:nvPicPr>
        <p:blipFill>
          <a:blip r:embed="rId2"/>
          <a:stretch>
            <a:fillRect/>
          </a:stretch>
        </p:blipFill>
        <p:spPr>
          <a:xfrm>
            <a:off x="3151163" y="1169889"/>
            <a:ext cx="5753685" cy="4513459"/>
          </a:xfrm>
          <a:prstGeom prst="rect">
            <a:avLst/>
          </a:prstGeom>
        </p:spPr>
      </p:pic>
    </p:spTree>
    <p:extLst>
      <p:ext uri="{BB962C8B-B14F-4D97-AF65-F5344CB8AC3E}">
        <p14:creationId xmlns:p14="http://schemas.microsoft.com/office/powerpoint/2010/main" val="1042479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814EB-1C8F-4C1F-91F2-CAE71737013B}"/>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NONDETERMINISTIC REWARDS AND ACTIONS</a:t>
            </a:r>
            <a:endParaRPr lang="en-IN" sz="2800" dirty="0"/>
          </a:p>
        </p:txBody>
      </p:sp>
      <p:sp>
        <p:nvSpPr>
          <p:cNvPr id="3" name="Content Placeholder 2">
            <a:extLst>
              <a:ext uri="{FF2B5EF4-FFF2-40B4-BE49-F238E27FC236}">
                <a16:creationId xmlns:a16="http://schemas.microsoft.com/office/drawing/2014/main" xmlns="" id="{8B9B2B4A-A8D5-46D5-90E1-E0B3F88BF38F}"/>
              </a:ext>
            </a:extLst>
          </p:cNvPr>
          <p:cNvSpPr>
            <a:spLocks noGrp="1"/>
          </p:cNvSpPr>
          <p:nvPr>
            <p:ph idx="1"/>
          </p:nvPr>
        </p:nvSpPr>
        <p:spPr>
          <a:xfrm>
            <a:off x="1143000" y="1965960"/>
            <a:ext cx="9872871" cy="4130040"/>
          </a:xfrm>
        </p:spPr>
        <p:txBody>
          <a:bodyPr/>
          <a:lstStyle/>
          <a:p>
            <a:pPr algn="l"/>
            <a:r>
              <a:rPr lang="en-IN" sz="2400" b="0" i="0" u="none" strike="noStrike" baseline="0" dirty="0">
                <a:solidFill>
                  <a:schemeClr val="tx1"/>
                </a:solidFill>
                <a:latin typeface="Times New Roman" panose="02020603050405020304" pitchFamily="18" charset="0"/>
              </a:rPr>
              <a:t>Here we consider </a:t>
            </a:r>
            <a:r>
              <a:rPr lang="en-US" sz="2400" b="0" i="0" u="none" strike="noStrike" baseline="0" dirty="0">
                <a:solidFill>
                  <a:schemeClr val="tx1"/>
                </a:solidFill>
                <a:latin typeface="Times New Roman" panose="02020603050405020304" pitchFamily="18" charset="0"/>
              </a:rPr>
              <a:t>the nondeterministic case, in which the reward function </a:t>
            </a:r>
            <a:r>
              <a:rPr lang="en-US" sz="2400" b="0" i="1" u="none" strike="noStrike" baseline="0" dirty="0">
                <a:solidFill>
                  <a:schemeClr val="tx1"/>
                </a:solidFill>
                <a:latin typeface="Times New Roman" panose="02020603050405020304" pitchFamily="18" charset="0"/>
              </a:rPr>
              <a:t>r(s, a) </a:t>
            </a:r>
            <a:r>
              <a:rPr lang="en-US" sz="2400" b="0" i="0" u="none" strike="noStrike" baseline="0" dirty="0">
                <a:solidFill>
                  <a:schemeClr val="tx1"/>
                </a:solidFill>
                <a:latin typeface="Times New Roman" panose="02020603050405020304" pitchFamily="18" charset="0"/>
              </a:rPr>
              <a:t>and action transition function </a:t>
            </a:r>
            <a:r>
              <a:rPr lang="en-US" sz="2400" i="1" dirty="0">
                <a:solidFill>
                  <a:schemeClr val="tx1"/>
                </a:solidFill>
                <a:latin typeface="Times New Roman" panose="02020603050405020304" pitchFamily="18" charset="0"/>
              </a:rPr>
              <a:t>∂</a:t>
            </a:r>
            <a:r>
              <a:rPr lang="en-US" sz="2400" b="0" i="1" u="none" strike="noStrike" baseline="0" dirty="0">
                <a:solidFill>
                  <a:schemeClr val="tx1"/>
                </a:solidFill>
                <a:latin typeface="Times New Roman" panose="02020603050405020304" pitchFamily="18" charset="0"/>
              </a:rPr>
              <a:t>(s, a) </a:t>
            </a:r>
            <a:r>
              <a:rPr lang="en-US" sz="2400" b="0" i="0" u="none" strike="noStrike" baseline="0" dirty="0">
                <a:solidFill>
                  <a:schemeClr val="tx1"/>
                </a:solidFill>
                <a:latin typeface="Times New Roman" panose="02020603050405020304" pitchFamily="18" charset="0"/>
              </a:rPr>
              <a:t>may have probabilistic outcomes.</a:t>
            </a:r>
          </a:p>
          <a:p>
            <a:r>
              <a:rPr lang="en-US" sz="2400" dirty="0">
                <a:solidFill>
                  <a:schemeClr val="tx1"/>
                </a:solidFill>
                <a:latin typeface="Times New Roman" panose="02020603050405020304" pitchFamily="18" charset="0"/>
              </a:rPr>
              <a:t>Ex:</a:t>
            </a:r>
            <a:r>
              <a:rPr lang="en-IN" sz="2400" b="0" i="0" u="none" strike="noStrike" baseline="0" dirty="0">
                <a:solidFill>
                  <a:schemeClr val="tx1"/>
                </a:solidFill>
                <a:latin typeface="Times New Roman" panose="02020603050405020304" pitchFamily="18" charset="0"/>
              </a:rPr>
              <a:t>noisy sensors and effectors</a:t>
            </a:r>
            <a:r>
              <a:rPr lang="en-US" sz="2400" dirty="0">
                <a:solidFill>
                  <a:schemeClr val="tx1"/>
                </a:solidFill>
                <a:latin typeface="Times New Roman" panose="02020603050405020304" pitchFamily="18" charset="0"/>
              </a:rPr>
              <a:t>.</a:t>
            </a:r>
          </a:p>
          <a:p>
            <a:pPr algn="l"/>
            <a:r>
              <a:rPr lang="en-US" sz="2400" b="0" i="0" u="none" strike="noStrike" baseline="0" dirty="0">
                <a:solidFill>
                  <a:schemeClr val="tx1"/>
                </a:solidFill>
                <a:latin typeface="Times New Roman" panose="02020603050405020304" pitchFamily="18" charset="0"/>
              </a:rPr>
              <a:t>In this section we extend the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algorithm for the deterministic case to handle nondeterministic MDPs.</a:t>
            </a:r>
          </a:p>
          <a:p>
            <a:pPr algn="l"/>
            <a:r>
              <a:rPr lang="en-US" sz="2400" b="0" i="0" u="none" strike="noStrike" baseline="0" dirty="0">
                <a:solidFill>
                  <a:schemeClr val="tx1"/>
                </a:solidFill>
                <a:latin typeface="Times New Roman" panose="02020603050405020304" pitchFamily="18" charset="0"/>
              </a:rPr>
              <a:t>The obvious generalization is to redefine the value </a:t>
            </a:r>
            <a:r>
              <a:rPr lang="en-US" sz="2400" b="0" i="1" u="none" strike="noStrike" baseline="0" dirty="0">
                <a:solidFill>
                  <a:schemeClr val="tx1"/>
                </a:solidFill>
                <a:latin typeface="Times New Roman" panose="02020603050405020304" pitchFamily="18" charset="0"/>
              </a:rPr>
              <a:t>V" </a:t>
            </a:r>
            <a:r>
              <a:rPr lang="en-US" sz="2400" b="0" i="0" u="none" strike="noStrike" baseline="0" dirty="0">
                <a:solidFill>
                  <a:schemeClr val="tx1"/>
                </a:solidFill>
                <a:latin typeface="Times New Roman" panose="02020603050405020304" pitchFamily="18" charset="0"/>
              </a:rPr>
              <a:t>of a policy </a:t>
            </a:r>
            <a:r>
              <a:rPr lang="en-US" sz="2400" i="1" dirty="0">
                <a:solidFill>
                  <a:schemeClr val="tx1"/>
                </a:solidFill>
                <a:latin typeface="Courier"/>
              </a:rPr>
              <a:t>π</a:t>
            </a:r>
            <a:r>
              <a:rPr lang="en-US" sz="2400" b="0" i="1" u="none" strike="noStrike" baseline="0" dirty="0">
                <a:solidFill>
                  <a:schemeClr val="tx1"/>
                </a:solidFill>
                <a:latin typeface="Courier"/>
              </a:rPr>
              <a:t> </a:t>
            </a:r>
            <a:r>
              <a:rPr lang="en-US" sz="2400" b="0" i="0" u="none" strike="noStrike" baseline="0" dirty="0">
                <a:solidFill>
                  <a:schemeClr val="tx1"/>
                </a:solidFill>
                <a:latin typeface="Times New Roman" panose="02020603050405020304" pitchFamily="18" charset="0"/>
              </a:rPr>
              <a:t>to be the </a:t>
            </a:r>
            <a:r>
              <a:rPr lang="en-US" sz="2400" b="0" i="1" u="none" strike="noStrike" baseline="0" dirty="0">
                <a:solidFill>
                  <a:schemeClr val="tx1"/>
                </a:solidFill>
                <a:latin typeface="Times New Roman" panose="02020603050405020304" pitchFamily="18" charset="0"/>
              </a:rPr>
              <a:t>expected value </a:t>
            </a:r>
            <a:r>
              <a:rPr lang="en-US" sz="2400" b="0" i="0" u="none" strike="noStrike" baseline="0" dirty="0">
                <a:solidFill>
                  <a:schemeClr val="tx1"/>
                </a:solidFill>
                <a:latin typeface="Times New Roman" panose="02020603050405020304" pitchFamily="18" charset="0"/>
              </a:rPr>
              <a:t>(over these nondeterministic outcomes) of the discounted cumulative reward received by applying this policy.</a:t>
            </a:r>
          </a:p>
          <a:p>
            <a:pPr algn="l"/>
            <a:endParaRPr lang="en-IN" dirty="0"/>
          </a:p>
        </p:txBody>
      </p:sp>
      <p:pic>
        <p:nvPicPr>
          <p:cNvPr id="5" name="Picture 4">
            <a:extLst>
              <a:ext uri="{FF2B5EF4-FFF2-40B4-BE49-F238E27FC236}">
                <a16:creationId xmlns:a16="http://schemas.microsoft.com/office/drawing/2014/main" xmlns="" id="{AA70B3C4-1ABD-40E2-BF4B-9E2E0201D9CF}"/>
              </a:ext>
            </a:extLst>
          </p:cNvPr>
          <p:cNvPicPr>
            <a:picLocks noChangeAspect="1"/>
          </p:cNvPicPr>
          <p:nvPr/>
        </p:nvPicPr>
        <p:blipFill>
          <a:blip r:embed="rId2"/>
          <a:stretch>
            <a:fillRect/>
          </a:stretch>
        </p:blipFill>
        <p:spPr>
          <a:xfrm>
            <a:off x="4393716" y="5238750"/>
            <a:ext cx="2847975" cy="857250"/>
          </a:xfrm>
          <a:prstGeom prst="rect">
            <a:avLst/>
          </a:prstGeom>
        </p:spPr>
      </p:pic>
    </p:spTree>
    <p:extLst>
      <p:ext uri="{BB962C8B-B14F-4D97-AF65-F5344CB8AC3E}">
        <p14:creationId xmlns:p14="http://schemas.microsoft.com/office/powerpoint/2010/main" val="721180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FD9E56-FE43-43CD-A7C8-62FF2F7F119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06B69BAC-BAE9-44D9-9771-D2D787791C6F}"/>
              </a:ext>
            </a:extLst>
          </p:cNvPr>
          <p:cNvSpPr>
            <a:spLocks noGrp="1"/>
          </p:cNvSpPr>
          <p:nvPr>
            <p:ph idx="1"/>
          </p:nvPr>
        </p:nvSpPr>
        <p:spPr/>
        <p:txBody>
          <a:bodyPr>
            <a:normAutofit/>
          </a:bodyPr>
          <a:lstStyle/>
          <a:p>
            <a:r>
              <a:rPr lang="en-US" sz="2400" b="0" i="0" u="none" strike="noStrike" baseline="0" dirty="0">
                <a:solidFill>
                  <a:schemeClr val="tx1"/>
                </a:solidFill>
                <a:latin typeface="Times New Roman" panose="02020603050405020304" pitchFamily="18" charset="0"/>
              </a:rPr>
              <a:t>Next we generalize our earlier definition of </a:t>
            </a:r>
            <a:r>
              <a:rPr lang="en-US" sz="2400" b="0" i="1" u="none" strike="noStrike" baseline="0" dirty="0">
                <a:solidFill>
                  <a:schemeClr val="tx1"/>
                </a:solidFill>
                <a:latin typeface="Times New Roman" panose="02020603050405020304" pitchFamily="18" charset="0"/>
              </a:rPr>
              <a:t>Q</a:t>
            </a:r>
          </a:p>
          <a:p>
            <a:endParaRPr lang="en-US" sz="2400" i="1" dirty="0">
              <a:solidFill>
                <a:schemeClr val="tx1"/>
              </a:solidFill>
              <a:latin typeface="Times New Roman" panose="02020603050405020304" pitchFamily="18" charset="0"/>
            </a:endParaRPr>
          </a:p>
          <a:p>
            <a:endParaRPr lang="en-US" sz="2400" i="1" dirty="0">
              <a:solidFill>
                <a:schemeClr val="tx1"/>
              </a:solidFill>
              <a:latin typeface="Times New Roman" panose="02020603050405020304" pitchFamily="18" charset="0"/>
            </a:endParaRPr>
          </a:p>
          <a:p>
            <a:endParaRPr lang="en-US" sz="2400" i="1" dirty="0">
              <a:solidFill>
                <a:schemeClr val="tx1"/>
              </a:solidFill>
              <a:latin typeface="Times New Roman" panose="02020603050405020304" pitchFamily="18" charset="0"/>
            </a:endParaRPr>
          </a:p>
          <a:p>
            <a:endParaRPr lang="en-US" sz="2400" i="1" dirty="0">
              <a:solidFill>
                <a:schemeClr val="tx1"/>
              </a:solidFill>
              <a:latin typeface="Times New Roman" panose="02020603050405020304" pitchFamily="18" charset="0"/>
            </a:endParaRPr>
          </a:p>
          <a:p>
            <a:r>
              <a:rPr lang="en-US" sz="2400" dirty="0">
                <a:solidFill>
                  <a:schemeClr val="tx1"/>
                </a:solidFill>
                <a:latin typeface="Times New Roman" panose="02020603050405020304" pitchFamily="18" charset="0"/>
              </a:rPr>
              <a:t>W</a:t>
            </a:r>
            <a:r>
              <a:rPr lang="en-US" sz="2400" b="0" i="0" u="none" strike="noStrike" baseline="0" dirty="0">
                <a:solidFill>
                  <a:schemeClr val="tx1"/>
                </a:solidFill>
                <a:latin typeface="Times New Roman" panose="02020603050405020304" pitchFamily="18" charset="0"/>
              </a:rPr>
              <a:t>e can re-express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recursively</a:t>
            </a:r>
            <a:endParaRPr lang="en-IN" sz="2400" dirty="0">
              <a:solidFill>
                <a:schemeClr val="tx1"/>
              </a:solidFill>
            </a:endParaRPr>
          </a:p>
        </p:txBody>
      </p:sp>
      <p:pic>
        <p:nvPicPr>
          <p:cNvPr id="5" name="Picture 4">
            <a:extLst>
              <a:ext uri="{FF2B5EF4-FFF2-40B4-BE49-F238E27FC236}">
                <a16:creationId xmlns:a16="http://schemas.microsoft.com/office/drawing/2014/main" xmlns="" id="{2C6A73DD-6FF5-4DCE-9E4B-8994FD738109}"/>
              </a:ext>
            </a:extLst>
          </p:cNvPr>
          <p:cNvPicPr>
            <a:picLocks noChangeAspect="1"/>
          </p:cNvPicPr>
          <p:nvPr/>
        </p:nvPicPr>
        <p:blipFill>
          <a:blip r:embed="rId2"/>
          <a:stretch>
            <a:fillRect/>
          </a:stretch>
        </p:blipFill>
        <p:spPr>
          <a:xfrm>
            <a:off x="3115090" y="2643187"/>
            <a:ext cx="5219700" cy="1571625"/>
          </a:xfrm>
          <a:prstGeom prst="rect">
            <a:avLst/>
          </a:prstGeom>
        </p:spPr>
      </p:pic>
      <p:pic>
        <p:nvPicPr>
          <p:cNvPr id="7" name="Picture 6">
            <a:extLst>
              <a:ext uri="{FF2B5EF4-FFF2-40B4-BE49-F238E27FC236}">
                <a16:creationId xmlns:a16="http://schemas.microsoft.com/office/drawing/2014/main" xmlns="" id="{8A1FD3CE-ABA7-4832-ADD1-DDBFB8E1506A}"/>
              </a:ext>
            </a:extLst>
          </p:cNvPr>
          <p:cNvPicPr>
            <a:picLocks noChangeAspect="1"/>
          </p:cNvPicPr>
          <p:nvPr/>
        </p:nvPicPr>
        <p:blipFill>
          <a:blip r:embed="rId3"/>
          <a:stretch>
            <a:fillRect/>
          </a:stretch>
        </p:blipFill>
        <p:spPr>
          <a:xfrm>
            <a:off x="3447428" y="5130662"/>
            <a:ext cx="5800725" cy="704850"/>
          </a:xfrm>
          <a:prstGeom prst="rect">
            <a:avLst/>
          </a:prstGeom>
        </p:spPr>
      </p:pic>
    </p:spTree>
    <p:extLst>
      <p:ext uri="{BB962C8B-B14F-4D97-AF65-F5344CB8AC3E}">
        <p14:creationId xmlns:p14="http://schemas.microsoft.com/office/powerpoint/2010/main" val="1220279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03594-761F-4AAF-8BAB-77C267753FD2}"/>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6F27F8C0-2BC7-48A6-9050-A3B291DC93B0}"/>
              </a:ext>
            </a:extLst>
          </p:cNvPr>
          <p:cNvSpPr>
            <a:spLocks noGrp="1"/>
          </p:cNvSpPr>
          <p:nvPr>
            <p:ph idx="1"/>
          </p:nvPr>
        </p:nvSpPr>
        <p:spPr/>
        <p:txBody>
          <a:bodyPr>
            <a:normAutofit/>
          </a:bodyPr>
          <a:lstStyle/>
          <a:p>
            <a:pPr algn="l"/>
            <a:r>
              <a:rPr lang="en-US" sz="2400" dirty="0">
                <a:solidFill>
                  <a:schemeClr val="tx1"/>
                </a:solidFill>
              </a:rPr>
              <a:t>The old  training rule will not converge .So </a:t>
            </a:r>
            <a:r>
              <a:rPr lang="en-IN" sz="2400" b="0" i="0" u="none" strike="noStrike" baseline="0" dirty="0">
                <a:solidFill>
                  <a:schemeClr val="tx1"/>
                </a:solidFill>
                <a:latin typeface="Times New Roman" panose="02020603050405020304" pitchFamily="18" charset="0"/>
              </a:rPr>
              <a:t>modify </a:t>
            </a:r>
            <a:r>
              <a:rPr lang="en-US" sz="2400" b="0" i="0" u="none" strike="noStrike" baseline="0" dirty="0">
                <a:solidFill>
                  <a:schemeClr val="tx1"/>
                </a:solidFill>
                <a:latin typeface="Times New Roman" panose="02020603050405020304" pitchFamily="18" charset="0"/>
              </a:rPr>
              <a:t>the training rule so that it takes a decaying weighted average of the current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value and the revised estimate.</a:t>
            </a:r>
          </a:p>
          <a:p>
            <a:pPr algn="l"/>
            <a:r>
              <a:rPr lang="en-US" sz="2400" dirty="0">
                <a:solidFill>
                  <a:schemeClr val="tx1"/>
                </a:solidFill>
                <a:latin typeface="Times New Roman" panose="02020603050405020304" pitchFamily="18" charset="0"/>
              </a:rPr>
              <a:t>T</a:t>
            </a:r>
            <a:r>
              <a:rPr lang="en-US" sz="2400" b="0" i="0" u="none" strike="noStrike" baseline="0" dirty="0">
                <a:solidFill>
                  <a:schemeClr val="tx1"/>
                </a:solidFill>
                <a:latin typeface="Times New Roman" panose="02020603050405020304" pitchFamily="18" charset="0"/>
              </a:rPr>
              <a:t>he following revised training rule is sufficient to assure convergence of </a:t>
            </a:r>
            <a:r>
              <a:rPr lang="en-US" sz="2400" b="0"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to </a:t>
            </a:r>
            <a:r>
              <a:rPr lang="en-US" sz="2400" b="0" i="1" u="none" strike="noStrike" baseline="0" dirty="0">
                <a:solidFill>
                  <a:schemeClr val="tx1"/>
                </a:solidFill>
                <a:latin typeface="Times New Roman" panose="02020603050405020304" pitchFamily="18" charset="0"/>
              </a:rPr>
              <a:t>Q:</a:t>
            </a:r>
            <a:endParaRPr lang="en-IN" sz="2400" dirty="0">
              <a:solidFill>
                <a:schemeClr val="tx1"/>
              </a:solidFill>
            </a:endParaRPr>
          </a:p>
        </p:txBody>
      </p:sp>
      <p:pic>
        <p:nvPicPr>
          <p:cNvPr id="5" name="Picture 4">
            <a:extLst>
              <a:ext uri="{FF2B5EF4-FFF2-40B4-BE49-F238E27FC236}">
                <a16:creationId xmlns:a16="http://schemas.microsoft.com/office/drawing/2014/main" xmlns="" id="{D2142BBF-B2F6-4E77-826E-8DA77E6F5BAF}"/>
              </a:ext>
            </a:extLst>
          </p:cNvPr>
          <p:cNvPicPr>
            <a:picLocks noChangeAspect="1"/>
          </p:cNvPicPr>
          <p:nvPr/>
        </p:nvPicPr>
        <p:blipFill>
          <a:blip r:embed="rId2"/>
          <a:stretch>
            <a:fillRect/>
          </a:stretch>
        </p:blipFill>
        <p:spPr>
          <a:xfrm>
            <a:off x="2274197" y="4076700"/>
            <a:ext cx="7610475" cy="1609725"/>
          </a:xfrm>
          <a:prstGeom prst="rect">
            <a:avLst/>
          </a:prstGeom>
        </p:spPr>
      </p:pic>
    </p:spTree>
    <p:extLst>
      <p:ext uri="{BB962C8B-B14F-4D97-AF65-F5344CB8AC3E}">
        <p14:creationId xmlns:p14="http://schemas.microsoft.com/office/powerpoint/2010/main" val="3192397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10010-5DB4-4B47-8A27-6E460BA1E14F}"/>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FD507E25-C2D2-4F43-BABF-5D8C1F069967}"/>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The choice of </a:t>
            </a:r>
            <a:r>
              <a:rPr lang="en-US" sz="2400" i="1" dirty="0">
                <a:solidFill>
                  <a:schemeClr val="tx1"/>
                </a:solidFill>
                <a:latin typeface="Times New Roman" panose="02020603050405020304" pitchFamily="18" charset="0"/>
              </a:rPr>
              <a:t>αn</a:t>
            </a:r>
            <a:r>
              <a:rPr lang="en-US" sz="2400" b="0"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given above is one of many that satisfy the conditions for convergence, according to the following theorem</a:t>
            </a:r>
            <a:endParaRPr lang="en-IN" sz="2400" dirty="0">
              <a:solidFill>
                <a:schemeClr val="tx1"/>
              </a:solidFill>
            </a:endParaRPr>
          </a:p>
        </p:txBody>
      </p:sp>
      <p:pic>
        <p:nvPicPr>
          <p:cNvPr id="5" name="Picture 4">
            <a:extLst>
              <a:ext uri="{FF2B5EF4-FFF2-40B4-BE49-F238E27FC236}">
                <a16:creationId xmlns:a16="http://schemas.microsoft.com/office/drawing/2014/main" xmlns="" id="{28D93FBF-438B-424B-8751-BCEA341B1DDD}"/>
              </a:ext>
            </a:extLst>
          </p:cNvPr>
          <p:cNvPicPr>
            <a:picLocks noChangeAspect="1"/>
          </p:cNvPicPr>
          <p:nvPr/>
        </p:nvPicPr>
        <p:blipFill>
          <a:blip r:embed="rId2"/>
          <a:stretch>
            <a:fillRect/>
          </a:stretch>
        </p:blipFill>
        <p:spPr>
          <a:xfrm>
            <a:off x="1719262" y="2863215"/>
            <a:ext cx="8753475" cy="3324225"/>
          </a:xfrm>
          <a:prstGeom prst="rect">
            <a:avLst/>
          </a:prstGeom>
        </p:spPr>
      </p:pic>
    </p:spTree>
    <p:extLst>
      <p:ext uri="{BB962C8B-B14F-4D97-AF65-F5344CB8AC3E}">
        <p14:creationId xmlns:p14="http://schemas.microsoft.com/office/powerpoint/2010/main" val="2153658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67FA4-AC9B-4580-9CC2-845ADD04963C}"/>
              </a:ext>
            </a:extLst>
          </p:cNvPr>
          <p:cNvSpPr>
            <a:spLocks noGrp="1"/>
          </p:cNvSpPr>
          <p:nvPr>
            <p:ph type="title"/>
          </p:nvPr>
        </p:nvSpPr>
        <p:spPr/>
        <p:txBody>
          <a:bodyPr>
            <a:normAutofit/>
          </a:bodyPr>
          <a:lstStyle/>
          <a:p>
            <a:r>
              <a:rPr lang="en-IN" sz="2400" b="1" i="0" u="none" strike="noStrike" baseline="0" dirty="0">
                <a:latin typeface="Times New Roman" panose="02020603050405020304" pitchFamily="18" charset="0"/>
              </a:rPr>
              <a:t>TEMPORAL DIFFERENCE LEARNING</a:t>
            </a:r>
            <a:endParaRPr lang="en-IN" sz="2400" dirty="0"/>
          </a:p>
        </p:txBody>
      </p:sp>
      <p:sp>
        <p:nvSpPr>
          <p:cNvPr id="3" name="Content Placeholder 2">
            <a:extLst>
              <a:ext uri="{FF2B5EF4-FFF2-40B4-BE49-F238E27FC236}">
                <a16:creationId xmlns:a16="http://schemas.microsoft.com/office/drawing/2014/main" xmlns="" id="{778C21FE-0A5D-4D5C-95D0-A6316F247988}"/>
              </a:ext>
            </a:extLst>
          </p:cNvPr>
          <p:cNvSpPr>
            <a:spLocks noGrp="1"/>
          </p:cNvSpPr>
          <p:nvPr>
            <p:ph idx="1"/>
          </p:nvPr>
        </p:nvSpPr>
        <p:spPr/>
        <p:txBody>
          <a:bodyPr>
            <a:normAutofit/>
          </a:bodyPr>
          <a:lstStyle/>
          <a:p>
            <a:pPr algn="l"/>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is a special case of a general class of </a:t>
            </a:r>
            <a:r>
              <a:rPr lang="en-US" sz="2400" b="1" i="1" u="none" strike="noStrike" baseline="0" dirty="0">
                <a:solidFill>
                  <a:schemeClr val="tx1"/>
                </a:solidFill>
                <a:latin typeface="Times New Roman" panose="02020603050405020304" pitchFamily="18" charset="0"/>
              </a:rPr>
              <a:t>temporal </a:t>
            </a:r>
            <a:r>
              <a:rPr lang="en-US" sz="2400" b="1" i="1" u="none" strike="noStrike" baseline="0" dirty="0" err="1">
                <a:solidFill>
                  <a:schemeClr val="tx1"/>
                </a:solidFill>
                <a:latin typeface="Times New Roman" panose="02020603050405020304" pitchFamily="18" charset="0"/>
              </a:rPr>
              <a:t>diflerence</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algorithms that learn by reducing discrepancies between estimates made by the agent at different times.</a:t>
            </a:r>
          </a:p>
          <a:p>
            <a:pPr algn="l"/>
            <a:r>
              <a:rPr lang="en-US" sz="2400" dirty="0">
                <a:solidFill>
                  <a:schemeClr val="tx1"/>
                </a:solidFill>
                <a:latin typeface="Times New Roman" panose="02020603050405020304" pitchFamily="18" charset="0"/>
              </a:rPr>
              <a:t>R</a:t>
            </a:r>
            <a:r>
              <a:rPr lang="en-US" sz="2400" b="0" i="0" u="none" strike="noStrike" baseline="0" dirty="0">
                <a:solidFill>
                  <a:schemeClr val="tx1"/>
                </a:solidFill>
                <a:latin typeface="Times New Roman" panose="02020603050405020304" pitchFamily="18" charset="0"/>
              </a:rPr>
              <a:t>ecall that our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training rule calculates a training value for </a:t>
            </a:r>
            <a:r>
              <a:rPr lang="en-US" sz="2400" b="1" i="1" dirty="0">
                <a:solidFill>
                  <a:schemeClr val="tx1"/>
                </a:solidFill>
                <a:latin typeface="Times New Roman" panose="02020603050405020304" pitchFamily="18" charset="0"/>
              </a:rPr>
              <a:t>Q’</a:t>
            </a:r>
            <a:r>
              <a:rPr lang="en-US" sz="2400" b="1" i="1" u="none" strike="noStrike" baseline="0" dirty="0">
                <a:solidFill>
                  <a:schemeClr val="tx1"/>
                </a:solidFill>
                <a:latin typeface="Times New Roman" panose="02020603050405020304" pitchFamily="18" charset="0"/>
              </a:rPr>
              <a:t>(</a:t>
            </a:r>
            <a:r>
              <a:rPr lang="en-US" sz="2400" b="1" i="1" u="none" strike="noStrike" baseline="0" dirty="0" err="1">
                <a:solidFill>
                  <a:schemeClr val="tx1"/>
                </a:solidFill>
                <a:latin typeface="Times New Roman" panose="02020603050405020304" pitchFamily="18" charset="0"/>
              </a:rPr>
              <a:t>st</a:t>
            </a:r>
            <a:r>
              <a:rPr lang="en-US" sz="2400" b="1" i="1" u="none" strike="noStrike" baseline="0" dirty="0">
                <a:solidFill>
                  <a:schemeClr val="tx1"/>
                </a:solidFill>
                <a:latin typeface="Times New Roman" panose="02020603050405020304" pitchFamily="18" charset="0"/>
              </a:rPr>
              <a:t>, at) </a:t>
            </a:r>
            <a:r>
              <a:rPr lang="en-US" sz="2400" b="0" i="0" u="none" strike="noStrike" baseline="0" dirty="0">
                <a:solidFill>
                  <a:schemeClr val="tx1"/>
                </a:solidFill>
                <a:latin typeface="Times New Roman" panose="02020603050405020304" pitchFamily="18" charset="0"/>
              </a:rPr>
              <a:t>in terms of the values for </a:t>
            </a:r>
            <a:r>
              <a:rPr lang="en-US" sz="2400" b="1" i="1" dirty="0">
                <a:solidFill>
                  <a:schemeClr val="tx1"/>
                </a:solidFill>
                <a:latin typeface="Times New Roman" panose="02020603050405020304" pitchFamily="18" charset="0"/>
              </a:rPr>
              <a:t>Q’</a:t>
            </a:r>
            <a:r>
              <a:rPr lang="en-US" sz="2400" b="1" i="1" u="none" strike="noStrike" baseline="0" dirty="0">
                <a:solidFill>
                  <a:schemeClr val="tx1"/>
                </a:solidFill>
                <a:latin typeface="Times New Roman" panose="02020603050405020304" pitchFamily="18" charset="0"/>
              </a:rPr>
              <a:t>(s</a:t>
            </a:r>
            <a:r>
              <a:rPr lang="en-US" sz="1600" b="1" i="1" u="none" strike="noStrike" baseline="0" dirty="0">
                <a:solidFill>
                  <a:schemeClr val="tx1"/>
                </a:solidFill>
                <a:latin typeface="Times New Roman" panose="02020603050405020304" pitchFamily="18" charset="0"/>
              </a:rPr>
              <a:t>t+1 </a:t>
            </a:r>
            <a:r>
              <a:rPr lang="en-US" sz="2400" b="1" i="1" u="none" strike="noStrike" baseline="0" dirty="0">
                <a:solidFill>
                  <a:schemeClr val="tx1"/>
                </a:solidFill>
                <a:latin typeface="Times New Roman" panose="02020603050405020304" pitchFamily="18" charset="0"/>
              </a:rPr>
              <a:t>, a</a:t>
            </a:r>
            <a:r>
              <a:rPr lang="en-US" sz="1600" b="1" i="1" u="none" strike="noStrike" baseline="0" dirty="0">
                <a:solidFill>
                  <a:schemeClr val="tx1"/>
                </a:solidFill>
                <a:latin typeface="Times New Roman" panose="02020603050405020304" pitchFamily="18" charset="0"/>
              </a:rPr>
              <a:t>t+1</a:t>
            </a:r>
            <a:r>
              <a:rPr lang="en-US" sz="2400" b="1" i="1" u="none" strike="noStrike" baseline="0" dirty="0">
                <a:solidFill>
                  <a:schemeClr val="tx1"/>
                </a:solidFill>
                <a:latin typeface="Times New Roman" panose="02020603050405020304" pitchFamily="18" charset="0"/>
              </a:rPr>
              <a:t>).</a:t>
            </a:r>
          </a:p>
          <a:p>
            <a:pPr algn="l"/>
            <a:endParaRPr lang="en-US" sz="2400" b="1" i="1" dirty="0">
              <a:solidFill>
                <a:schemeClr val="tx1"/>
              </a:solidFill>
              <a:latin typeface="Times New Roman" panose="02020603050405020304" pitchFamily="18" charset="0"/>
            </a:endParaRPr>
          </a:p>
          <a:p>
            <a:pPr algn="l"/>
            <a:endParaRPr lang="en-US" sz="2400" b="1" i="1" u="none" strike="noStrike" baseline="0" dirty="0">
              <a:solidFill>
                <a:schemeClr val="tx1"/>
              </a:solidFill>
              <a:latin typeface="Times New Roman" panose="02020603050405020304" pitchFamily="18" charset="0"/>
            </a:endParaRPr>
          </a:p>
          <a:p>
            <a:pPr algn="l"/>
            <a:r>
              <a:rPr lang="en-US" sz="2400" b="0" i="0" u="none" strike="noStrike" baseline="0" dirty="0">
                <a:solidFill>
                  <a:schemeClr val="tx1"/>
                </a:solidFill>
                <a:latin typeface="Times New Roman" panose="02020603050405020304" pitchFamily="18" charset="0"/>
              </a:rPr>
              <a:t>One alternative way to compute a training value for </a:t>
            </a:r>
            <a:r>
              <a:rPr lang="en-US" sz="2400" b="1" i="1" u="none" strike="noStrike" baseline="0" dirty="0">
                <a:solidFill>
                  <a:schemeClr val="tx1"/>
                </a:solidFill>
                <a:latin typeface="Times New Roman" panose="02020603050405020304" pitchFamily="18" charset="0"/>
              </a:rPr>
              <a:t>Q(</a:t>
            </a:r>
            <a:r>
              <a:rPr lang="en-US" sz="2400" b="1" i="1" u="none" strike="noStrike" baseline="0" dirty="0" err="1">
                <a:solidFill>
                  <a:schemeClr val="tx1"/>
                </a:solidFill>
                <a:latin typeface="Times New Roman" panose="02020603050405020304" pitchFamily="18" charset="0"/>
              </a:rPr>
              <a:t>st</a:t>
            </a:r>
            <a:r>
              <a:rPr lang="en-US" sz="2400" b="1" i="1" u="none" strike="noStrike" baseline="0" dirty="0">
                <a:solidFill>
                  <a:schemeClr val="tx1"/>
                </a:solidFill>
                <a:latin typeface="Times New Roman" panose="02020603050405020304" pitchFamily="18" charset="0"/>
              </a:rPr>
              <a:t>, at) </a:t>
            </a:r>
            <a:r>
              <a:rPr lang="en-US" sz="2400" b="0" i="0" u="none" strike="noStrike" baseline="0" dirty="0">
                <a:solidFill>
                  <a:schemeClr val="tx1"/>
                </a:solidFill>
                <a:latin typeface="Times New Roman" panose="02020603050405020304" pitchFamily="18" charset="0"/>
              </a:rPr>
              <a:t>is to base it on the </a:t>
            </a:r>
            <a:r>
              <a:rPr lang="en-IN" sz="2400" b="0" i="0" u="none" strike="noStrike" baseline="0" dirty="0">
                <a:solidFill>
                  <a:schemeClr val="tx1"/>
                </a:solidFill>
                <a:latin typeface="Times New Roman" panose="02020603050405020304" pitchFamily="18" charset="0"/>
              </a:rPr>
              <a:t>observed rewards on n steps.</a:t>
            </a:r>
            <a:endParaRPr lang="en-US" sz="2400" b="1" i="1" u="none" strike="noStrike" baseline="0" dirty="0">
              <a:solidFill>
                <a:schemeClr val="tx1"/>
              </a:solidFill>
              <a:latin typeface="Times New Roman" panose="02020603050405020304" pitchFamily="18" charset="0"/>
            </a:endParaRPr>
          </a:p>
          <a:p>
            <a:pPr algn="l"/>
            <a:endParaRPr lang="en-IN" sz="2400" dirty="0">
              <a:solidFill>
                <a:schemeClr val="tx1"/>
              </a:solidFill>
            </a:endParaRPr>
          </a:p>
        </p:txBody>
      </p:sp>
      <p:pic>
        <p:nvPicPr>
          <p:cNvPr id="5" name="Picture 4">
            <a:extLst>
              <a:ext uri="{FF2B5EF4-FFF2-40B4-BE49-F238E27FC236}">
                <a16:creationId xmlns:a16="http://schemas.microsoft.com/office/drawing/2014/main" xmlns="" id="{B840A87D-08B0-4666-9384-31E3724F7B53}"/>
              </a:ext>
            </a:extLst>
          </p:cNvPr>
          <p:cNvPicPr>
            <a:picLocks noChangeAspect="1"/>
          </p:cNvPicPr>
          <p:nvPr/>
        </p:nvPicPr>
        <p:blipFill>
          <a:blip r:embed="rId2"/>
          <a:stretch>
            <a:fillRect/>
          </a:stretch>
        </p:blipFill>
        <p:spPr>
          <a:xfrm>
            <a:off x="3605005" y="4076700"/>
            <a:ext cx="4133850" cy="590550"/>
          </a:xfrm>
          <a:prstGeom prst="rect">
            <a:avLst/>
          </a:prstGeom>
        </p:spPr>
      </p:pic>
    </p:spTree>
    <p:extLst>
      <p:ext uri="{BB962C8B-B14F-4D97-AF65-F5344CB8AC3E}">
        <p14:creationId xmlns:p14="http://schemas.microsoft.com/office/powerpoint/2010/main" val="1071666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32C58-CA93-4E66-969C-79423588997B}"/>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2A21E103-E550-4C13-8944-2C1530A0D3E9}"/>
              </a:ext>
            </a:extLst>
          </p:cNvPr>
          <p:cNvSpPr>
            <a:spLocks noGrp="1"/>
          </p:cNvSpPr>
          <p:nvPr>
            <p:ph idx="1"/>
          </p:nvPr>
        </p:nvSpPr>
        <p:spPr/>
        <p:txBody>
          <a:bodyPr/>
          <a:lstStyle/>
          <a:p>
            <a:endParaRPr lang="en-US" dirty="0"/>
          </a:p>
          <a:p>
            <a:endParaRPr lang="en-IN" dirty="0"/>
          </a:p>
          <a:p>
            <a:pPr algn="l"/>
            <a:r>
              <a:rPr lang="en-US" sz="2400" b="0" i="0" u="none" strike="noStrike" baseline="0" dirty="0">
                <a:solidFill>
                  <a:schemeClr val="tx1"/>
                </a:solidFill>
                <a:latin typeface="Times New Roman" panose="02020603050405020304" pitchFamily="18" charset="0"/>
              </a:rPr>
              <a:t>Sutton introduces a general method for blending these alternative training estimates, called </a:t>
            </a:r>
            <a:r>
              <a:rPr lang="en-US" sz="2400" b="1" i="1" u="none" strike="noStrike" baseline="0" dirty="0">
                <a:solidFill>
                  <a:schemeClr val="tx1"/>
                </a:solidFill>
                <a:latin typeface="Times New Roman" panose="02020603050405020304" pitchFamily="18" charset="0"/>
              </a:rPr>
              <a:t>TD(</a:t>
            </a:r>
            <a:r>
              <a:rPr lang="el-GR" sz="2400" b="1" i="1" u="none" strike="noStrike" baseline="0" dirty="0">
                <a:solidFill>
                  <a:schemeClr val="tx1"/>
                </a:solidFill>
                <a:latin typeface="Times New Roman" panose="02020603050405020304" pitchFamily="18" charset="0"/>
              </a:rPr>
              <a:t>λ</a:t>
            </a:r>
            <a:r>
              <a:rPr lang="en-US" sz="2400" b="1" i="1" u="none" strike="noStrike" baseline="0" dirty="0">
                <a:solidFill>
                  <a:schemeClr val="tx1"/>
                </a:solidFill>
                <a:latin typeface="Times New Roman" panose="02020603050405020304" pitchFamily="18" charset="0"/>
              </a:rPr>
              <a:t>). </a:t>
            </a:r>
          </a:p>
          <a:p>
            <a:pPr algn="l"/>
            <a:r>
              <a:rPr lang="en-US" sz="2400" b="0" i="0" u="none" strike="noStrike" baseline="0" dirty="0">
                <a:solidFill>
                  <a:schemeClr val="tx1"/>
                </a:solidFill>
                <a:latin typeface="Times New Roman" panose="02020603050405020304" pitchFamily="18" charset="0"/>
              </a:rPr>
              <a:t>The idea is to use a constant 0 </a:t>
            </a:r>
            <a:r>
              <a:rPr lang="en-US" sz="2400" i="1" dirty="0">
                <a:solidFill>
                  <a:schemeClr val="tx1"/>
                </a:solidFill>
                <a:latin typeface="Times New Roman" panose="02020603050405020304" pitchFamily="18" charset="0"/>
              </a:rPr>
              <a:t>&lt;=λ&lt;=1</a:t>
            </a:r>
            <a:r>
              <a:rPr lang="en-US" sz="2400" b="0" i="0" u="none" strike="noStrike" baseline="0" dirty="0">
                <a:solidFill>
                  <a:schemeClr val="tx1"/>
                </a:solidFill>
                <a:latin typeface="Times New Roman" panose="02020603050405020304" pitchFamily="18" charset="0"/>
              </a:rPr>
              <a:t> to combine the estimates obtained from various lookahead distances in the following </a:t>
            </a:r>
            <a:r>
              <a:rPr lang="en-IN" sz="2400" b="0" i="0" u="none" strike="noStrike" baseline="0" dirty="0">
                <a:solidFill>
                  <a:schemeClr val="tx1"/>
                </a:solidFill>
                <a:latin typeface="Times New Roman" panose="02020603050405020304" pitchFamily="18" charset="0"/>
              </a:rPr>
              <a:t>fashion.</a:t>
            </a:r>
            <a:endParaRPr lang="en-IN" sz="2400" dirty="0">
              <a:solidFill>
                <a:schemeClr val="tx1"/>
              </a:solidFill>
            </a:endParaRPr>
          </a:p>
        </p:txBody>
      </p:sp>
      <p:pic>
        <p:nvPicPr>
          <p:cNvPr id="5" name="Picture 4">
            <a:extLst>
              <a:ext uri="{FF2B5EF4-FFF2-40B4-BE49-F238E27FC236}">
                <a16:creationId xmlns:a16="http://schemas.microsoft.com/office/drawing/2014/main" xmlns="" id="{B3DF4A2A-74ED-4707-9B84-28FF6C7959D8}"/>
              </a:ext>
            </a:extLst>
          </p:cNvPr>
          <p:cNvPicPr>
            <a:picLocks noChangeAspect="1"/>
          </p:cNvPicPr>
          <p:nvPr/>
        </p:nvPicPr>
        <p:blipFill>
          <a:blip r:embed="rId2"/>
          <a:stretch>
            <a:fillRect/>
          </a:stretch>
        </p:blipFill>
        <p:spPr>
          <a:xfrm>
            <a:off x="2269848" y="2362407"/>
            <a:ext cx="7334250" cy="542925"/>
          </a:xfrm>
          <a:prstGeom prst="rect">
            <a:avLst/>
          </a:prstGeom>
        </p:spPr>
      </p:pic>
      <p:pic>
        <p:nvPicPr>
          <p:cNvPr id="7" name="Picture 6">
            <a:extLst>
              <a:ext uri="{FF2B5EF4-FFF2-40B4-BE49-F238E27FC236}">
                <a16:creationId xmlns:a16="http://schemas.microsoft.com/office/drawing/2014/main" xmlns="" id="{3F4E0559-7E44-42B5-A959-EF27465FBDE3}"/>
              </a:ext>
            </a:extLst>
          </p:cNvPr>
          <p:cNvPicPr>
            <a:picLocks noChangeAspect="1"/>
          </p:cNvPicPr>
          <p:nvPr/>
        </p:nvPicPr>
        <p:blipFill>
          <a:blip r:embed="rId3"/>
          <a:stretch>
            <a:fillRect/>
          </a:stretch>
        </p:blipFill>
        <p:spPr>
          <a:xfrm>
            <a:off x="2269848" y="4672634"/>
            <a:ext cx="7762875" cy="666750"/>
          </a:xfrm>
          <a:prstGeom prst="rect">
            <a:avLst/>
          </a:prstGeom>
        </p:spPr>
      </p:pic>
    </p:spTree>
    <p:extLst>
      <p:ext uri="{BB962C8B-B14F-4D97-AF65-F5344CB8AC3E}">
        <p14:creationId xmlns:p14="http://schemas.microsoft.com/office/powerpoint/2010/main" val="3936988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5CDA4-7523-4C1C-AC89-F9B499E4C6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3BE880E-BE0B-41CA-93B0-D40EDCFC43B2}"/>
              </a:ext>
            </a:extLst>
          </p:cNvPr>
          <p:cNvSpPr>
            <a:spLocks noGrp="1"/>
          </p:cNvSpPr>
          <p:nvPr>
            <p:ph idx="1"/>
          </p:nvPr>
        </p:nvSpPr>
        <p:spPr/>
        <p:txBody>
          <a:bodyPr>
            <a:normAutofit/>
          </a:bodyPr>
          <a:lstStyle/>
          <a:p>
            <a:r>
              <a:rPr lang="en-IN" sz="2400" b="0" i="0" u="none" strike="noStrike" baseline="0" dirty="0">
                <a:solidFill>
                  <a:schemeClr val="tx1"/>
                </a:solidFill>
                <a:latin typeface="Times New Roman" panose="02020603050405020304" pitchFamily="18" charset="0"/>
              </a:rPr>
              <a:t>An equivalent recursive definition is</a:t>
            </a:r>
          </a:p>
          <a:p>
            <a:endParaRPr lang="en-IN" sz="2400" dirty="0">
              <a:solidFill>
                <a:schemeClr val="tx1"/>
              </a:solidFill>
              <a:latin typeface="Times New Roman" panose="02020603050405020304" pitchFamily="18" charset="0"/>
            </a:endParaRPr>
          </a:p>
          <a:p>
            <a:endParaRPr lang="en-IN" sz="2400" dirty="0">
              <a:solidFill>
                <a:schemeClr val="tx1"/>
              </a:solidFill>
              <a:latin typeface="Times New Roman" panose="02020603050405020304" pitchFamily="18" charset="0"/>
            </a:endParaRPr>
          </a:p>
          <a:p>
            <a:endParaRPr lang="en-IN" sz="2400" dirty="0">
              <a:solidFill>
                <a:schemeClr val="tx1"/>
              </a:solidFill>
              <a:latin typeface="Times New Roman" panose="02020603050405020304" pitchFamily="18" charset="0"/>
            </a:endParaRPr>
          </a:p>
          <a:p>
            <a:pPr algn="l"/>
            <a:r>
              <a:rPr lang="en-US" sz="2400" b="0" i="0" u="none" strike="noStrike" baseline="0" dirty="0">
                <a:solidFill>
                  <a:schemeClr val="tx1"/>
                </a:solidFill>
                <a:latin typeface="Times New Roman" panose="02020603050405020304" pitchFamily="18" charset="0"/>
              </a:rPr>
              <a:t>The motivation for the TD(</a:t>
            </a:r>
            <a:r>
              <a:rPr lang="el-GR" sz="2400" b="0" i="0" u="none" strike="noStrike" baseline="0" dirty="0">
                <a:solidFill>
                  <a:schemeClr val="tx1"/>
                </a:solidFill>
                <a:latin typeface="Times New Roman" panose="02020603050405020304" pitchFamily="18" charset="0"/>
              </a:rPr>
              <a:t>λ</a:t>
            </a:r>
            <a:r>
              <a:rPr lang="en-US" sz="2400" b="0" i="0" u="none" strike="noStrike" baseline="0" dirty="0">
                <a:solidFill>
                  <a:schemeClr val="tx1"/>
                </a:solidFill>
                <a:latin typeface="Times New Roman" panose="02020603050405020304" pitchFamily="18" charset="0"/>
              </a:rPr>
              <a:t>) method is that in some settings training will be more efficient if more distant lookaheads are considered.</a:t>
            </a:r>
            <a:endParaRPr lang="en-IN" sz="2400" dirty="0">
              <a:solidFill>
                <a:schemeClr val="tx1"/>
              </a:solidFill>
            </a:endParaRPr>
          </a:p>
        </p:txBody>
      </p:sp>
      <p:pic>
        <p:nvPicPr>
          <p:cNvPr id="5" name="Picture 4">
            <a:extLst>
              <a:ext uri="{FF2B5EF4-FFF2-40B4-BE49-F238E27FC236}">
                <a16:creationId xmlns:a16="http://schemas.microsoft.com/office/drawing/2014/main" xmlns="" id="{38C961E7-000A-4EF3-8DBD-511109DA337C}"/>
              </a:ext>
            </a:extLst>
          </p:cNvPr>
          <p:cNvPicPr>
            <a:picLocks noChangeAspect="1"/>
          </p:cNvPicPr>
          <p:nvPr/>
        </p:nvPicPr>
        <p:blipFill>
          <a:blip r:embed="rId2"/>
          <a:stretch>
            <a:fillRect/>
          </a:stretch>
        </p:blipFill>
        <p:spPr>
          <a:xfrm>
            <a:off x="3458817" y="2572785"/>
            <a:ext cx="4876800" cy="1076325"/>
          </a:xfrm>
          <a:prstGeom prst="rect">
            <a:avLst/>
          </a:prstGeom>
        </p:spPr>
      </p:pic>
    </p:spTree>
    <p:extLst>
      <p:ext uri="{BB962C8B-B14F-4D97-AF65-F5344CB8AC3E}">
        <p14:creationId xmlns:p14="http://schemas.microsoft.com/office/powerpoint/2010/main" val="176330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AEA6D-B1F0-427D-B887-BCDBA867CDCE}"/>
              </a:ext>
            </a:extLst>
          </p:cNvPr>
          <p:cNvSpPr>
            <a:spLocks noGrp="1"/>
          </p:cNvSpPr>
          <p:nvPr>
            <p:ph type="title"/>
          </p:nvPr>
        </p:nvSpPr>
        <p:spPr/>
        <p:txBody>
          <a:bodyPr>
            <a:normAutofit/>
          </a:bodyPr>
          <a:lstStyle/>
          <a:p>
            <a:r>
              <a:rPr lang="en-IN" sz="2400" b="1" i="0" u="none" strike="noStrike" baseline="0" dirty="0">
                <a:latin typeface="Times New Roman" panose="02020603050405020304" pitchFamily="18" charset="0"/>
              </a:rPr>
              <a:t>GENERALIZING FROM EXAMPLES</a:t>
            </a:r>
            <a:endParaRPr lang="en-IN" sz="2400" dirty="0"/>
          </a:p>
        </p:txBody>
      </p:sp>
      <p:sp>
        <p:nvSpPr>
          <p:cNvPr id="3" name="Content Placeholder 2">
            <a:extLst>
              <a:ext uri="{FF2B5EF4-FFF2-40B4-BE49-F238E27FC236}">
                <a16:creationId xmlns:a16="http://schemas.microsoft.com/office/drawing/2014/main" xmlns="" id="{EF563961-2924-477B-83F8-B1575F40808D}"/>
              </a:ext>
            </a:extLst>
          </p:cNvPr>
          <p:cNvSpPr>
            <a:spLocks noGrp="1"/>
          </p:cNvSpPr>
          <p:nvPr>
            <p:ph idx="1"/>
          </p:nvPr>
        </p:nvSpPr>
        <p:spPr/>
        <p:txBody>
          <a:bodyPr/>
          <a:lstStyle/>
          <a:p>
            <a:pPr algn="l"/>
            <a:r>
              <a:rPr lang="en-IN" sz="2400" b="0" i="0" u="none" strike="noStrike" baseline="0" dirty="0">
                <a:solidFill>
                  <a:schemeClr val="tx1"/>
                </a:solidFill>
                <a:latin typeface="Times New Roman" panose="02020603050405020304" pitchFamily="18" charset="0"/>
              </a:rPr>
              <a:t>Q learning </a:t>
            </a:r>
            <a:r>
              <a:rPr lang="en-US" sz="2400" b="0" i="0" u="none" strike="noStrike" baseline="0" dirty="0">
                <a:solidFill>
                  <a:schemeClr val="tx1"/>
                </a:solidFill>
                <a:latin typeface="Times New Roman" panose="02020603050405020304" pitchFamily="18" charset="0"/>
              </a:rPr>
              <a:t>the target function is represented as an explicit lookup table, with a distinct table entry for every distinct input value.</a:t>
            </a:r>
          </a:p>
          <a:p>
            <a:pPr algn="l"/>
            <a:r>
              <a:rPr lang="en-IN" sz="2400" b="0" i="0" u="none" strike="noStrike" baseline="0" dirty="0">
                <a:solidFill>
                  <a:schemeClr val="tx1"/>
                </a:solidFill>
                <a:latin typeface="Times New Roman" panose="02020603050405020304" pitchFamily="18" charset="0"/>
              </a:rPr>
              <a:t>It make </a:t>
            </a:r>
            <a:r>
              <a:rPr lang="en-US" sz="2400" b="0" i="0" u="none" strike="noStrike" baseline="0" dirty="0">
                <a:solidFill>
                  <a:schemeClr val="tx1"/>
                </a:solidFill>
                <a:latin typeface="Times New Roman" panose="02020603050405020304" pitchFamily="18" charset="0"/>
              </a:rPr>
              <a:t>no attempt to estimate the Q value for unseen state-action pairs by generalizing from those that have been seen.</a:t>
            </a:r>
          </a:p>
          <a:p>
            <a:pPr algn="l"/>
            <a:r>
              <a:rPr lang="en-US" sz="2400" b="0" i="0" u="none" strike="noStrike" baseline="0" dirty="0">
                <a:solidFill>
                  <a:schemeClr val="tx1"/>
                </a:solidFill>
                <a:latin typeface="Times New Roman" panose="02020603050405020304" pitchFamily="18" charset="0"/>
              </a:rPr>
              <a:t>This is clearly an unrealistic assumption in large or infinite spaces, or when the cost of executing actions is high.</a:t>
            </a:r>
          </a:p>
          <a:p>
            <a:pPr algn="l"/>
            <a:r>
              <a:rPr lang="en-US" sz="2400" b="0" i="0" u="none" strike="noStrike" baseline="0" dirty="0">
                <a:solidFill>
                  <a:schemeClr val="tx1"/>
                </a:solidFill>
                <a:latin typeface="Times New Roman" panose="02020603050405020304" pitchFamily="18" charset="0"/>
              </a:rPr>
              <a:t>More practical systems often combine function approximation methods is required.</a:t>
            </a:r>
          </a:p>
          <a:p>
            <a:pPr algn="l"/>
            <a:endParaRPr lang="en-IN" dirty="0"/>
          </a:p>
        </p:txBody>
      </p:sp>
    </p:spTree>
    <p:extLst>
      <p:ext uri="{BB962C8B-B14F-4D97-AF65-F5344CB8AC3E}">
        <p14:creationId xmlns:p14="http://schemas.microsoft.com/office/powerpoint/2010/main" val="765313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C968F-A466-45FB-8220-3E7D712408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E44553B-862C-4AB4-B063-668919A226C6}"/>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It is easy to incorporate function approximation algorithms such as BACKPROPAGATION into the Q learning algorithm, by substituting a neural network for the lookup table and using each Q’ ( </a:t>
            </a:r>
            <a:r>
              <a:rPr lang="en-US" sz="2400" b="0" i="0" u="none" strike="noStrike" baseline="0" dirty="0" err="1">
                <a:solidFill>
                  <a:schemeClr val="tx1"/>
                </a:solidFill>
                <a:latin typeface="Times New Roman" panose="02020603050405020304" pitchFamily="18" charset="0"/>
              </a:rPr>
              <a:t>s,a</a:t>
            </a:r>
            <a:r>
              <a:rPr lang="en-US" sz="2400" b="0" i="0" u="none" strike="noStrike" baseline="0" dirty="0">
                <a:solidFill>
                  <a:schemeClr val="tx1"/>
                </a:solidFill>
                <a:latin typeface="Times New Roman" panose="02020603050405020304" pitchFamily="18" charset="0"/>
              </a:rPr>
              <a:t>),update as a training example.</a:t>
            </a:r>
          </a:p>
          <a:p>
            <a:pPr algn="l"/>
            <a:r>
              <a:rPr lang="en-US" sz="2400" b="0" i="0" u="none" strike="noStrike" baseline="0" dirty="0">
                <a:solidFill>
                  <a:schemeClr val="tx1"/>
                </a:solidFill>
                <a:latin typeface="Times New Roman" panose="02020603050405020304" pitchFamily="18" charset="0"/>
              </a:rPr>
              <a:t>We could encode the state s and action a as network inputs and train the network to output the target values of Q’ given by the training rules.</a:t>
            </a:r>
          </a:p>
          <a:p>
            <a:pPr algn="l"/>
            <a:r>
              <a:rPr lang="en-US" sz="2400" b="0" i="0" u="none" strike="noStrike" baseline="0" dirty="0">
                <a:solidFill>
                  <a:schemeClr val="tx1"/>
                </a:solidFill>
                <a:latin typeface="Times New Roman" panose="02020603050405020304" pitchFamily="18" charset="0"/>
              </a:rPr>
              <a:t>In practice, a number of successful reinforcement learning systems have been developed by incorporating such function approximation algorithms in place of the </a:t>
            </a:r>
            <a:r>
              <a:rPr lang="en-IN" sz="2400" b="0" i="0" u="none" strike="noStrike" baseline="0" dirty="0">
                <a:solidFill>
                  <a:schemeClr val="tx1"/>
                </a:solidFill>
                <a:latin typeface="Times New Roman" panose="02020603050405020304" pitchFamily="18" charset="0"/>
              </a:rPr>
              <a:t>lookup table.</a:t>
            </a:r>
            <a:endParaRPr lang="en-IN" sz="2400" dirty="0">
              <a:solidFill>
                <a:schemeClr val="tx1"/>
              </a:solidFill>
            </a:endParaRPr>
          </a:p>
        </p:txBody>
      </p:sp>
    </p:spTree>
    <p:extLst>
      <p:ext uri="{BB962C8B-B14F-4D97-AF65-F5344CB8AC3E}">
        <p14:creationId xmlns:p14="http://schemas.microsoft.com/office/powerpoint/2010/main" val="115382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ED0ED-0DD7-4C13-866B-9D4C81B4845E}"/>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79A5B865-213A-450E-9C0D-9FD62CB1457C}"/>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Despite the success of these systems, for other tasks reinforcement learning fails to converge once a generalizing function approximator is introduced.</a:t>
            </a:r>
          </a:p>
          <a:p>
            <a:pPr algn="l"/>
            <a:r>
              <a:rPr lang="en-IN" sz="2400" b="0" i="0" u="none" strike="noStrike" baseline="0" dirty="0">
                <a:solidFill>
                  <a:schemeClr val="tx1"/>
                </a:solidFill>
                <a:latin typeface="Times New Roman" panose="02020603050405020304" pitchFamily="18" charset="0"/>
              </a:rPr>
              <a:t>To see the </a:t>
            </a:r>
            <a:r>
              <a:rPr lang="en-US" sz="2400" b="0" i="0" u="none" strike="noStrike" baseline="0" dirty="0">
                <a:solidFill>
                  <a:schemeClr val="tx1"/>
                </a:solidFill>
                <a:latin typeface="Times New Roman" panose="02020603050405020304" pitchFamily="18" charset="0"/>
              </a:rPr>
              <a:t>difficulty, consider using a neural network rather than an explicit table to represent Q’. </a:t>
            </a:r>
          </a:p>
          <a:p>
            <a:pPr algn="l"/>
            <a:r>
              <a:rPr lang="en-US" sz="2400" b="0" i="0" u="none" strike="noStrike" baseline="0" dirty="0">
                <a:solidFill>
                  <a:schemeClr val="tx1"/>
                </a:solidFill>
                <a:latin typeface="Times New Roman" panose="02020603050405020304" pitchFamily="18" charset="0"/>
              </a:rPr>
              <a:t>Note if the learner updates the network to better fit the training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value for a particular transition (</a:t>
            </a:r>
            <a:r>
              <a:rPr lang="en-US" sz="2400" b="0" i="0" u="none" strike="noStrike" baseline="0" dirty="0" err="1">
                <a:solidFill>
                  <a:schemeClr val="tx1"/>
                </a:solidFill>
                <a:latin typeface="Times New Roman" panose="02020603050405020304" pitchFamily="18" charset="0"/>
              </a:rPr>
              <a:t>si</a:t>
            </a:r>
            <a:r>
              <a:rPr lang="en-US" sz="2400" b="0" i="0" u="none" strike="noStrike" baseline="0" dirty="0">
                <a:solidFill>
                  <a:schemeClr val="tx1"/>
                </a:solidFill>
                <a:latin typeface="Times New Roman" panose="02020603050405020304" pitchFamily="18" charset="0"/>
              </a:rPr>
              <a:t>, ai), the altered network weights may also change the Q’ estimates for arbitrary other transitions.</a:t>
            </a:r>
          </a:p>
          <a:p>
            <a:pPr algn="l"/>
            <a:r>
              <a:rPr lang="en-US" sz="2400" b="0" i="0" u="none" strike="noStrike" baseline="0" dirty="0">
                <a:solidFill>
                  <a:schemeClr val="tx1"/>
                </a:solidFill>
                <a:latin typeface="Times New Roman" panose="02020603050405020304" pitchFamily="18" charset="0"/>
              </a:rPr>
              <a:t> Because these weight changes may increase the error in Q’ estimates for these other transitions, the argument proving the original theorem no longer holds.</a:t>
            </a:r>
            <a:endParaRPr lang="en-IN" sz="2400" dirty="0">
              <a:solidFill>
                <a:schemeClr val="tx1"/>
              </a:solidFill>
            </a:endParaRPr>
          </a:p>
        </p:txBody>
      </p:sp>
    </p:spTree>
    <p:extLst>
      <p:ext uri="{BB962C8B-B14F-4D97-AF65-F5344CB8AC3E}">
        <p14:creationId xmlns:p14="http://schemas.microsoft.com/office/powerpoint/2010/main" val="132568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5DBFA-FC7E-4B03-9B62-2A12C5728DA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EE3E095F-7628-44D2-AA8D-6B04986C28D1}"/>
              </a:ext>
            </a:extLst>
          </p:cNvPr>
          <p:cNvSpPr>
            <a:spLocks noGrp="1"/>
          </p:cNvSpPr>
          <p:nvPr>
            <p:ph idx="1"/>
          </p:nvPr>
        </p:nvSpPr>
        <p:spPr/>
        <p:txBody>
          <a:bodyPr>
            <a:normAutofit/>
          </a:bodyPr>
          <a:lstStyle/>
          <a:p>
            <a:pPr algn="l"/>
            <a:r>
              <a:rPr lang="en-US" sz="2400" dirty="0">
                <a:solidFill>
                  <a:schemeClr val="tx1"/>
                </a:solidFill>
                <a:latin typeface="Times New Roman" panose="02020603050405020304" pitchFamily="18" charset="0"/>
              </a:rPr>
              <a:t>W</a:t>
            </a:r>
            <a:r>
              <a:rPr lang="en-US" sz="2400" b="0" i="0" u="none" strike="noStrike" baseline="0" dirty="0">
                <a:solidFill>
                  <a:schemeClr val="tx1"/>
                </a:solidFill>
                <a:latin typeface="Times New Roman" panose="02020603050405020304" pitchFamily="18" charset="0"/>
              </a:rPr>
              <a:t>e are interested in any type of agent that must learn to choose actions that alter the state of its environment and where a cumulative reward function is used to define the quality of any given action sequence.</a:t>
            </a:r>
          </a:p>
          <a:p>
            <a:pPr algn="l"/>
            <a:r>
              <a:rPr lang="en-IN" sz="2400" b="0" i="0" u="none" strike="noStrike" baseline="0" dirty="0">
                <a:solidFill>
                  <a:schemeClr val="tx1"/>
                </a:solidFill>
                <a:latin typeface="Times New Roman" panose="02020603050405020304" pitchFamily="18" charset="0"/>
              </a:rPr>
              <a:t>Within this class of </a:t>
            </a:r>
            <a:r>
              <a:rPr lang="en-US" sz="2400" b="0" i="0" u="none" strike="noStrike" baseline="0" dirty="0">
                <a:solidFill>
                  <a:schemeClr val="tx1"/>
                </a:solidFill>
                <a:latin typeface="Times New Roman" panose="02020603050405020304" pitchFamily="18" charset="0"/>
              </a:rPr>
              <a:t>problems we will consider specific settings</a:t>
            </a:r>
          </a:p>
          <a:p>
            <a:pPr lvl="1">
              <a:buFont typeface="Wingdings" panose="05000000000000000000" pitchFamily="2" charset="2"/>
              <a:buChar char="q"/>
            </a:pPr>
            <a:r>
              <a:rPr lang="en-IN" b="0" i="0" u="none" strike="noStrike" baseline="0" dirty="0">
                <a:solidFill>
                  <a:schemeClr val="tx1"/>
                </a:solidFill>
                <a:latin typeface="Times New Roman" panose="02020603050405020304" pitchFamily="18" charset="0"/>
              </a:rPr>
              <a:t>Actions </a:t>
            </a:r>
            <a:r>
              <a:rPr lang="en-US" b="0" i="0" u="none" strike="noStrike" baseline="0" dirty="0">
                <a:solidFill>
                  <a:schemeClr val="tx1"/>
                </a:solidFill>
                <a:latin typeface="Times New Roman" panose="02020603050405020304" pitchFamily="18" charset="0"/>
              </a:rPr>
              <a:t>have deterministic or nondeterministic outcomes.</a:t>
            </a:r>
          </a:p>
          <a:p>
            <a:pPr lvl="1">
              <a:buFont typeface="Wingdings" panose="05000000000000000000" pitchFamily="2" charset="2"/>
              <a:buChar char="q"/>
            </a:pPr>
            <a:r>
              <a:rPr lang="en-US" dirty="0">
                <a:solidFill>
                  <a:schemeClr val="tx1"/>
                </a:solidFill>
                <a:latin typeface="Times New Roman" panose="02020603050405020304" pitchFamily="18" charset="0"/>
              </a:rPr>
              <a:t>Agent has or does not have prior knowledge about the effects of its actions on the </a:t>
            </a:r>
            <a:r>
              <a:rPr lang="en-IN" dirty="0">
                <a:solidFill>
                  <a:schemeClr val="tx1"/>
                </a:solidFill>
                <a:latin typeface="Times New Roman" panose="02020603050405020304" pitchFamily="18" charset="0"/>
              </a:rPr>
              <a:t>environment.</a:t>
            </a:r>
          </a:p>
          <a:p>
            <a:pPr>
              <a:buFont typeface="Arial" panose="020B0604020202020204" pitchFamily="34" charset="0"/>
              <a:buChar char="•"/>
            </a:pPr>
            <a:r>
              <a:rPr lang="en-IN" sz="2400" dirty="0">
                <a:solidFill>
                  <a:schemeClr val="tx1"/>
                </a:solidFill>
                <a:latin typeface="Times New Roman" panose="02020603050405020304" pitchFamily="18" charset="0"/>
              </a:rPr>
              <a:t>Here we consider </a:t>
            </a:r>
            <a:r>
              <a:rPr lang="en-US" sz="2400" b="0" i="0" u="none" strike="noStrike" baseline="0" dirty="0">
                <a:solidFill>
                  <a:schemeClr val="tx1"/>
                </a:solidFill>
                <a:latin typeface="Times New Roman" panose="02020603050405020304" pitchFamily="18" charset="0"/>
              </a:rPr>
              <a:t>actions may have nondeterministic outcomes and learner lacks a domain theory.</a:t>
            </a:r>
            <a:endParaRPr lang="en-IN"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01075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6700D-4580-4D78-9CE5-76CDC4ACD825}"/>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RELATIONSHIP TO DYNAMIC PROGRAMMING</a:t>
            </a:r>
            <a:endParaRPr lang="en-IN" sz="2800" dirty="0"/>
          </a:p>
        </p:txBody>
      </p:sp>
      <p:sp>
        <p:nvSpPr>
          <p:cNvPr id="3" name="Content Placeholder 2">
            <a:extLst>
              <a:ext uri="{FF2B5EF4-FFF2-40B4-BE49-F238E27FC236}">
                <a16:creationId xmlns:a16="http://schemas.microsoft.com/office/drawing/2014/main" xmlns="" id="{C68C304E-76FA-4ED6-A576-0CED66E5DCBF}"/>
              </a:ext>
            </a:extLst>
          </p:cNvPr>
          <p:cNvSpPr>
            <a:spLocks noGrp="1"/>
          </p:cNvSpPr>
          <p:nvPr>
            <p:ph idx="1"/>
          </p:nvPr>
        </p:nvSpPr>
        <p:spPr/>
        <p:txBody>
          <a:bodyPr>
            <a:normAutofit fontScale="92500" lnSpcReduction="20000"/>
          </a:bodyPr>
          <a:lstStyle/>
          <a:p>
            <a:pPr algn="l"/>
            <a:r>
              <a:rPr lang="en-US" sz="2400" b="0" i="0" u="none" strike="noStrike" baseline="0" dirty="0">
                <a:solidFill>
                  <a:schemeClr val="tx1"/>
                </a:solidFill>
                <a:latin typeface="Times New Roman" panose="02020603050405020304" pitchFamily="18" charset="0"/>
              </a:rPr>
              <a:t>Reinforcement learning methods such as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are closely related to a long line of research on dynamic programming approaches to solving Markov decision </a:t>
            </a:r>
            <a:r>
              <a:rPr lang="en-IN" sz="2400" b="0" i="0" u="none" strike="noStrike" baseline="0" dirty="0">
                <a:solidFill>
                  <a:schemeClr val="tx1"/>
                </a:solidFill>
                <a:latin typeface="Times New Roman" panose="02020603050405020304" pitchFamily="18" charset="0"/>
              </a:rPr>
              <a:t>processes.</a:t>
            </a:r>
          </a:p>
          <a:p>
            <a:pPr algn="l"/>
            <a:r>
              <a:rPr lang="en-IN" sz="2400" b="0" i="0" u="none" strike="noStrike" baseline="0" dirty="0">
                <a:solidFill>
                  <a:schemeClr val="tx1"/>
                </a:solidFill>
                <a:latin typeface="Times New Roman" panose="02020603050405020304" pitchFamily="18" charset="0"/>
              </a:rPr>
              <a:t>The novel aspect of </a:t>
            </a:r>
            <a:r>
              <a:rPr lang="en-US" sz="2400" b="1" i="1" u="none" strike="noStrike" baseline="0" dirty="0">
                <a:solidFill>
                  <a:schemeClr val="tx1"/>
                </a:solidFill>
                <a:latin typeface="Times New Roman" panose="02020603050405020304" pitchFamily="18" charset="0"/>
              </a:rPr>
              <a:t>Q </a:t>
            </a:r>
            <a:r>
              <a:rPr lang="en-US" sz="2400" b="0" i="0" u="none" strike="noStrike" baseline="0" dirty="0">
                <a:solidFill>
                  <a:schemeClr val="tx1"/>
                </a:solidFill>
                <a:latin typeface="Times New Roman" panose="02020603050405020304" pitchFamily="18" charset="0"/>
              </a:rPr>
              <a:t>learning is that it assumes the agent does </a:t>
            </a:r>
            <a:r>
              <a:rPr lang="en-US" sz="2400" b="1" i="1" u="none" strike="noStrike" baseline="0" dirty="0">
                <a:solidFill>
                  <a:schemeClr val="tx1"/>
                </a:solidFill>
                <a:latin typeface="Times New Roman" panose="02020603050405020304" pitchFamily="18" charset="0"/>
              </a:rPr>
              <a:t>not </a:t>
            </a:r>
            <a:r>
              <a:rPr lang="en-US" sz="2400" b="0" i="0" u="none" strike="noStrike" baseline="0" dirty="0">
                <a:solidFill>
                  <a:schemeClr val="tx1"/>
                </a:solidFill>
                <a:latin typeface="Times New Roman" panose="02020603050405020304" pitchFamily="18" charset="0"/>
              </a:rPr>
              <a:t>have knowledge of </a:t>
            </a:r>
            <a:r>
              <a:rPr lang="en-US" sz="2400" b="1" dirty="0">
                <a:solidFill>
                  <a:schemeClr val="tx1"/>
                </a:solidFill>
                <a:latin typeface="Courier"/>
              </a:rPr>
              <a:t>∂</a:t>
            </a:r>
            <a:r>
              <a:rPr lang="en-US" sz="2400" b="1" i="0" u="none" strike="noStrike" baseline="0" dirty="0">
                <a:solidFill>
                  <a:schemeClr val="tx1"/>
                </a:solidFill>
                <a:latin typeface="Courier"/>
              </a:rPr>
              <a:t>(s, </a:t>
            </a:r>
            <a:r>
              <a:rPr lang="en-US" sz="2400" b="0" i="0" u="none" strike="noStrike" baseline="0" dirty="0">
                <a:solidFill>
                  <a:schemeClr val="tx1"/>
                </a:solidFill>
                <a:latin typeface="Times New Roman" panose="02020603050405020304" pitchFamily="18" charset="0"/>
              </a:rPr>
              <a:t>a) and   r(s, a), it must move about the real world and observe the consequences.</a:t>
            </a:r>
          </a:p>
          <a:p>
            <a:pPr algn="l"/>
            <a:r>
              <a:rPr lang="en-US" sz="2600" b="0" i="0" u="none" strike="noStrike" baseline="0" dirty="0">
                <a:solidFill>
                  <a:schemeClr val="tx1"/>
                </a:solidFill>
                <a:latin typeface="Times New Roman" panose="02020603050405020304" pitchFamily="18" charset="0"/>
              </a:rPr>
              <a:t>Our primary concern is usually the number of real-world actions that the agent must perform to converge to an acceptable policy, rather than the number of computational cycles it must expend.</a:t>
            </a:r>
          </a:p>
          <a:p>
            <a:pPr algn="l"/>
            <a:r>
              <a:rPr lang="en-US" sz="2600" b="0" i="0" u="none" strike="noStrike" baseline="0" dirty="0">
                <a:solidFill>
                  <a:schemeClr val="tx1"/>
                </a:solidFill>
                <a:latin typeface="Times New Roman" panose="02020603050405020304" pitchFamily="18" charset="0"/>
              </a:rPr>
              <a:t>The close correspondence between the earlier approaches and the reinforcement learning problems discussed here is apparent by considering Bellman’s equation, which forms the foundation for many dynamic programming approaches to solve MDP’s.</a:t>
            </a:r>
          </a:p>
          <a:p>
            <a:endParaRPr lang="en-IN" sz="2400" dirty="0">
              <a:solidFill>
                <a:schemeClr val="tx1"/>
              </a:solidFill>
            </a:endParaRPr>
          </a:p>
        </p:txBody>
      </p:sp>
    </p:spTree>
    <p:extLst>
      <p:ext uri="{BB962C8B-B14F-4D97-AF65-F5344CB8AC3E}">
        <p14:creationId xmlns:p14="http://schemas.microsoft.com/office/powerpoint/2010/main" val="4015824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62471-D472-4BC2-BE67-F03F77A8FA9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9D208CAD-481C-45AB-81A9-75B1A00F2B09}"/>
              </a:ext>
            </a:extLst>
          </p:cNvPr>
          <p:cNvSpPr>
            <a:spLocks noGrp="1"/>
          </p:cNvSpPr>
          <p:nvPr>
            <p:ph idx="1"/>
          </p:nvPr>
        </p:nvSpPr>
        <p:spPr/>
        <p:txBody>
          <a:bodyPr/>
          <a:lstStyle/>
          <a:p>
            <a:r>
              <a:rPr lang="en-IN" sz="2400" b="0" i="0" u="none" strike="noStrike" baseline="0" dirty="0">
                <a:solidFill>
                  <a:schemeClr val="tx1"/>
                </a:solidFill>
                <a:latin typeface="Times New Roman" panose="02020603050405020304" pitchFamily="18" charset="0"/>
              </a:rPr>
              <a:t>Bellman's equation is</a:t>
            </a:r>
          </a:p>
          <a:p>
            <a:endParaRPr lang="en-IN" sz="2400" dirty="0">
              <a:solidFill>
                <a:schemeClr val="tx1"/>
              </a:solidFill>
              <a:latin typeface="Times New Roman" panose="02020603050405020304" pitchFamily="18" charset="0"/>
            </a:endParaRPr>
          </a:p>
          <a:p>
            <a:endParaRPr lang="en-IN" sz="2400" b="0" i="0" u="none" strike="noStrike" baseline="0" dirty="0">
              <a:solidFill>
                <a:schemeClr val="tx1"/>
              </a:solidFill>
              <a:latin typeface="Times New Roman" panose="02020603050405020304" pitchFamily="18" charset="0"/>
            </a:endParaRPr>
          </a:p>
          <a:p>
            <a:pPr algn="l"/>
            <a:r>
              <a:rPr lang="en-US" sz="2400" b="0" i="0" u="none" strike="noStrike" baseline="0" dirty="0">
                <a:solidFill>
                  <a:schemeClr val="tx1"/>
                </a:solidFill>
                <a:latin typeface="Times New Roman" panose="02020603050405020304" pitchFamily="18" charset="0"/>
              </a:rPr>
              <a:t>Bellman (1957) showed that the optimal policy </a:t>
            </a:r>
            <a:r>
              <a:rPr lang="en-US" sz="2400" i="1" dirty="0">
                <a:solidFill>
                  <a:schemeClr val="tx1"/>
                </a:solidFill>
                <a:latin typeface="Courier"/>
              </a:rPr>
              <a:t>π</a:t>
            </a:r>
            <a:r>
              <a:rPr lang="en-US" sz="2400" b="0" i="1" u="none" strike="noStrike" baseline="0" dirty="0">
                <a:solidFill>
                  <a:schemeClr val="tx1"/>
                </a:solidFill>
                <a:latin typeface="Courier"/>
              </a:rPr>
              <a:t>* </a:t>
            </a:r>
            <a:r>
              <a:rPr lang="en-US" sz="2400" b="0" i="0" u="none" strike="noStrike" baseline="0" dirty="0">
                <a:solidFill>
                  <a:schemeClr val="tx1"/>
                </a:solidFill>
                <a:latin typeface="Times New Roman" panose="02020603050405020304" pitchFamily="18" charset="0"/>
              </a:rPr>
              <a:t>satisfies the above equation and that any policy </a:t>
            </a:r>
            <a:r>
              <a:rPr lang="en-US" sz="2400" i="1" dirty="0">
                <a:solidFill>
                  <a:schemeClr val="tx1"/>
                </a:solidFill>
                <a:latin typeface="Courier"/>
              </a:rPr>
              <a:t>π</a:t>
            </a:r>
            <a:r>
              <a:rPr lang="en-US" sz="2400" b="0" i="1" u="none" strike="noStrike" baseline="0" dirty="0">
                <a:solidFill>
                  <a:schemeClr val="tx1"/>
                </a:solidFill>
                <a:latin typeface="Courier"/>
              </a:rPr>
              <a:t> </a:t>
            </a:r>
            <a:r>
              <a:rPr lang="en-US" sz="2400" b="0" i="0" u="none" strike="noStrike" baseline="0" dirty="0">
                <a:solidFill>
                  <a:schemeClr val="tx1"/>
                </a:solidFill>
                <a:latin typeface="Times New Roman" panose="02020603050405020304" pitchFamily="18" charset="0"/>
              </a:rPr>
              <a:t>satisfying this equation is an optimal policy.</a:t>
            </a:r>
            <a:endParaRPr lang="en-IN" sz="2400" b="0" i="0" u="none" strike="noStrike" baseline="0" dirty="0">
              <a:solidFill>
                <a:schemeClr val="tx1"/>
              </a:solidFill>
              <a:latin typeface="Times New Roman" panose="02020603050405020304" pitchFamily="18" charset="0"/>
            </a:endParaRPr>
          </a:p>
          <a:p>
            <a:pPr marL="45720" indent="0">
              <a:buNone/>
            </a:pPr>
            <a:endParaRPr lang="en-IN" dirty="0"/>
          </a:p>
        </p:txBody>
      </p:sp>
      <p:pic>
        <p:nvPicPr>
          <p:cNvPr id="5" name="Picture 4">
            <a:extLst>
              <a:ext uri="{FF2B5EF4-FFF2-40B4-BE49-F238E27FC236}">
                <a16:creationId xmlns:a16="http://schemas.microsoft.com/office/drawing/2014/main" xmlns="" id="{F12551D8-0054-4ECD-8920-1CF9B1176735}"/>
              </a:ext>
            </a:extLst>
          </p:cNvPr>
          <p:cNvPicPr>
            <a:picLocks noChangeAspect="1"/>
          </p:cNvPicPr>
          <p:nvPr/>
        </p:nvPicPr>
        <p:blipFill>
          <a:blip r:embed="rId2"/>
          <a:stretch>
            <a:fillRect/>
          </a:stretch>
        </p:blipFill>
        <p:spPr>
          <a:xfrm>
            <a:off x="3014248" y="2655404"/>
            <a:ext cx="4467225" cy="381000"/>
          </a:xfrm>
          <a:prstGeom prst="rect">
            <a:avLst/>
          </a:prstGeom>
        </p:spPr>
      </p:pic>
    </p:spTree>
    <p:extLst>
      <p:ext uri="{BB962C8B-B14F-4D97-AF65-F5344CB8AC3E}">
        <p14:creationId xmlns:p14="http://schemas.microsoft.com/office/powerpoint/2010/main" val="188223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985F0-EED3-4696-817A-BD1E78CE7E72}"/>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FF023D58-139A-423D-B661-0CE5E0BF29CA}"/>
              </a:ext>
            </a:extLst>
          </p:cNvPr>
          <p:cNvSpPr>
            <a:spLocks noGrp="1"/>
          </p:cNvSpPr>
          <p:nvPr>
            <p:ph idx="1"/>
          </p:nvPr>
        </p:nvSpPr>
        <p:spPr/>
        <p:txBody>
          <a:bodyPr>
            <a:normAutofit/>
          </a:bodyPr>
          <a:lstStyle/>
          <a:p>
            <a:pPr algn="l"/>
            <a:r>
              <a:rPr lang="en-IN" sz="2400" b="0" i="0" u="none" strike="noStrike" baseline="0" dirty="0">
                <a:solidFill>
                  <a:schemeClr val="tx1"/>
                </a:solidFill>
                <a:latin typeface="Times New Roman" panose="02020603050405020304" pitchFamily="18" charset="0"/>
              </a:rPr>
              <a:t>The </a:t>
            </a:r>
            <a:r>
              <a:rPr lang="en-US" sz="2400" b="0" i="0" u="none" strike="noStrike" baseline="0" dirty="0">
                <a:solidFill>
                  <a:schemeClr val="tx1"/>
                </a:solidFill>
                <a:latin typeface="Times New Roman" panose="02020603050405020304" pitchFamily="18" charset="0"/>
              </a:rPr>
              <a:t>target function to be learned in this case is a control policy, </a:t>
            </a:r>
            <a:r>
              <a:rPr lang="en-IN" sz="2400" b="1" i="1" dirty="0">
                <a:solidFill>
                  <a:schemeClr val="tx1"/>
                </a:solidFill>
                <a:latin typeface="Courier"/>
              </a:rPr>
              <a:t>π </a:t>
            </a:r>
            <a:r>
              <a:rPr lang="en-IN" sz="2400" b="0" i="0" u="none" strike="noStrike" baseline="0" dirty="0">
                <a:solidFill>
                  <a:schemeClr val="tx1"/>
                </a:solidFill>
                <a:latin typeface="Arial" panose="020B0604020202020204" pitchFamily="34" charset="0"/>
              </a:rPr>
              <a:t>: </a:t>
            </a:r>
            <a:r>
              <a:rPr lang="en-IN" sz="2400" b="1" i="1" u="none" strike="noStrike" baseline="0" dirty="0">
                <a:solidFill>
                  <a:schemeClr val="tx1"/>
                </a:solidFill>
                <a:latin typeface="Times New Roman" panose="02020603050405020304" pitchFamily="18" charset="0"/>
              </a:rPr>
              <a:t>S </a:t>
            </a:r>
            <a:r>
              <a:rPr lang="en-IN" sz="2400" dirty="0">
                <a:solidFill>
                  <a:schemeClr val="tx1"/>
                </a:solidFill>
                <a:latin typeface="Arial" panose="020B0604020202020204" pitchFamily="34" charset="0"/>
              </a:rPr>
              <a:t>-&gt;</a:t>
            </a:r>
            <a:r>
              <a:rPr lang="en-IN" sz="2400" b="1" i="1" u="none" strike="noStrike" baseline="0" dirty="0">
                <a:solidFill>
                  <a:schemeClr val="tx1"/>
                </a:solidFill>
                <a:latin typeface="Times New Roman" panose="02020603050405020304" pitchFamily="18" charset="0"/>
              </a:rPr>
              <a:t>A, </a:t>
            </a:r>
            <a:r>
              <a:rPr lang="en-IN" sz="2400" b="0" i="0" u="none" strike="noStrike" baseline="0" dirty="0">
                <a:solidFill>
                  <a:schemeClr val="tx1"/>
                </a:solidFill>
                <a:latin typeface="Times New Roman" panose="02020603050405020304" pitchFamily="18" charset="0"/>
              </a:rPr>
              <a:t>that </a:t>
            </a:r>
            <a:r>
              <a:rPr lang="en-US" sz="2400" b="0" i="0" u="none" strike="noStrike" baseline="0" dirty="0">
                <a:solidFill>
                  <a:schemeClr val="tx1"/>
                </a:solidFill>
                <a:latin typeface="Times New Roman" panose="02020603050405020304" pitchFamily="18" charset="0"/>
              </a:rPr>
              <a:t>outputs an appropriate action </a:t>
            </a:r>
            <a:r>
              <a:rPr lang="en-US" sz="2400" b="1"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from the set </a:t>
            </a:r>
            <a:r>
              <a:rPr lang="en-US" sz="2400" b="1"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given the current state </a:t>
            </a:r>
            <a:r>
              <a:rPr lang="en-US" sz="2400" b="1" i="1" u="none" strike="noStrike" baseline="0" dirty="0">
                <a:solidFill>
                  <a:schemeClr val="tx1"/>
                </a:solidFill>
                <a:latin typeface="Times New Roman" panose="02020603050405020304" pitchFamily="18" charset="0"/>
              </a:rPr>
              <a:t>s </a:t>
            </a:r>
            <a:r>
              <a:rPr lang="en-US" sz="2400" b="0" i="0" u="none" strike="noStrike" baseline="0" dirty="0">
                <a:solidFill>
                  <a:schemeClr val="tx1"/>
                </a:solidFill>
                <a:latin typeface="Times New Roman" panose="02020603050405020304" pitchFamily="18" charset="0"/>
              </a:rPr>
              <a:t>from the </a:t>
            </a:r>
            <a:r>
              <a:rPr lang="en-IN" sz="2400" b="0" i="0" u="none" strike="noStrike" baseline="0" dirty="0">
                <a:solidFill>
                  <a:schemeClr val="tx1"/>
                </a:solidFill>
                <a:latin typeface="Times New Roman" panose="02020603050405020304" pitchFamily="18" charset="0"/>
              </a:rPr>
              <a:t>set </a:t>
            </a:r>
            <a:r>
              <a:rPr lang="en-IN" sz="2400" b="1" i="1" u="none" strike="noStrike" baseline="0" dirty="0">
                <a:solidFill>
                  <a:schemeClr val="tx1"/>
                </a:solidFill>
                <a:latin typeface="Times New Roman" panose="02020603050405020304" pitchFamily="18" charset="0"/>
              </a:rPr>
              <a:t>S.</a:t>
            </a:r>
          </a:p>
          <a:p>
            <a:pPr algn="l"/>
            <a:r>
              <a:rPr lang="en-US" sz="2400" b="0" i="0" u="none" strike="noStrike" baseline="0" dirty="0">
                <a:solidFill>
                  <a:schemeClr val="tx1"/>
                </a:solidFill>
                <a:latin typeface="Times New Roman" panose="02020603050405020304" pitchFamily="18" charset="0"/>
              </a:rPr>
              <a:t>This reinforcement learning problem differs from other function </a:t>
            </a:r>
            <a:r>
              <a:rPr lang="en-IN" sz="2400" b="0" i="0" u="none" strike="noStrike" baseline="0" dirty="0">
                <a:solidFill>
                  <a:schemeClr val="tx1"/>
                </a:solidFill>
                <a:latin typeface="Times New Roman" panose="02020603050405020304" pitchFamily="18" charset="0"/>
              </a:rPr>
              <a:t>approximation tasks:</a:t>
            </a:r>
          </a:p>
          <a:p>
            <a:pPr lvl="1"/>
            <a:r>
              <a:rPr lang="en-IN" b="1" dirty="0">
                <a:solidFill>
                  <a:schemeClr val="tx1"/>
                </a:solidFill>
                <a:latin typeface="Times New Roman" panose="02020603050405020304" pitchFamily="18" charset="0"/>
              </a:rPr>
              <a:t>Delayed Reward</a:t>
            </a:r>
            <a:r>
              <a:rPr lang="en-IN" dirty="0">
                <a:solidFill>
                  <a:schemeClr val="tx1"/>
                </a:solidFill>
                <a:latin typeface="Times New Roman" panose="02020603050405020304" pitchFamily="18" charset="0"/>
              </a:rPr>
              <a:t>: In </a:t>
            </a:r>
            <a:r>
              <a:rPr lang="en-US" b="0" i="0" u="none" strike="noStrike" baseline="0" dirty="0">
                <a:solidFill>
                  <a:schemeClr val="tx1"/>
                </a:solidFill>
                <a:latin typeface="Times New Roman" panose="02020603050405020304" pitchFamily="18" charset="0"/>
              </a:rPr>
              <a:t>reinforcement learning, training information is not available </a:t>
            </a:r>
            <a:r>
              <a:rPr lang="en-IN" dirty="0">
                <a:solidFill>
                  <a:schemeClr val="tx1"/>
                </a:solidFill>
                <a:latin typeface="Times New Roman" panose="02020603050405020304" pitchFamily="18" charset="0"/>
              </a:rPr>
              <a:t>.</a:t>
            </a:r>
            <a:r>
              <a:rPr lang="en-US" sz="1600" b="0" i="0" u="none" strike="noStrike" baseline="0" dirty="0">
                <a:latin typeface="Times New Roman" panose="02020603050405020304" pitchFamily="18" charset="0"/>
              </a:rPr>
              <a:t> </a:t>
            </a:r>
            <a:r>
              <a:rPr lang="en-US" b="0" i="0" u="none" strike="noStrike" baseline="0" dirty="0">
                <a:solidFill>
                  <a:schemeClr val="tx1"/>
                </a:solidFill>
                <a:latin typeface="Times New Roman" panose="02020603050405020304" pitchFamily="18" charset="0"/>
              </a:rPr>
              <a:t>The trainer provides only a sequence of immediate reward </a:t>
            </a:r>
            <a:r>
              <a:rPr lang="en-US" b="0" i="0" u="none" strike="noStrike" baseline="0" dirty="0" err="1">
                <a:solidFill>
                  <a:schemeClr val="tx1"/>
                </a:solidFill>
                <a:latin typeface="Times New Roman" panose="02020603050405020304" pitchFamily="18" charset="0"/>
              </a:rPr>
              <a:t>values.This</a:t>
            </a:r>
            <a:r>
              <a:rPr lang="en-US" b="0" i="0" u="none" strike="noStrike" baseline="0" dirty="0">
                <a:solidFill>
                  <a:schemeClr val="tx1"/>
                </a:solidFill>
                <a:latin typeface="Times New Roman" panose="02020603050405020304" pitchFamily="18" charset="0"/>
              </a:rPr>
              <a:t> leads to temporal credit assignment.</a:t>
            </a:r>
          </a:p>
          <a:p>
            <a:pPr lvl="1"/>
            <a:r>
              <a:rPr lang="en-IN" b="1" u="none" strike="noStrike" baseline="0" dirty="0">
                <a:solidFill>
                  <a:schemeClr val="tx1"/>
                </a:solidFill>
                <a:latin typeface="Times New Roman" panose="02020603050405020304" pitchFamily="18" charset="0"/>
              </a:rPr>
              <a:t>Exploration: </a:t>
            </a:r>
            <a:r>
              <a:rPr lang="en-IN" u="none" strike="noStrike" baseline="0" dirty="0">
                <a:solidFill>
                  <a:schemeClr val="tx1"/>
                </a:solidFill>
                <a:latin typeface="Times New Roman" panose="02020603050405020304" pitchFamily="18" charset="0"/>
              </a:rPr>
              <a:t>T</a:t>
            </a:r>
            <a:r>
              <a:rPr lang="en-US" i="0" u="none" strike="noStrike" baseline="0" dirty="0">
                <a:solidFill>
                  <a:schemeClr val="tx1"/>
                </a:solidFill>
                <a:latin typeface="Times New Roman" panose="02020603050405020304" pitchFamily="18" charset="0"/>
              </a:rPr>
              <a:t>he agent </a:t>
            </a:r>
            <a:r>
              <a:rPr lang="en-US" b="0" i="0" u="none" strike="noStrike" baseline="0" dirty="0">
                <a:solidFill>
                  <a:schemeClr val="tx1"/>
                </a:solidFill>
                <a:latin typeface="Times New Roman" panose="02020603050405020304" pitchFamily="18" charset="0"/>
              </a:rPr>
              <a:t>influences the distribution of training examples by the action sequence it chooses. So </a:t>
            </a:r>
            <a:r>
              <a:rPr lang="en-IN" b="0" i="0" u="none" strike="noStrike" baseline="0" dirty="0">
                <a:solidFill>
                  <a:schemeClr val="tx1"/>
                </a:solidFill>
                <a:latin typeface="Times New Roman" panose="02020603050405020304" pitchFamily="18" charset="0"/>
              </a:rPr>
              <a:t>The </a:t>
            </a:r>
            <a:r>
              <a:rPr lang="en-US" b="0" i="0" u="none" strike="noStrike" baseline="0" dirty="0">
                <a:solidFill>
                  <a:schemeClr val="tx1"/>
                </a:solidFill>
                <a:latin typeface="Times New Roman" panose="02020603050405020304" pitchFamily="18" charset="0"/>
              </a:rPr>
              <a:t>learner faces a tradeoff in choosing whether to favor </a:t>
            </a:r>
            <a:r>
              <a:rPr lang="en-US" b="1" i="1" u="none" strike="noStrike" baseline="0" dirty="0">
                <a:solidFill>
                  <a:schemeClr val="tx1"/>
                </a:solidFill>
                <a:latin typeface="Times New Roman" panose="02020603050405020304" pitchFamily="18" charset="0"/>
              </a:rPr>
              <a:t>exploration </a:t>
            </a:r>
            <a:r>
              <a:rPr lang="en-US" b="0" i="0" u="none" strike="noStrike" baseline="0" dirty="0">
                <a:solidFill>
                  <a:schemeClr val="tx1"/>
                </a:solidFill>
                <a:latin typeface="Times New Roman" panose="02020603050405020304" pitchFamily="18" charset="0"/>
              </a:rPr>
              <a:t>of unknown states and actions or </a:t>
            </a:r>
            <a:r>
              <a:rPr lang="en-US" b="1" i="1" u="none" strike="noStrike" baseline="0" dirty="0">
                <a:solidFill>
                  <a:schemeClr val="tx1"/>
                </a:solidFill>
                <a:latin typeface="Times New Roman" panose="02020603050405020304" pitchFamily="18" charset="0"/>
              </a:rPr>
              <a:t>exploitation </a:t>
            </a:r>
            <a:r>
              <a:rPr lang="en-US" b="0" i="0" u="none" strike="noStrike" baseline="0" dirty="0">
                <a:solidFill>
                  <a:schemeClr val="tx1"/>
                </a:solidFill>
                <a:latin typeface="Times New Roman" panose="02020603050405020304" pitchFamily="18" charset="0"/>
              </a:rPr>
              <a:t>of states</a:t>
            </a:r>
            <a:endParaRPr lang="en-IN" dirty="0">
              <a:solidFill>
                <a:schemeClr val="tx1"/>
              </a:solidFill>
            </a:endParaRPr>
          </a:p>
        </p:txBody>
      </p:sp>
    </p:spTree>
    <p:extLst>
      <p:ext uri="{BB962C8B-B14F-4D97-AF65-F5344CB8AC3E}">
        <p14:creationId xmlns:p14="http://schemas.microsoft.com/office/powerpoint/2010/main" val="70967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C5908-AC9A-4B32-ADEF-C629C33676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83972C9-6F35-46E0-9F27-F62F625501AA}"/>
              </a:ext>
            </a:extLst>
          </p:cNvPr>
          <p:cNvSpPr>
            <a:spLocks noGrp="1"/>
          </p:cNvSpPr>
          <p:nvPr>
            <p:ph idx="1"/>
          </p:nvPr>
        </p:nvSpPr>
        <p:spPr/>
        <p:txBody>
          <a:bodyPr>
            <a:normAutofit/>
          </a:bodyPr>
          <a:lstStyle/>
          <a:p>
            <a:pPr algn="l"/>
            <a:r>
              <a:rPr lang="en-IN" sz="2000" b="1" u="none" strike="noStrike" baseline="0" dirty="0">
                <a:solidFill>
                  <a:schemeClr val="tx1"/>
                </a:solidFill>
                <a:latin typeface="Times New Roman" panose="02020603050405020304" pitchFamily="18" charset="0"/>
              </a:rPr>
              <a:t>Partially observable states: I</a:t>
            </a:r>
            <a:r>
              <a:rPr lang="en-US" sz="2000" b="0" i="0" u="none" strike="noStrike" baseline="0" dirty="0">
                <a:solidFill>
                  <a:schemeClr val="tx1"/>
                </a:solidFill>
                <a:latin typeface="Times New Roman" panose="02020603050405020304" pitchFamily="18" charset="0"/>
              </a:rPr>
              <a:t>t is convenient to assume that the agent's sensors can perceive the entire state of the environment at each time step, in many practical situations sensors provide only partial information.</a:t>
            </a:r>
            <a:r>
              <a:rPr lang="en-US" sz="1800" b="0" i="0" u="none" strike="noStrike" baseline="0" dirty="0">
                <a:solidFill>
                  <a:schemeClr val="tx1"/>
                </a:solidFill>
                <a:latin typeface="Times New Roman" panose="02020603050405020304" pitchFamily="18" charset="0"/>
              </a:rPr>
              <a:t> It may be necessary for the agent to consider its previous observations together with its current sensor data when choosing </a:t>
            </a:r>
            <a:r>
              <a:rPr lang="en-IN" sz="1800" b="0" i="0" u="none" strike="noStrike" baseline="0" dirty="0">
                <a:solidFill>
                  <a:schemeClr val="tx1"/>
                </a:solidFill>
                <a:latin typeface="Times New Roman" panose="02020603050405020304" pitchFamily="18" charset="0"/>
              </a:rPr>
              <a:t>actions.</a:t>
            </a:r>
          </a:p>
          <a:p>
            <a:pPr algn="l"/>
            <a:r>
              <a:rPr lang="en-IN" sz="2000" b="1" u="none" strike="noStrike" baseline="0" dirty="0">
                <a:solidFill>
                  <a:schemeClr val="tx1"/>
                </a:solidFill>
                <a:latin typeface="Times New Roman" panose="02020603050405020304" pitchFamily="18" charset="0"/>
              </a:rPr>
              <a:t>Life-long learning: </a:t>
            </a:r>
            <a:r>
              <a:rPr lang="en-IN" sz="2000" b="0" i="0" u="none" strike="noStrike" baseline="0" dirty="0">
                <a:solidFill>
                  <a:schemeClr val="tx1"/>
                </a:solidFill>
                <a:latin typeface="Times New Roman" panose="02020603050405020304" pitchFamily="18" charset="0"/>
              </a:rPr>
              <a:t>robot learning </a:t>
            </a:r>
            <a:r>
              <a:rPr lang="en-US" sz="2000" b="0" i="0" u="none" strike="noStrike" baseline="0" dirty="0">
                <a:solidFill>
                  <a:schemeClr val="tx1"/>
                </a:solidFill>
                <a:latin typeface="Times New Roman" panose="02020603050405020304" pitchFamily="18" charset="0"/>
              </a:rPr>
              <a:t>often requires that the robot learn several related tasks within the same environment, using the same sensors.</a:t>
            </a:r>
            <a:r>
              <a:rPr lang="en-US" sz="2000" b="0" i="0" u="none" strike="noStrike" baseline="0" dirty="0">
                <a:latin typeface="Times New Roman" panose="02020603050405020304" pitchFamily="18" charset="0"/>
              </a:rPr>
              <a:t> </a:t>
            </a:r>
            <a:r>
              <a:rPr lang="en-US" sz="2000" b="0" i="0" u="none" strike="noStrike" baseline="0" dirty="0">
                <a:solidFill>
                  <a:schemeClr val="tx1"/>
                </a:solidFill>
                <a:latin typeface="Times New Roman" panose="02020603050405020304" pitchFamily="18" charset="0"/>
              </a:rPr>
              <a:t>This  raises the possibility of using previously obtained experience or knowledge to reduce sample complexity when learning new tasks.</a:t>
            </a:r>
          </a:p>
          <a:p>
            <a:pPr algn="l"/>
            <a:endParaRPr lang="en-IN" sz="2000" dirty="0">
              <a:solidFill>
                <a:schemeClr val="tx1"/>
              </a:solidFill>
            </a:endParaRPr>
          </a:p>
        </p:txBody>
      </p:sp>
    </p:spTree>
    <p:extLst>
      <p:ext uri="{BB962C8B-B14F-4D97-AF65-F5344CB8AC3E}">
        <p14:creationId xmlns:p14="http://schemas.microsoft.com/office/powerpoint/2010/main" val="249598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FC0A7-213A-4DA4-A022-40A08DC52D79}"/>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THE LEARNING TASK</a:t>
            </a:r>
            <a:endParaRPr lang="en-IN" sz="2800" dirty="0"/>
          </a:p>
        </p:txBody>
      </p:sp>
      <p:sp>
        <p:nvSpPr>
          <p:cNvPr id="3" name="Content Placeholder 2">
            <a:extLst>
              <a:ext uri="{FF2B5EF4-FFF2-40B4-BE49-F238E27FC236}">
                <a16:creationId xmlns:a16="http://schemas.microsoft.com/office/drawing/2014/main" xmlns="" id="{4BD6018D-14E3-4525-954E-904F0D6C876D}"/>
              </a:ext>
            </a:extLst>
          </p:cNvPr>
          <p:cNvSpPr>
            <a:spLocks noGrp="1"/>
          </p:cNvSpPr>
          <p:nvPr>
            <p:ph idx="1"/>
          </p:nvPr>
        </p:nvSpPr>
        <p:spPr/>
        <p:txBody>
          <a:bodyPr>
            <a:normAutofit/>
          </a:bodyPr>
          <a:lstStyle/>
          <a:p>
            <a:r>
              <a:rPr lang="en-US" sz="2400" b="0" i="0" u="none" strike="noStrike" baseline="0" dirty="0">
                <a:solidFill>
                  <a:schemeClr val="tx1"/>
                </a:solidFill>
                <a:latin typeface="Times New Roman" panose="02020603050405020304" pitchFamily="18" charset="0"/>
              </a:rPr>
              <a:t>There are many ways to do so.</a:t>
            </a:r>
          </a:p>
          <a:p>
            <a:pPr algn="l"/>
            <a:r>
              <a:rPr lang="en-US" sz="2400" b="0" i="0" u="none" strike="noStrike" baseline="0" dirty="0">
                <a:solidFill>
                  <a:schemeClr val="tx1"/>
                </a:solidFill>
                <a:latin typeface="Times New Roman" panose="02020603050405020304" pitchFamily="18" charset="0"/>
              </a:rPr>
              <a:t>Here we define one quite general formulation of the problem, based on Markov decision processes.</a:t>
            </a:r>
          </a:p>
          <a:p>
            <a:pPr algn="l"/>
            <a:r>
              <a:rPr lang="en-US" sz="2400" b="0" i="0" u="none" strike="noStrike" baseline="0" dirty="0">
                <a:solidFill>
                  <a:schemeClr val="tx1"/>
                </a:solidFill>
                <a:latin typeface="Times New Roman" panose="02020603050405020304" pitchFamily="18" charset="0"/>
              </a:rPr>
              <a:t>In a Markov decision process (MDP) the agent can perceive a set </a:t>
            </a:r>
            <a:r>
              <a:rPr lang="en-US" sz="2400" b="1" i="1" u="none" strike="noStrike" baseline="0" dirty="0">
                <a:solidFill>
                  <a:schemeClr val="tx1"/>
                </a:solidFill>
                <a:latin typeface="Times New Roman" panose="02020603050405020304" pitchFamily="18" charset="0"/>
              </a:rPr>
              <a:t>S </a:t>
            </a:r>
            <a:r>
              <a:rPr lang="en-US" sz="2400" b="0" i="0" u="none" strike="noStrike" baseline="0" dirty="0">
                <a:solidFill>
                  <a:schemeClr val="tx1"/>
                </a:solidFill>
                <a:latin typeface="Times New Roman" panose="02020603050405020304" pitchFamily="18" charset="0"/>
              </a:rPr>
              <a:t>of distinct states of its environment and has a set </a:t>
            </a:r>
            <a:r>
              <a:rPr lang="en-US" sz="2400" b="1"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of actions that it can perform.</a:t>
            </a:r>
          </a:p>
          <a:p>
            <a:pPr algn="l"/>
            <a:r>
              <a:rPr lang="en-US" sz="2400" b="0" i="0" u="none" strike="noStrike" baseline="0" dirty="0">
                <a:solidFill>
                  <a:schemeClr val="tx1"/>
                </a:solidFill>
                <a:latin typeface="Times New Roman" panose="02020603050405020304" pitchFamily="18" charset="0"/>
              </a:rPr>
              <a:t> At each discrete time step </a:t>
            </a:r>
            <a:r>
              <a:rPr lang="en-US" sz="2400" b="0" i="1" u="none" strike="noStrike" baseline="0" dirty="0">
                <a:solidFill>
                  <a:schemeClr val="tx1"/>
                </a:solidFill>
                <a:latin typeface="Times New Roman" panose="02020603050405020304" pitchFamily="18" charset="0"/>
              </a:rPr>
              <a:t>t, </a:t>
            </a:r>
            <a:r>
              <a:rPr lang="en-US" sz="2400" b="0" i="0" u="none" strike="noStrike" baseline="0" dirty="0">
                <a:solidFill>
                  <a:schemeClr val="tx1"/>
                </a:solidFill>
                <a:latin typeface="Times New Roman" panose="02020603050405020304" pitchFamily="18" charset="0"/>
              </a:rPr>
              <a:t>the agent senses the current state </a:t>
            </a:r>
            <a:r>
              <a:rPr lang="en-US" sz="2400" b="1" i="1" u="none" strike="noStrike" baseline="0" dirty="0" err="1">
                <a:solidFill>
                  <a:schemeClr val="tx1"/>
                </a:solidFill>
                <a:latin typeface="Times New Roman" panose="02020603050405020304" pitchFamily="18" charset="0"/>
              </a:rPr>
              <a:t>s</a:t>
            </a:r>
            <a:r>
              <a:rPr lang="en-US" sz="2000" b="1" i="1" u="none" strike="noStrike" baseline="0" dirty="0" err="1">
                <a:solidFill>
                  <a:schemeClr val="tx1"/>
                </a:solidFill>
                <a:latin typeface="Times New Roman" panose="02020603050405020304" pitchFamily="18" charset="0"/>
              </a:rPr>
              <a:t>t</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chooses a current action </a:t>
            </a:r>
            <a:r>
              <a:rPr lang="en-IN" sz="2400" b="1" i="1" u="none" strike="noStrike" baseline="0" dirty="0">
                <a:solidFill>
                  <a:schemeClr val="tx1"/>
                </a:solidFill>
                <a:latin typeface="Times New Roman" panose="02020603050405020304" pitchFamily="18" charset="0"/>
              </a:rPr>
              <a:t>a</a:t>
            </a:r>
            <a:r>
              <a:rPr lang="en-IN" sz="2000" b="1" i="1" u="none" strike="noStrike" baseline="0" dirty="0">
                <a:solidFill>
                  <a:schemeClr val="tx1"/>
                </a:solidFill>
                <a:latin typeface="Times New Roman" panose="02020603050405020304" pitchFamily="18" charset="0"/>
              </a:rPr>
              <a:t>t</a:t>
            </a:r>
            <a:r>
              <a:rPr lang="en-IN" sz="2400" b="1" i="1" u="none" strike="noStrike" baseline="0" dirty="0">
                <a:solidFill>
                  <a:schemeClr val="tx1"/>
                </a:solidFill>
                <a:latin typeface="Times New Roman" panose="02020603050405020304" pitchFamily="18" charset="0"/>
              </a:rPr>
              <a:t>, </a:t>
            </a:r>
            <a:r>
              <a:rPr lang="en-IN" sz="2400" b="0" i="0" u="none" strike="noStrike" baseline="0" dirty="0">
                <a:solidFill>
                  <a:schemeClr val="tx1"/>
                </a:solidFill>
                <a:latin typeface="Times New Roman" panose="02020603050405020304" pitchFamily="18" charset="0"/>
              </a:rPr>
              <a:t>and performs it.</a:t>
            </a:r>
          </a:p>
          <a:p>
            <a:pPr algn="l"/>
            <a:endParaRPr lang="en-IN" sz="2400" dirty="0">
              <a:solidFill>
                <a:schemeClr val="tx1"/>
              </a:solidFill>
            </a:endParaRPr>
          </a:p>
        </p:txBody>
      </p:sp>
    </p:spTree>
    <p:extLst>
      <p:ext uri="{BB962C8B-B14F-4D97-AF65-F5344CB8AC3E}">
        <p14:creationId xmlns:p14="http://schemas.microsoft.com/office/powerpoint/2010/main" val="37292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BC8DB-2DAE-4328-A6D7-2971D39CA26C}"/>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9B24E12F-D113-4CAB-8C57-B393C1CCDA14}"/>
              </a:ext>
            </a:extLst>
          </p:cNvPr>
          <p:cNvSpPr>
            <a:spLocks noGrp="1"/>
          </p:cNvSpPr>
          <p:nvPr>
            <p:ph idx="1"/>
          </p:nvPr>
        </p:nvSpPr>
        <p:spPr/>
        <p:txBody>
          <a:bodyPr>
            <a:normAutofit/>
          </a:bodyPr>
          <a:lstStyle/>
          <a:p>
            <a:pPr algn="l"/>
            <a:r>
              <a:rPr lang="en-US" sz="2400" b="0" i="0" u="none" strike="noStrike" baseline="0" dirty="0">
                <a:solidFill>
                  <a:schemeClr val="tx1"/>
                </a:solidFill>
                <a:latin typeface="Times New Roman" panose="02020603050405020304" pitchFamily="18" charset="0"/>
              </a:rPr>
              <a:t>The environment responds by giving the agent a reward </a:t>
            </a:r>
            <a:r>
              <a:rPr lang="en-US" sz="2400" b="1" i="1" u="none" strike="noStrike" baseline="0" dirty="0">
                <a:solidFill>
                  <a:schemeClr val="tx1"/>
                </a:solidFill>
                <a:latin typeface="Times New Roman" panose="02020603050405020304" pitchFamily="18" charset="0"/>
              </a:rPr>
              <a:t>r</a:t>
            </a:r>
            <a:r>
              <a:rPr lang="en-US" sz="2000" b="1" i="1" u="none" strike="noStrike" baseline="0" dirty="0">
                <a:solidFill>
                  <a:schemeClr val="tx1"/>
                </a:solidFill>
                <a:latin typeface="Times New Roman" panose="02020603050405020304" pitchFamily="18" charset="0"/>
              </a:rPr>
              <a:t>t </a:t>
            </a:r>
            <a:r>
              <a:rPr lang="en-US" sz="2400" b="0" i="0" u="none" strike="noStrike" baseline="0" dirty="0">
                <a:solidFill>
                  <a:schemeClr val="tx1"/>
                </a:solidFill>
                <a:latin typeface="Arial" panose="020B0604020202020204" pitchFamily="34" charset="0"/>
              </a:rPr>
              <a:t>= </a:t>
            </a:r>
            <a:r>
              <a:rPr lang="en-US" sz="2400" b="1" i="1" u="none" strike="noStrike" baseline="0" dirty="0">
                <a:solidFill>
                  <a:schemeClr val="tx1"/>
                </a:solidFill>
                <a:latin typeface="Times New Roman" panose="02020603050405020304" pitchFamily="18" charset="0"/>
              </a:rPr>
              <a:t>r (</a:t>
            </a:r>
            <a:r>
              <a:rPr lang="en-US" sz="2400" b="1" i="1" u="none" strike="noStrike" baseline="0" dirty="0" err="1">
                <a:solidFill>
                  <a:schemeClr val="tx1"/>
                </a:solidFill>
                <a:latin typeface="Times New Roman" panose="02020603050405020304" pitchFamily="18" charset="0"/>
              </a:rPr>
              <a:t>s</a:t>
            </a:r>
            <a:r>
              <a:rPr lang="en-US" sz="2000" b="1" i="1" u="none" strike="noStrike" baseline="0" dirty="0" err="1">
                <a:solidFill>
                  <a:schemeClr val="tx1"/>
                </a:solidFill>
                <a:latin typeface="Times New Roman" panose="02020603050405020304" pitchFamily="18" charset="0"/>
              </a:rPr>
              <a:t>t</a:t>
            </a:r>
            <a:r>
              <a:rPr lang="en-US" sz="2400" b="1" i="1" u="none" strike="noStrike" baseline="0" dirty="0">
                <a:solidFill>
                  <a:schemeClr val="tx1"/>
                </a:solidFill>
                <a:latin typeface="Times New Roman" panose="02020603050405020304" pitchFamily="18" charset="0"/>
              </a:rPr>
              <a:t>, a</a:t>
            </a:r>
            <a:r>
              <a:rPr lang="en-US" sz="2000" b="1" i="1" u="none" strike="noStrike" baseline="0" dirty="0">
                <a:solidFill>
                  <a:schemeClr val="tx1"/>
                </a:solidFill>
                <a:latin typeface="Times New Roman" panose="02020603050405020304" pitchFamily="18" charset="0"/>
              </a:rPr>
              <a:t>t</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and by producing the succeeding state </a:t>
            </a:r>
            <a:r>
              <a:rPr lang="en-US" sz="2400" b="1" i="1" u="none" strike="noStrike" baseline="0" dirty="0">
                <a:solidFill>
                  <a:schemeClr val="tx1"/>
                </a:solidFill>
                <a:latin typeface="Times New Roman" panose="02020603050405020304" pitchFamily="18" charset="0"/>
              </a:rPr>
              <a:t>s</a:t>
            </a:r>
            <a:r>
              <a:rPr lang="en-US" sz="1800" b="1" i="1" u="none" strike="noStrike" baseline="0" dirty="0">
                <a:solidFill>
                  <a:schemeClr val="tx1"/>
                </a:solidFill>
                <a:latin typeface="Times New Roman" panose="02020603050405020304" pitchFamily="18" charset="0"/>
              </a:rPr>
              <a:t>t+</a:t>
            </a:r>
            <a:r>
              <a:rPr lang="en-US" sz="1800" b="1" i="1" dirty="0">
                <a:solidFill>
                  <a:schemeClr val="tx1"/>
                </a:solidFill>
                <a:latin typeface="Times New Roman" panose="02020603050405020304" pitchFamily="18" charset="0"/>
              </a:rPr>
              <a:t>1</a:t>
            </a:r>
            <a:r>
              <a:rPr lang="en-US" sz="2400" b="0" i="0" u="none" strike="noStrike" baseline="0" dirty="0">
                <a:solidFill>
                  <a:schemeClr val="tx1"/>
                </a:solidFill>
                <a:latin typeface="Arial" panose="020B0604020202020204" pitchFamily="34" charset="0"/>
              </a:rPr>
              <a:t>= </a:t>
            </a:r>
            <a:r>
              <a:rPr lang="en-US" sz="2400" b="1" i="1" dirty="0">
                <a:solidFill>
                  <a:schemeClr val="tx1"/>
                </a:solidFill>
                <a:latin typeface="Times New Roman" panose="02020603050405020304" pitchFamily="18" charset="0"/>
              </a:rPr>
              <a:t>∂</a:t>
            </a:r>
            <a:r>
              <a:rPr lang="en-US" sz="2400" b="1" i="1" u="none" strike="noStrike" baseline="0" dirty="0">
                <a:solidFill>
                  <a:schemeClr val="tx1"/>
                </a:solidFill>
                <a:latin typeface="Times New Roman" panose="02020603050405020304" pitchFamily="18" charset="0"/>
              </a:rPr>
              <a:t>(</a:t>
            </a:r>
            <a:r>
              <a:rPr lang="en-US" sz="2400" b="1" i="1" u="none" strike="noStrike" baseline="0" dirty="0" err="1">
                <a:solidFill>
                  <a:schemeClr val="tx1"/>
                </a:solidFill>
                <a:latin typeface="Times New Roman" panose="02020603050405020304" pitchFamily="18" charset="0"/>
              </a:rPr>
              <a:t>s</a:t>
            </a:r>
            <a:r>
              <a:rPr lang="en-US" sz="2000" b="1" i="1" u="none" strike="noStrike" baseline="0" dirty="0" err="1">
                <a:solidFill>
                  <a:schemeClr val="tx1"/>
                </a:solidFill>
                <a:latin typeface="Times New Roman" panose="02020603050405020304" pitchFamily="18" charset="0"/>
              </a:rPr>
              <a:t>t</a:t>
            </a:r>
            <a:r>
              <a:rPr lang="en-US" sz="2400" b="1" i="1" u="none" strike="noStrike" baseline="0" dirty="0">
                <a:solidFill>
                  <a:schemeClr val="tx1"/>
                </a:solidFill>
                <a:latin typeface="Times New Roman" panose="02020603050405020304" pitchFamily="18" charset="0"/>
              </a:rPr>
              <a:t>, a</a:t>
            </a:r>
            <a:r>
              <a:rPr lang="en-US" sz="2000" b="1" i="1" u="none" strike="noStrike" baseline="0" dirty="0">
                <a:solidFill>
                  <a:schemeClr val="tx1"/>
                </a:solidFill>
                <a:latin typeface="Times New Roman" panose="02020603050405020304" pitchFamily="18" charset="0"/>
              </a:rPr>
              <a:t>t</a:t>
            </a:r>
            <a:r>
              <a:rPr lang="en-US" sz="2400" b="1" i="1" u="none" strike="noStrike" baseline="0" dirty="0">
                <a:solidFill>
                  <a:schemeClr val="tx1"/>
                </a:solidFill>
                <a:latin typeface="Times New Roman" panose="02020603050405020304" pitchFamily="18" charset="0"/>
              </a:rPr>
              <a:t>).</a:t>
            </a:r>
          </a:p>
          <a:p>
            <a:pPr algn="l"/>
            <a:r>
              <a:rPr lang="en-US" sz="2400" b="1" i="1" u="none" strike="noStrike" baseline="0" dirty="0">
                <a:solidFill>
                  <a:schemeClr val="tx1"/>
                </a:solidFill>
                <a:latin typeface="Gill Sans MT" panose="020B0502020104020203" pitchFamily="34" charset="0"/>
              </a:rPr>
              <a:t>∂</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and </a:t>
            </a:r>
            <a:r>
              <a:rPr lang="en-US" sz="2400" b="1" i="1" u="none" strike="noStrike" baseline="0" dirty="0">
                <a:solidFill>
                  <a:schemeClr val="tx1"/>
                </a:solidFill>
                <a:latin typeface="Times New Roman" panose="02020603050405020304" pitchFamily="18" charset="0"/>
              </a:rPr>
              <a:t>r </a:t>
            </a:r>
            <a:r>
              <a:rPr lang="en-US" sz="2400" b="0" i="0" u="none" strike="noStrike" baseline="0" dirty="0">
                <a:solidFill>
                  <a:schemeClr val="tx1"/>
                </a:solidFill>
                <a:latin typeface="Times New Roman" panose="02020603050405020304" pitchFamily="18" charset="0"/>
              </a:rPr>
              <a:t>are part of the environment and are not necessarily known to the agent.</a:t>
            </a:r>
          </a:p>
          <a:p>
            <a:pPr algn="l"/>
            <a:r>
              <a:rPr lang="en-US" sz="2400" b="0" i="0" u="none" strike="noStrike" baseline="0" dirty="0">
                <a:solidFill>
                  <a:schemeClr val="tx1"/>
                </a:solidFill>
                <a:latin typeface="Times New Roman" panose="02020603050405020304" pitchFamily="18" charset="0"/>
              </a:rPr>
              <a:t>In this chapter we consider only the case in which S and </a:t>
            </a:r>
            <a:r>
              <a:rPr lang="en-US" sz="2400" b="1" i="1" u="none" strike="noStrike" baseline="0" dirty="0">
                <a:solidFill>
                  <a:schemeClr val="tx1"/>
                </a:solidFill>
                <a:latin typeface="Times New Roman" panose="02020603050405020304" pitchFamily="18" charset="0"/>
              </a:rPr>
              <a:t>A </a:t>
            </a:r>
            <a:r>
              <a:rPr lang="en-US" sz="2400" b="0" i="0" u="none" strike="noStrike" baseline="0" dirty="0">
                <a:solidFill>
                  <a:schemeClr val="tx1"/>
                </a:solidFill>
                <a:latin typeface="Times New Roman" panose="02020603050405020304" pitchFamily="18" charset="0"/>
              </a:rPr>
              <a:t>are finite. In general, </a:t>
            </a:r>
            <a:r>
              <a:rPr lang="en-US" sz="2400" b="0" i="0" u="none" strike="noStrike" baseline="0" dirty="0">
                <a:solidFill>
                  <a:schemeClr val="tx1"/>
                </a:solidFill>
                <a:latin typeface="Gill Sans MT" panose="020B0502020104020203" pitchFamily="34" charset="0"/>
              </a:rPr>
              <a:t>∂</a:t>
            </a:r>
            <a:r>
              <a:rPr lang="en-US" sz="2400" b="1" i="1" u="none" strike="noStrike" baseline="0" dirty="0">
                <a:solidFill>
                  <a:schemeClr val="tx1"/>
                </a:solidFill>
                <a:latin typeface="Times New Roman" panose="02020603050405020304" pitchFamily="18" charset="0"/>
              </a:rPr>
              <a:t> </a:t>
            </a:r>
            <a:r>
              <a:rPr lang="en-US" sz="2400" b="0" i="0" u="none" strike="noStrike" baseline="0" dirty="0">
                <a:solidFill>
                  <a:schemeClr val="tx1"/>
                </a:solidFill>
                <a:latin typeface="Times New Roman" panose="02020603050405020304" pitchFamily="18" charset="0"/>
              </a:rPr>
              <a:t>and </a:t>
            </a:r>
            <a:r>
              <a:rPr lang="en-US" sz="2400" b="1" i="1" u="none" strike="noStrike" baseline="0" dirty="0">
                <a:solidFill>
                  <a:schemeClr val="tx1"/>
                </a:solidFill>
                <a:latin typeface="Times New Roman" panose="02020603050405020304" pitchFamily="18" charset="0"/>
              </a:rPr>
              <a:t>r </a:t>
            </a:r>
            <a:r>
              <a:rPr lang="en-US" sz="2400" b="0" i="0" u="none" strike="noStrike" baseline="0" dirty="0">
                <a:solidFill>
                  <a:schemeClr val="tx1"/>
                </a:solidFill>
                <a:latin typeface="Times New Roman" panose="02020603050405020304" pitchFamily="18" charset="0"/>
              </a:rPr>
              <a:t>may be nondeterministic functions, but we begin by considering only the deterministic case.</a:t>
            </a:r>
          </a:p>
          <a:p>
            <a:pPr algn="l"/>
            <a:r>
              <a:rPr lang="en-IN" sz="2400" b="0" i="0" u="none" strike="noStrike" baseline="0" dirty="0">
                <a:latin typeface="Times New Roman" panose="02020603050405020304" pitchFamily="18" charset="0"/>
              </a:rPr>
              <a:t>How shall we </a:t>
            </a:r>
            <a:r>
              <a:rPr lang="en-US" sz="2400" b="0" i="0" u="none" strike="noStrike" baseline="0" dirty="0">
                <a:latin typeface="Times New Roman" panose="02020603050405020304" pitchFamily="18" charset="0"/>
              </a:rPr>
              <a:t>specify precisely which policy </a:t>
            </a:r>
            <a:r>
              <a:rPr lang="en-US" sz="2400" b="1" i="1" u="none" strike="noStrike" baseline="0" dirty="0">
                <a:latin typeface="Times New Roman" panose="02020603050405020304" pitchFamily="18" charset="0"/>
              </a:rPr>
              <a:t>n </a:t>
            </a:r>
            <a:r>
              <a:rPr lang="en-US" sz="2400" b="0" i="0" u="none" strike="noStrike" baseline="0" dirty="0">
                <a:latin typeface="Times New Roman" panose="02020603050405020304" pitchFamily="18" charset="0"/>
              </a:rPr>
              <a:t>we would like the agent to learn? </a:t>
            </a:r>
            <a:endParaRPr lang="en-IN" sz="2400" dirty="0">
              <a:solidFill>
                <a:schemeClr val="tx1"/>
              </a:solidFill>
            </a:endParaRPr>
          </a:p>
        </p:txBody>
      </p:sp>
    </p:spTree>
    <p:extLst>
      <p:ext uri="{BB962C8B-B14F-4D97-AF65-F5344CB8AC3E}">
        <p14:creationId xmlns:p14="http://schemas.microsoft.com/office/powerpoint/2010/main" val="25012675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284</TotalTime>
  <Words>3441</Words>
  <Application>Microsoft Office PowerPoint</Application>
  <PresentationFormat>Custom</PresentationFormat>
  <Paragraphs>255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Basis</vt:lpstr>
      <vt:lpstr>Reinforcement learning </vt:lpstr>
      <vt:lpstr>Introduction</vt:lpstr>
      <vt:lpstr>Contd..</vt:lpstr>
      <vt:lpstr>PowerPoint Presentation</vt:lpstr>
      <vt:lpstr>Contd..</vt:lpstr>
      <vt:lpstr>Contd..</vt:lpstr>
      <vt:lpstr>PowerPoint Presentation</vt:lpstr>
      <vt:lpstr>THE LEARNING TASK</vt:lpstr>
      <vt:lpstr>Contd..</vt:lpstr>
      <vt:lpstr>Contd…</vt:lpstr>
      <vt:lpstr>Contd…</vt:lpstr>
      <vt:lpstr>PowerPoint Presentation</vt:lpstr>
      <vt:lpstr>Contd..</vt:lpstr>
      <vt:lpstr>Contd..</vt:lpstr>
      <vt:lpstr>Q LEARNING</vt:lpstr>
      <vt:lpstr>Contd..</vt:lpstr>
      <vt:lpstr>Contd..</vt:lpstr>
      <vt:lpstr>Contd…</vt:lpstr>
      <vt:lpstr>Contd..</vt:lpstr>
      <vt:lpstr>PowerPoint Presentation</vt:lpstr>
      <vt:lpstr>Contd..</vt:lpstr>
      <vt:lpstr>Contd..</vt:lpstr>
      <vt:lpstr>Example </vt:lpstr>
      <vt:lpstr>Contd…</vt:lpstr>
      <vt:lpstr> </vt:lpstr>
      <vt:lpstr>Contd…</vt:lpstr>
      <vt:lpstr>Contd…</vt:lpstr>
      <vt:lpstr>PowerPoint Presentation</vt:lpstr>
      <vt:lpstr>Contd…</vt:lpstr>
      <vt:lpstr>Contd..</vt:lpstr>
      <vt:lpstr>Contd..</vt:lpstr>
      <vt:lpstr>Contd..</vt:lpstr>
      <vt:lpstr>Convergence</vt:lpstr>
      <vt:lpstr>Contd..</vt:lpstr>
      <vt:lpstr>Contd..</vt:lpstr>
      <vt:lpstr>PowerPoint Presentation</vt:lpstr>
      <vt:lpstr>Experimentation Strategies</vt:lpstr>
      <vt:lpstr>Updating Sequence</vt:lpstr>
      <vt:lpstr>Contd..</vt:lpstr>
      <vt:lpstr>NONDETERMINISTIC REWARDS AND ACTIONS</vt:lpstr>
      <vt:lpstr>Contd..</vt:lpstr>
      <vt:lpstr>Contd…</vt:lpstr>
      <vt:lpstr>Contd…</vt:lpstr>
      <vt:lpstr>TEMPORAL DIFFERENCE LEARNING</vt:lpstr>
      <vt:lpstr>Contd..</vt:lpstr>
      <vt:lpstr>PowerPoint Presentation</vt:lpstr>
      <vt:lpstr>GENERALIZING FROM EXAMPLES</vt:lpstr>
      <vt:lpstr>PowerPoint Presentation</vt:lpstr>
      <vt:lpstr>Contd…</vt:lpstr>
      <vt:lpstr>RELATIONSHIP TO DYNAMIC PROGRAMMING</vt:lpstr>
      <vt:lpstr>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Venkata Narasimha Rao Kalari</dc:creator>
  <cp:lastModifiedBy>srivalli</cp:lastModifiedBy>
  <cp:revision>33</cp:revision>
  <dcterms:created xsi:type="dcterms:W3CDTF">2021-09-14T03:16:11Z</dcterms:created>
  <dcterms:modified xsi:type="dcterms:W3CDTF">2023-06-17T08:41:08Z</dcterms:modified>
</cp:coreProperties>
</file>