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94660"/>
  </p:normalViewPr>
  <p:slideViewPr>
    <p:cSldViewPr>
      <p:cViewPr varScale="1">
        <p:scale>
          <a:sx n="68" d="100"/>
          <a:sy n="68" d="100"/>
        </p:scale>
        <p:origin x="14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F1B1-17D6-4D18-9B4B-864AB7453C2C}" type="datetimeFigureOut">
              <a:rPr lang="en-US" smtClean="0"/>
              <a:pPr/>
              <a:t>4/7/2021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17EB-5740-46D6-8722-866A191952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F1B1-17D6-4D18-9B4B-864AB7453C2C}" type="datetimeFigureOut">
              <a:rPr lang="en-US" smtClean="0"/>
              <a:pPr/>
              <a:t>4/7/2021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17EB-5740-46D6-8722-866A191952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F1B1-17D6-4D18-9B4B-864AB7453C2C}" type="datetimeFigureOut">
              <a:rPr lang="en-US" smtClean="0"/>
              <a:pPr/>
              <a:t>4/7/2021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17EB-5740-46D6-8722-866A191952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F1B1-17D6-4D18-9B4B-864AB7453C2C}" type="datetimeFigureOut">
              <a:rPr lang="en-US" smtClean="0"/>
              <a:pPr/>
              <a:t>4/7/2021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17EB-5740-46D6-8722-866A191952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F1B1-17D6-4D18-9B4B-864AB7453C2C}" type="datetimeFigureOut">
              <a:rPr lang="en-US" smtClean="0"/>
              <a:pPr/>
              <a:t>4/7/2021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17EB-5740-46D6-8722-866A191952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F1B1-17D6-4D18-9B4B-864AB7453C2C}" type="datetimeFigureOut">
              <a:rPr lang="en-US" smtClean="0"/>
              <a:pPr/>
              <a:t>4/7/2021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17EB-5740-46D6-8722-866A191952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F1B1-17D6-4D18-9B4B-864AB7453C2C}" type="datetimeFigureOut">
              <a:rPr lang="en-US" smtClean="0"/>
              <a:pPr/>
              <a:t>4/7/2021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17EB-5740-46D6-8722-866A191952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F1B1-17D6-4D18-9B4B-864AB7453C2C}" type="datetimeFigureOut">
              <a:rPr lang="en-US" smtClean="0"/>
              <a:pPr/>
              <a:t>4/7/2021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17EB-5740-46D6-8722-866A191952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F1B1-17D6-4D18-9B4B-864AB7453C2C}" type="datetimeFigureOut">
              <a:rPr lang="en-US" smtClean="0"/>
              <a:pPr/>
              <a:t>4/7/2021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17EB-5740-46D6-8722-866A191952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F1B1-17D6-4D18-9B4B-864AB7453C2C}" type="datetimeFigureOut">
              <a:rPr lang="en-US" smtClean="0"/>
              <a:pPr/>
              <a:t>4/7/2021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17EB-5740-46D6-8722-866A191952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F1B1-17D6-4D18-9B4B-864AB7453C2C}" type="datetimeFigureOut">
              <a:rPr lang="en-US" smtClean="0"/>
              <a:pPr/>
              <a:t>4/7/2021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17EB-5740-46D6-8722-866A191952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8F1B1-17D6-4D18-9B4B-864AB7453C2C}" type="datetimeFigureOut">
              <a:rPr lang="en-US" smtClean="0"/>
              <a:pPr/>
              <a:t>4/7/2021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D17EB-5740-46D6-8722-866A191952A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Instance Based Learning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/>
            </a:br>
            <a:br>
              <a:rPr lang="en-IN" b="1" dirty="0"/>
            </a:br>
            <a:r>
              <a:rPr lang="en-IN" b="1" dirty="0"/>
              <a:t>LOCALLY WEIGHTED REGRESSION</a:t>
            </a:r>
            <a:r>
              <a:rPr lang="en-IN" dirty="0"/>
              <a:t> 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757758"/>
          </a:xfrm>
        </p:spPr>
        <p:txBody>
          <a:bodyPr>
            <a:noAutofit/>
          </a:bodyPr>
          <a:lstStyle/>
          <a:p>
            <a:r>
              <a:rPr lang="en-IN" sz="2200" dirty="0">
                <a:latin typeface="Calibri" pitchFamily="34" charset="0"/>
                <a:cs typeface="Calibri" pitchFamily="34" charset="0"/>
              </a:rPr>
              <a:t>The nearest-</a:t>
            </a:r>
            <a:r>
              <a:rPr lang="en-IN" sz="2200" dirty="0" err="1">
                <a:latin typeface="Calibri" pitchFamily="34" charset="0"/>
                <a:cs typeface="Calibri" pitchFamily="34" charset="0"/>
              </a:rPr>
              <a:t>neighbor</a:t>
            </a:r>
            <a:r>
              <a:rPr lang="en-IN" sz="2200" dirty="0">
                <a:latin typeface="Calibri" pitchFamily="34" charset="0"/>
                <a:cs typeface="Calibri" pitchFamily="34" charset="0"/>
              </a:rPr>
              <a:t> approaches described in the previous section can be thought of as approximating the target function f </a:t>
            </a:r>
            <a:r>
              <a:rPr lang="en-IN" sz="2200" b="1" i="1" dirty="0">
                <a:latin typeface="Calibri" pitchFamily="34" charset="0"/>
                <a:cs typeface="Calibri" pitchFamily="34" charset="0"/>
              </a:rPr>
              <a:t>( x ) </a:t>
            </a:r>
            <a:r>
              <a:rPr lang="en-IN" sz="2200" dirty="0">
                <a:latin typeface="Calibri" pitchFamily="34" charset="0"/>
                <a:cs typeface="Calibri" pitchFamily="34" charset="0"/>
              </a:rPr>
              <a:t>at the single query point </a:t>
            </a:r>
            <a:r>
              <a:rPr lang="en-IN" sz="2200" b="1" i="1" dirty="0">
                <a:latin typeface="Calibri" pitchFamily="34" charset="0"/>
                <a:cs typeface="Calibri" pitchFamily="34" charset="0"/>
              </a:rPr>
              <a:t>x </a:t>
            </a:r>
            <a:r>
              <a:rPr lang="en-IN" sz="2200" dirty="0">
                <a:latin typeface="Calibri" pitchFamily="34" charset="0"/>
                <a:cs typeface="Calibri" pitchFamily="34" charset="0"/>
              </a:rPr>
              <a:t>= </a:t>
            </a:r>
            <a:r>
              <a:rPr lang="en-IN" sz="2200" b="1" i="1" dirty="0" err="1">
                <a:latin typeface="Calibri" pitchFamily="34" charset="0"/>
                <a:cs typeface="Calibri" pitchFamily="34" charset="0"/>
              </a:rPr>
              <a:t>xq</a:t>
            </a:r>
            <a:r>
              <a:rPr lang="en-IN" sz="2200" b="1" i="1" dirty="0">
                <a:latin typeface="Calibri" pitchFamily="34" charset="0"/>
                <a:cs typeface="Calibri" pitchFamily="34" charset="0"/>
              </a:rPr>
              <a:t>.</a:t>
            </a:r>
            <a:r>
              <a:rPr lang="en-IN" sz="2200" dirty="0">
                <a:latin typeface="Calibri" pitchFamily="34" charset="0"/>
                <a:cs typeface="Calibri" pitchFamily="34" charset="0"/>
              </a:rPr>
              <a:t> </a:t>
            </a:r>
          </a:p>
          <a:p>
            <a:r>
              <a:rPr lang="en-IN" sz="2200" dirty="0">
                <a:latin typeface="Calibri" pitchFamily="34" charset="0"/>
                <a:cs typeface="Calibri" pitchFamily="34" charset="0"/>
              </a:rPr>
              <a:t>Locally weighted regression uses nearby or distance-weighted training examples to form  local approximation to f. </a:t>
            </a:r>
          </a:p>
          <a:p>
            <a:r>
              <a:rPr lang="en-IN" sz="2200" dirty="0">
                <a:latin typeface="Calibri" pitchFamily="34" charset="0"/>
                <a:cs typeface="Calibri" pitchFamily="34" charset="0"/>
              </a:rPr>
              <a:t>Locally weighted regression  is called </a:t>
            </a:r>
            <a:r>
              <a:rPr lang="en-IN" sz="2200" b="1" i="1" dirty="0">
                <a:latin typeface="Calibri" pitchFamily="34" charset="0"/>
                <a:cs typeface="Calibri" pitchFamily="34" charset="0"/>
              </a:rPr>
              <a:t>local </a:t>
            </a:r>
            <a:r>
              <a:rPr lang="en-IN" sz="2200" dirty="0">
                <a:latin typeface="Calibri" pitchFamily="34" charset="0"/>
                <a:cs typeface="Calibri" pitchFamily="34" charset="0"/>
              </a:rPr>
              <a:t>because the function is approximated based </a:t>
            </a:r>
            <a:r>
              <a:rPr lang="en-IN" sz="22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200" dirty="0">
                <a:latin typeface="Calibri" pitchFamily="34" charset="0"/>
                <a:cs typeface="Calibri" pitchFamily="34" charset="0"/>
              </a:rPr>
              <a:t>only on data near the query point, </a:t>
            </a:r>
            <a:r>
              <a:rPr lang="en-IN" sz="2200" b="1" i="1" dirty="0">
                <a:latin typeface="Calibri" pitchFamily="34" charset="0"/>
                <a:cs typeface="Calibri" pitchFamily="34" charset="0"/>
              </a:rPr>
              <a:t>weighted </a:t>
            </a:r>
            <a:r>
              <a:rPr lang="en-IN" sz="2200" dirty="0">
                <a:latin typeface="Calibri" pitchFamily="34" charset="0"/>
                <a:cs typeface="Calibri" pitchFamily="34" charset="0"/>
              </a:rPr>
              <a:t>because the contribution of each training example is weighted by its distance from the query point, and </a:t>
            </a:r>
            <a:r>
              <a:rPr lang="en-IN" sz="2200" b="1" i="1" dirty="0">
                <a:latin typeface="Calibri" pitchFamily="34" charset="0"/>
                <a:cs typeface="Calibri" pitchFamily="34" charset="0"/>
              </a:rPr>
              <a:t>regression</a:t>
            </a:r>
            <a:r>
              <a:rPr lang="en-IN" sz="2200" dirty="0">
                <a:latin typeface="Calibri" pitchFamily="34" charset="0"/>
                <a:cs typeface="Calibri" pitchFamily="34" charset="0"/>
              </a:rPr>
              <a:t> for the problem of approximating real-valued functions. </a:t>
            </a:r>
          </a:p>
          <a:p>
            <a:r>
              <a:rPr lang="en-IN" sz="2200" dirty="0">
                <a:latin typeface="Calibri" pitchFamily="34" charset="0"/>
                <a:cs typeface="Calibri" pitchFamily="34" charset="0"/>
              </a:rPr>
              <a:t>Given a new query instance </a:t>
            </a:r>
            <a:r>
              <a:rPr lang="en-IN" sz="2200" b="1" i="1" dirty="0" err="1">
                <a:latin typeface="Calibri" pitchFamily="34" charset="0"/>
                <a:cs typeface="Calibri" pitchFamily="34" charset="0"/>
              </a:rPr>
              <a:t>xq,</a:t>
            </a:r>
            <a:r>
              <a:rPr lang="en-IN" sz="2200" dirty="0" err="1">
                <a:latin typeface="Calibri" pitchFamily="34" charset="0"/>
                <a:cs typeface="Calibri" pitchFamily="34" charset="0"/>
              </a:rPr>
              <a:t>the</a:t>
            </a:r>
            <a:r>
              <a:rPr lang="en-IN" sz="2200" dirty="0">
                <a:latin typeface="Calibri" pitchFamily="34" charset="0"/>
                <a:cs typeface="Calibri" pitchFamily="34" charset="0"/>
              </a:rPr>
              <a:t> general approach in locally weighted regression is to construct an approximation </a:t>
            </a:r>
            <a:r>
              <a:rPr lang="en-IN" sz="2200" i="1" dirty="0">
                <a:latin typeface="Calibri" pitchFamily="34" charset="0"/>
                <a:cs typeface="Calibri" pitchFamily="34" charset="0"/>
              </a:rPr>
              <a:t>f^ </a:t>
            </a:r>
            <a:r>
              <a:rPr lang="en-IN" sz="2200" dirty="0">
                <a:latin typeface="Calibri" pitchFamily="34" charset="0"/>
                <a:cs typeface="Calibri" pitchFamily="34" charset="0"/>
              </a:rPr>
              <a:t>that fits the training examples in the </a:t>
            </a:r>
            <a:r>
              <a:rPr lang="en-IN" sz="2200" dirty="0" err="1">
                <a:latin typeface="Calibri" pitchFamily="34" charset="0"/>
                <a:cs typeface="Calibri" pitchFamily="34" charset="0"/>
              </a:rPr>
              <a:t>neighborhood</a:t>
            </a:r>
            <a:r>
              <a:rPr lang="en-IN" sz="2200" dirty="0">
                <a:latin typeface="Calibri" pitchFamily="34" charset="0"/>
                <a:cs typeface="Calibri" pitchFamily="34" charset="0"/>
              </a:rPr>
              <a:t> surrounding </a:t>
            </a:r>
            <a:r>
              <a:rPr lang="en-IN" sz="2200" b="1" i="1" dirty="0" err="1">
                <a:latin typeface="Calibri" pitchFamily="34" charset="0"/>
                <a:cs typeface="Calibri" pitchFamily="34" charset="0"/>
              </a:rPr>
              <a:t>xq</a:t>
            </a:r>
            <a:r>
              <a:rPr lang="en-IN" sz="2200" b="1" i="1" dirty="0">
                <a:latin typeface="Calibri" pitchFamily="34" charset="0"/>
                <a:cs typeface="Calibri" pitchFamily="34" charset="0"/>
              </a:rPr>
              <a:t>. </a:t>
            </a:r>
            <a:br>
              <a:rPr lang="en-IN" sz="2200" dirty="0"/>
            </a:br>
            <a:br>
              <a:rPr lang="en-IN" sz="2200" dirty="0">
                <a:latin typeface="Calibri" pitchFamily="34" charset="0"/>
                <a:cs typeface="Calibri" pitchFamily="34" charset="0"/>
              </a:rPr>
            </a:br>
            <a:br>
              <a:rPr lang="en-IN" sz="2200" dirty="0"/>
            </a:br>
            <a:br>
              <a:rPr lang="en-IN" sz="2200" dirty="0"/>
            </a:br>
            <a:br>
              <a:rPr lang="en-IN" sz="2200" dirty="0"/>
            </a:br>
            <a:endParaRPr lang="en-IN" sz="2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LOCALLY WEIGHTED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The  linear function is of the following form</a:t>
            </a:r>
          </a:p>
          <a:p>
            <a:endParaRPr lang="en-IN" dirty="0"/>
          </a:p>
          <a:p>
            <a:r>
              <a:rPr lang="en-IN" dirty="0"/>
              <a:t>  </a:t>
            </a:r>
            <a:r>
              <a:rPr lang="en-IN" sz="2400" dirty="0"/>
              <a:t>The simple way is to redefine the error criterion </a:t>
            </a:r>
            <a:r>
              <a:rPr lang="en-IN" sz="2400" b="1" i="1" dirty="0"/>
              <a:t>E </a:t>
            </a:r>
            <a:r>
              <a:rPr lang="en-IN" sz="2400" dirty="0"/>
              <a:t>to emphasize fitting the local training examples is as follows.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285992"/>
            <a:ext cx="2933700" cy="50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3786190"/>
            <a:ext cx="6105525" cy="2538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LOCALLY WEIGHTED REGRESSION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IN" sz="2500" dirty="0"/>
          </a:p>
          <a:p>
            <a:r>
              <a:rPr lang="en-IN" sz="8000" dirty="0"/>
              <a:t>Criterion three is a good approximation to criterion two and has the advantage that computational cost is independent of the total number of training examples .</a:t>
            </a:r>
          </a:p>
          <a:p>
            <a:r>
              <a:rPr lang="en-IN" sz="8000" dirty="0"/>
              <a:t>Re derive the gradient descent rule as follows</a:t>
            </a:r>
          </a:p>
          <a:p>
            <a:endParaRPr lang="en-IN" sz="5000" dirty="0"/>
          </a:p>
          <a:p>
            <a:endParaRPr lang="en-IN" sz="2500" dirty="0"/>
          </a:p>
          <a:p>
            <a:endParaRPr lang="en-IN" sz="2500" dirty="0"/>
          </a:p>
          <a:p>
            <a:endParaRPr lang="en-IN" sz="2500" dirty="0"/>
          </a:p>
          <a:p>
            <a:endParaRPr lang="en-IN" sz="2500" dirty="0"/>
          </a:p>
          <a:p>
            <a:endParaRPr lang="en-IN" sz="2500" dirty="0"/>
          </a:p>
          <a:p>
            <a:endParaRPr lang="en-IN" sz="2500" dirty="0"/>
          </a:p>
          <a:p>
            <a:endParaRPr lang="en-IN" sz="2500" dirty="0"/>
          </a:p>
          <a:p>
            <a:endParaRPr lang="en-IN" sz="2500" dirty="0"/>
          </a:p>
          <a:p>
            <a:endParaRPr lang="en-US" sz="2500" dirty="0"/>
          </a:p>
          <a:p>
            <a:r>
              <a:rPr lang="en-IN" sz="8000" dirty="0"/>
              <a:t> In most cases, the target function is approximated by a constant, linear, or quadratic function. </a:t>
            </a:r>
          </a:p>
          <a:p>
            <a:r>
              <a:rPr lang="en-IN" sz="8000" dirty="0"/>
              <a:t>More complex functional forms are not often found because</a:t>
            </a:r>
          </a:p>
          <a:p>
            <a:pPr lvl="1"/>
            <a:r>
              <a:rPr lang="en-IN" sz="8000" dirty="0"/>
              <a:t> the </a:t>
            </a:r>
            <a:r>
              <a:rPr lang="en-IN" sz="8000" dirty="0" err="1"/>
              <a:t>costof</a:t>
            </a:r>
            <a:r>
              <a:rPr lang="en-IN" sz="8000" dirty="0"/>
              <a:t> fitting more complex functions for each query instance is prohibitively high</a:t>
            </a:r>
          </a:p>
          <a:p>
            <a:pPr lvl="1"/>
            <a:r>
              <a:rPr lang="en-IN" sz="8000" dirty="0"/>
              <a:t> these simple approximations model the target function quite well </a:t>
            </a:r>
            <a:br>
              <a:rPr lang="en-IN" sz="8000" dirty="0"/>
            </a:br>
            <a:r>
              <a:rPr lang="en-IN" sz="8000" dirty="0"/>
              <a:t> </a:t>
            </a:r>
            <a:br>
              <a:rPr lang="en-IN" sz="8000" dirty="0"/>
            </a:br>
            <a:r>
              <a:rPr lang="en-IN" sz="8000" dirty="0"/>
              <a:t> </a:t>
            </a:r>
            <a:br>
              <a:rPr lang="en-IN" sz="8000" dirty="0"/>
            </a:br>
            <a:r>
              <a:rPr lang="en-IN" sz="8000" dirty="0"/>
              <a:t> </a:t>
            </a:r>
            <a:br>
              <a:rPr lang="en-IN" sz="8000" dirty="0"/>
            </a:br>
            <a:endParaRPr lang="en-IN" sz="8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857496"/>
            <a:ext cx="500066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RADIAL BASIS FUNCTIONS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sz="9600" dirty="0"/>
              <a:t>One approach to function approximation that is closely related to distance-weighted regression and also to artificial neural networks is learning with radial basis functions .</a:t>
            </a:r>
          </a:p>
          <a:p>
            <a:r>
              <a:rPr lang="en-IN" sz="9600" dirty="0"/>
              <a:t>The learned hypothesis is a function of the form .</a:t>
            </a:r>
          </a:p>
          <a:p>
            <a:endParaRPr lang="en-US" sz="9600" dirty="0"/>
          </a:p>
          <a:p>
            <a:endParaRPr lang="en-US" sz="9600" dirty="0"/>
          </a:p>
          <a:p>
            <a:endParaRPr lang="en-US" sz="9600" dirty="0"/>
          </a:p>
          <a:p>
            <a:endParaRPr lang="en-US" sz="9600" dirty="0"/>
          </a:p>
          <a:p>
            <a:endParaRPr lang="en-US" sz="9600" dirty="0"/>
          </a:p>
          <a:p>
            <a:r>
              <a:rPr lang="en-IN" sz="9600" dirty="0"/>
              <a:t>Here </a:t>
            </a:r>
            <a:r>
              <a:rPr lang="en-IN" sz="9600" b="1" i="1" dirty="0"/>
              <a:t>k </a:t>
            </a:r>
            <a:r>
              <a:rPr lang="en-IN" sz="9600" dirty="0"/>
              <a:t>is a user provided constant that specifies the number of kernel functions to be included .</a:t>
            </a:r>
          </a:p>
          <a:p>
            <a:endParaRPr lang="en-US" sz="9600" dirty="0"/>
          </a:p>
          <a:p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4400" dirty="0"/>
          </a:p>
          <a:p>
            <a:endParaRPr lang="en-IN" sz="4400" dirty="0"/>
          </a:p>
          <a:p>
            <a:endParaRPr lang="en-IN" sz="4400" dirty="0"/>
          </a:p>
          <a:p>
            <a:endParaRPr lang="en-IN" sz="4400" dirty="0"/>
          </a:p>
          <a:p>
            <a:endParaRPr lang="en-IN" sz="4400" dirty="0"/>
          </a:p>
          <a:p>
            <a:endParaRPr lang="en-IN" sz="4400" dirty="0"/>
          </a:p>
          <a:p>
            <a:endParaRPr lang="en-IN" sz="4400" dirty="0"/>
          </a:p>
          <a:p>
            <a:endParaRPr lang="en-IN" sz="4400" dirty="0"/>
          </a:p>
          <a:p>
            <a:endParaRPr lang="en-IN" sz="4400" dirty="0"/>
          </a:p>
          <a:p>
            <a:endParaRPr lang="en-IN" sz="4400" dirty="0"/>
          </a:p>
          <a:p>
            <a:endParaRPr lang="en-IN" sz="4400" dirty="0"/>
          </a:p>
          <a:p>
            <a:endParaRPr lang="en-IN" sz="4400" dirty="0"/>
          </a:p>
          <a:p>
            <a:endParaRPr lang="en-IN" sz="4400" dirty="0"/>
          </a:p>
          <a:p>
            <a:endParaRPr lang="en-IN" sz="4400" dirty="0"/>
          </a:p>
          <a:p>
            <a:br>
              <a:rPr lang="en-IN" sz="4400" dirty="0"/>
            </a:br>
            <a:r>
              <a:rPr lang="en-IN" sz="2800" dirty="0"/>
              <a:t> </a:t>
            </a:r>
            <a:br>
              <a:rPr lang="en-IN" sz="2400" dirty="0"/>
            </a:br>
            <a:r>
              <a:rPr lang="en-IN" sz="2400" dirty="0"/>
              <a:t> </a:t>
            </a:r>
            <a:br>
              <a:rPr lang="en-IN" sz="2400" dirty="0"/>
            </a:br>
            <a:endParaRPr lang="en-IN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3214686"/>
            <a:ext cx="26670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4071942"/>
            <a:ext cx="22002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RADIAL BASIS FUNCTIONS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It can be viewed as</a:t>
            </a:r>
            <a:r>
              <a:rPr lang="en-IN" sz="2400" dirty="0"/>
              <a:t>as describing a two layer network where the first layer of units computes the values of the various</a:t>
            </a:r>
            <a:br>
              <a:rPr lang="en-IN" sz="2400" dirty="0"/>
            </a:br>
            <a:r>
              <a:rPr lang="en-IN" sz="2400" b="1" i="1" dirty="0"/>
              <a:t>Ku(d(</a:t>
            </a:r>
            <a:r>
              <a:rPr lang="en-IN" sz="2400" b="1" i="1" dirty="0" err="1"/>
              <a:t>xu</a:t>
            </a:r>
            <a:r>
              <a:rPr lang="en-IN" sz="2400" b="1" i="1" dirty="0"/>
              <a:t>, x ) ) </a:t>
            </a:r>
            <a:r>
              <a:rPr lang="en-IN" sz="2400" dirty="0"/>
              <a:t>and where the second layer computes a linear combination of these first-layer unit values. </a:t>
            </a:r>
            <a:br>
              <a:rPr lang="en-IN" dirty="0"/>
            </a:br>
            <a:r>
              <a:rPr lang="en-IN" dirty="0"/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3429000"/>
            <a:ext cx="21621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RADIAL BASIS FUNCTIONS</a:t>
            </a:r>
            <a:r>
              <a:rPr lang="en-IN" dirty="0"/>
              <a:t>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14908"/>
          </a:xfrm>
        </p:spPr>
        <p:txBody>
          <a:bodyPr>
            <a:noAutofit/>
          </a:bodyPr>
          <a:lstStyle/>
          <a:p>
            <a:r>
              <a:rPr lang="en-IN" sz="2500" dirty="0">
                <a:latin typeface="Calibri" pitchFamily="34" charset="0"/>
                <a:cs typeface="Calibri" pitchFamily="34" charset="0"/>
              </a:rPr>
              <a:t>Given a set of training examples of the target function, RBF networks are typically trained in a two-stage process. </a:t>
            </a:r>
          </a:p>
          <a:p>
            <a:r>
              <a:rPr lang="en-IN" sz="2500" dirty="0">
                <a:latin typeface="Calibri" pitchFamily="34" charset="0"/>
                <a:cs typeface="Calibri" pitchFamily="34" charset="0"/>
              </a:rPr>
              <a:t>The number k of hidden units is determined and each hidden unit </a:t>
            </a:r>
            <a:r>
              <a:rPr lang="en-IN" sz="2500" b="1" i="1" dirty="0">
                <a:latin typeface="Calibri" pitchFamily="34" charset="0"/>
                <a:cs typeface="Calibri" pitchFamily="34" charset="0"/>
              </a:rPr>
              <a:t>u </a:t>
            </a:r>
            <a:r>
              <a:rPr lang="en-IN" sz="2500" dirty="0">
                <a:latin typeface="Calibri" pitchFamily="34" charset="0"/>
                <a:cs typeface="Calibri" pitchFamily="34" charset="0"/>
              </a:rPr>
              <a:t>is defined by choosing the values of </a:t>
            </a:r>
            <a:r>
              <a:rPr lang="en-IN" sz="2500" b="1" i="1" dirty="0" err="1">
                <a:latin typeface="Calibri" pitchFamily="34" charset="0"/>
                <a:cs typeface="Calibri" pitchFamily="34" charset="0"/>
              </a:rPr>
              <a:t>xu</a:t>
            </a:r>
            <a:r>
              <a:rPr lang="en-IN" sz="2500" b="1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500" dirty="0">
                <a:latin typeface="Calibri" pitchFamily="34" charset="0"/>
                <a:cs typeface="Calibri" pitchFamily="34" charset="0"/>
              </a:rPr>
              <a:t>and </a:t>
            </a:r>
            <a:r>
              <a:rPr lang="en-IN" sz="2500" b="1" dirty="0">
                <a:latin typeface="Calibri" pitchFamily="34" charset="0"/>
                <a:cs typeface="Calibri" pitchFamily="34" charset="0"/>
              </a:rPr>
              <a:t>σ</a:t>
            </a:r>
            <a:r>
              <a:rPr lang="en-IN" sz="2500" b="1" baseline="-25000" dirty="0">
                <a:latin typeface="Calibri" pitchFamily="34" charset="0"/>
                <a:cs typeface="Calibri" pitchFamily="34" charset="0"/>
              </a:rPr>
              <a:t>u</a:t>
            </a:r>
            <a:r>
              <a:rPr lang="en-IN" sz="2500" b="1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IN" sz="2500" b="1" dirty="0">
                <a:latin typeface="Calibri" pitchFamily="34" charset="0"/>
                <a:cs typeface="Calibri" pitchFamily="34" charset="0"/>
              </a:rPr>
              <a:t> .</a:t>
            </a:r>
          </a:p>
          <a:p>
            <a:r>
              <a:rPr lang="en-IN" sz="2500" dirty="0">
                <a:latin typeface="Calibri" pitchFamily="34" charset="0"/>
                <a:cs typeface="Calibri" pitchFamily="34" charset="0"/>
              </a:rPr>
              <a:t>The weights </a:t>
            </a:r>
            <a:r>
              <a:rPr lang="en-IN" sz="2500" b="1" i="1" dirty="0" err="1">
                <a:latin typeface="Calibri" pitchFamily="34" charset="0"/>
                <a:cs typeface="Calibri" pitchFamily="34" charset="0"/>
              </a:rPr>
              <a:t>w</a:t>
            </a:r>
            <a:r>
              <a:rPr lang="en-IN" sz="2500" b="1" i="1" baseline="-25000" dirty="0" err="1">
                <a:latin typeface="Calibri" pitchFamily="34" charset="0"/>
                <a:cs typeface="Calibri" pitchFamily="34" charset="0"/>
              </a:rPr>
              <a:t>u</a:t>
            </a:r>
            <a:r>
              <a:rPr lang="en-IN" sz="2500" b="1" i="1" baseline="-25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IN" sz="2500" dirty="0">
                <a:latin typeface="Calibri" pitchFamily="34" charset="0"/>
                <a:cs typeface="Calibri" pitchFamily="34" charset="0"/>
              </a:rPr>
              <a:t>are trained to maximize the fit of the network to the training data, using the global error criterion .</a:t>
            </a:r>
          </a:p>
          <a:p>
            <a:r>
              <a:rPr lang="en-IN" sz="2500" dirty="0">
                <a:latin typeface="Calibri" pitchFamily="34" charset="0"/>
                <a:cs typeface="Calibri" pitchFamily="34" charset="0"/>
              </a:rPr>
              <a:t>Approaches for choosing k</a:t>
            </a:r>
          </a:p>
          <a:p>
            <a:pPr lvl="1"/>
            <a:r>
              <a:rPr lang="en-IN" sz="2200" dirty="0">
                <a:latin typeface="Calibri" pitchFamily="34" charset="0"/>
                <a:cs typeface="Calibri" pitchFamily="34" charset="0"/>
              </a:rPr>
              <a:t>Allocate a Gaussian kernel function for each training example. The advantage  is it allows the RBF network to fit the training data exactly. </a:t>
            </a:r>
          </a:p>
          <a:p>
            <a:pPr lvl="1">
              <a:buNone/>
            </a:pPr>
            <a:br>
              <a:rPr lang="en-IN" sz="2200" dirty="0"/>
            </a:br>
            <a:br>
              <a:rPr lang="en-IN" sz="2200" dirty="0"/>
            </a:br>
            <a:br>
              <a:rPr lang="en-IN" sz="2200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RADIAL BASIS FUNCTIONS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IN" sz="2400" dirty="0"/>
              <a:t>To choose a set of kernel functions that is smaller than the number of training examples. </a:t>
            </a:r>
          </a:p>
          <a:p>
            <a:pPr lvl="1"/>
            <a:r>
              <a:rPr lang="en-IN" sz="2400" dirty="0"/>
              <a:t>This approach is much more efficient  especially when the number of training examples is large. </a:t>
            </a:r>
          </a:p>
          <a:p>
            <a:pPr lvl="1"/>
            <a:r>
              <a:rPr lang="en-IN" sz="2400" dirty="0"/>
              <a:t>The set of kernel functions may be distributed with </a:t>
            </a:r>
            <a:r>
              <a:rPr lang="en-IN" sz="2400" dirty="0" err="1"/>
              <a:t>centers</a:t>
            </a:r>
            <a:r>
              <a:rPr lang="en-IN" sz="2400" dirty="0"/>
              <a:t> spaced uniformly throughout the instance space X or non uniformly over X.</a:t>
            </a:r>
          </a:p>
          <a:p>
            <a:pPr lvl="1"/>
            <a:r>
              <a:rPr lang="en-US" sz="2400" dirty="0"/>
              <a:t>For the later case pick the kernel functions by  </a:t>
            </a:r>
            <a:r>
              <a:rPr lang="en-IN" sz="2400" dirty="0"/>
              <a:t>randomly selecting a subset of the training instances .</a:t>
            </a:r>
          </a:p>
          <a:p>
            <a:pPr lvl="1"/>
            <a:r>
              <a:rPr lang="en-IN" sz="2400" dirty="0"/>
              <a:t>Also  we may identify prototypical clusters of instances, then add a kernel function </a:t>
            </a:r>
            <a:r>
              <a:rPr lang="en-IN" sz="2400" dirty="0" err="1"/>
              <a:t>centered</a:t>
            </a:r>
            <a:r>
              <a:rPr lang="en-IN" sz="2400" dirty="0"/>
              <a:t> at each cluster. </a:t>
            </a:r>
            <a:br>
              <a:rPr lang="en-IN" sz="2400" dirty="0"/>
            </a:br>
            <a:br>
              <a:rPr lang="en-IN" dirty="0"/>
            </a:br>
            <a:endParaRPr lang="en-IN" dirty="0"/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RADIAL BASIS FUNCTIONS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Autofit/>
          </a:bodyPr>
          <a:lstStyle/>
          <a:p>
            <a:pPr lvl="1"/>
            <a:r>
              <a:rPr lang="en-IN" dirty="0"/>
              <a:t>The placement of the kernel functions in this fashion can be accomplished using unsupervised clustering algorithms that fit the training instance s.</a:t>
            </a:r>
          </a:p>
          <a:p>
            <a:r>
              <a:rPr lang="en-IN" sz="2800" dirty="0"/>
              <a:t>Radial basis function networks provide a global approximation to the target function, represented by a linear combination of many local kernel functions. </a:t>
            </a:r>
          </a:p>
          <a:p>
            <a:r>
              <a:rPr lang="en-IN" sz="2800" dirty="0"/>
              <a:t>One key advantage to RBF networks is that they can be trained much more efficiently than feed forward networks trained with BACKPROPAGATION.</a:t>
            </a:r>
            <a:br>
              <a:rPr lang="en-IN" sz="3600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br>
              <a:rPr lang="en-IN" b="1" dirty="0"/>
            </a:br>
            <a:r>
              <a:rPr lang="en-IN" b="1" dirty="0"/>
              <a:t>CASE-BASED REASONING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507288" cy="5145435"/>
          </a:xfrm>
        </p:spPr>
        <p:txBody>
          <a:bodyPr>
            <a:noAutofit/>
          </a:bodyPr>
          <a:lstStyle/>
          <a:p>
            <a:r>
              <a:rPr lang="en-IN" sz="2800" dirty="0"/>
              <a:t>Case-based reasoning (CBR) is a learning paradigm based on the following principles </a:t>
            </a:r>
          </a:p>
          <a:p>
            <a:pPr lvl="1"/>
            <a:r>
              <a:rPr lang="en-IN" sz="2400" dirty="0"/>
              <a:t>The decision of how to generalize beyond the training data until a new</a:t>
            </a:r>
            <a:br>
              <a:rPr lang="en-IN" sz="2400" dirty="0"/>
            </a:br>
            <a:r>
              <a:rPr lang="en-IN" sz="2400" dirty="0"/>
              <a:t>query instance is observed .</a:t>
            </a:r>
          </a:p>
          <a:p>
            <a:pPr lvl="1"/>
            <a:r>
              <a:rPr lang="en-IN" sz="2400" dirty="0"/>
              <a:t>Classify new query instances by analyzing similar instances .</a:t>
            </a:r>
          </a:p>
          <a:p>
            <a:r>
              <a:rPr lang="en-IN" sz="2800" dirty="0"/>
              <a:t>Instances are typically represented using more rich symbolic descriptions, and the methods used to retrieve similar instances are correspondingly more elaborate. </a:t>
            </a:r>
          </a:p>
          <a:p>
            <a:r>
              <a:rPr lang="en-IN" sz="2800" dirty="0"/>
              <a:t>Applied to problems such as conceptual design of mechanical devices based on a stored library of previous designs. </a:t>
            </a:r>
            <a:br>
              <a:rPr lang="en-IN" sz="2400" dirty="0"/>
            </a:br>
            <a:br>
              <a:rPr lang="en-IN" sz="2400" dirty="0"/>
            </a:br>
            <a:br>
              <a:rPr lang="en-IN" sz="2400" dirty="0"/>
            </a:br>
            <a:br>
              <a:rPr lang="en-IN" sz="2400" dirty="0"/>
            </a:br>
            <a:br>
              <a:rPr lang="en-IN" sz="2400" dirty="0"/>
            </a:br>
            <a:endParaRPr lang="en-IN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/>
            </a:br>
            <a:r>
              <a:rPr lang="en-IN" b="1" dirty="0"/>
              <a:t>CASE-BASED REASONING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Example:</a:t>
            </a:r>
            <a:r>
              <a:rPr lang="en-IN" sz="2400" dirty="0"/>
              <a:t>CADET system for conceptual design of simple mechanical devices such as water faucets .</a:t>
            </a:r>
          </a:p>
          <a:p>
            <a:pPr lvl="1"/>
            <a:r>
              <a:rPr lang="en-IN" sz="2400" dirty="0"/>
              <a:t>It uses a library containing approximately 75 previous designs and design fragments to suggest conceptual designs to meet the specifications of new design problems. </a:t>
            </a:r>
          </a:p>
          <a:p>
            <a:pPr lvl="1"/>
            <a:r>
              <a:rPr lang="en-IN" sz="2400" dirty="0"/>
              <a:t>Each instance stored in memory  is represented by describing both its structure and its qualitative function. </a:t>
            </a:r>
          </a:p>
          <a:p>
            <a:pPr lvl="1"/>
            <a:r>
              <a:rPr lang="en-IN" sz="2400" dirty="0"/>
              <a:t>New design problems are then presented by specifying the desired function and requesting the corresponding structure. </a:t>
            </a:r>
            <a:br>
              <a:rPr lang="en-IN" sz="2400" dirty="0"/>
            </a:br>
            <a:br>
              <a:rPr lang="en-IN" sz="2600" dirty="0"/>
            </a:br>
            <a:br>
              <a:rPr lang="en-IN" sz="2600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8928992" cy="5217443"/>
          </a:xfrm>
        </p:spPr>
        <p:txBody>
          <a:bodyPr>
            <a:normAutofit fontScale="25000" lnSpcReduction="20000"/>
          </a:bodyPr>
          <a:lstStyle/>
          <a:p>
            <a:r>
              <a:rPr lang="en-IN" sz="12800" dirty="0"/>
              <a:t>Instance-based learning methods simply store the training examples. </a:t>
            </a:r>
          </a:p>
          <a:p>
            <a:r>
              <a:rPr lang="en-IN" sz="12800" dirty="0"/>
              <a:t>Generalizing beyond these examples is postponed until a new instance must be classified. </a:t>
            </a:r>
          </a:p>
          <a:p>
            <a:r>
              <a:rPr lang="en-IN" sz="12800" dirty="0"/>
              <a:t>Instance-based methods are sometimes referred to as "lazy" learning methods because they delay processing until a new instance must be classified. </a:t>
            </a:r>
          </a:p>
          <a:p>
            <a:r>
              <a:rPr lang="en-IN" sz="12800" dirty="0"/>
              <a:t>These methods can estimate target function locally and differently for each new instance to be classified.</a:t>
            </a:r>
          </a:p>
          <a:p>
            <a:r>
              <a:rPr lang="en-IN" sz="12800" dirty="0"/>
              <a:t>One disadvantage of instance-based approaches is that the cost of classifying new instances can be high. </a:t>
            </a:r>
            <a:br>
              <a:rPr lang="en-IN" sz="12800" dirty="0"/>
            </a:br>
            <a:r>
              <a:rPr lang="en-IN" sz="12800" dirty="0"/>
              <a:t> </a:t>
            </a:r>
          </a:p>
          <a:p>
            <a:pPr>
              <a:buNone/>
            </a:pPr>
            <a:br>
              <a:rPr lang="en-IN" sz="7000" dirty="0"/>
            </a:br>
            <a:br>
              <a:rPr lang="en-IN" sz="7000" dirty="0"/>
            </a:b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480213"/>
            <a:ext cx="7249016" cy="5897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/>
            </a:br>
            <a:r>
              <a:rPr lang="en-IN" b="1" dirty="0"/>
              <a:t>CASE-BASED REASONING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625989"/>
          </a:xfrm>
        </p:spPr>
        <p:txBody>
          <a:bodyPr>
            <a:noAutofit/>
          </a:bodyPr>
          <a:lstStyle/>
          <a:p>
            <a:r>
              <a:rPr lang="en-IN" sz="2400" dirty="0"/>
              <a:t>Given the functional specification for the new design problem, </a:t>
            </a:r>
            <a:r>
              <a:rPr lang="en-IN" sz="2400" b="1" dirty="0"/>
              <a:t>CADET </a:t>
            </a:r>
            <a:r>
              <a:rPr lang="en-IN" sz="2400" dirty="0"/>
              <a:t>searches its library for stored cases whose functional descriptions match the design problem. </a:t>
            </a:r>
          </a:p>
          <a:p>
            <a:r>
              <a:rPr lang="en-IN" sz="2400" dirty="0"/>
              <a:t>If an exact match is found, indicating that some stored case implements exactly the desired function, then this case can be returned as a suggested solution to the design problem.</a:t>
            </a:r>
          </a:p>
          <a:p>
            <a:r>
              <a:rPr lang="en-IN" sz="2400" dirty="0"/>
              <a:t> If no exact match occurs, </a:t>
            </a:r>
            <a:r>
              <a:rPr lang="en-IN" sz="2400" b="1" dirty="0"/>
              <a:t>CADET </a:t>
            </a:r>
            <a:r>
              <a:rPr lang="en-IN" sz="2400" dirty="0"/>
              <a:t>may find cases that</a:t>
            </a:r>
            <a:br>
              <a:rPr lang="en-IN" sz="2400" dirty="0"/>
            </a:br>
            <a:r>
              <a:rPr lang="en-IN" sz="2400" dirty="0"/>
              <a:t>match various </a:t>
            </a:r>
            <a:r>
              <a:rPr lang="en-IN" sz="2400" dirty="0" err="1"/>
              <a:t>subgraphs</a:t>
            </a:r>
            <a:r>
              <a:rPr lang="en-IN" sz="2400" dirty="0"/>
              <a:t> of the desired functional specification. </a:t>
            </a:r>
          </a:p>
          <a:p>
            <a:r>
              <a:rPr lang="en-IN" sz="2400" b="1" dirty="0"/>
              <a:t>CADET </a:t>
            </a:r>
            <a:r>
              <a:rPr lang="en-IN" sz="2400" dirty="0"/>
              <a:t>searches for subgraph isomorphisms between the</a:t>
            </a:r>
            <a:br>
              <a:rPr lang="en-IN" sz="2400" dirty="0"/>
            </a:br>
            <a:r>
              <a:rPr lang="en-IN" sz="2400" dirty="0"/>
              <a:t>two function graphs, so that parts of a case can be found to match parts of the design specification </a:t>
            </a:r>
            <a:br>
              <a:rPr lang="en-IN" sz="2400" dirty="0"/>
            </a:br>
            <a:br>
              <a:rPr lang="en-IN" sz="2400" dirty="0"/>
            </a:br>
            <a:endParaRPr lang="en-IN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br>
              <a:rPr lang="en-IN" b="1" dirty="0"/>
            </a:br>
            <a:r>
              <a:rPr lang="en-IN" b="1" dirty="0"/>
              <a:t>CASE-BASED REASONING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61776"/>
          </a:xfrm>
        </p:spPr>
        <p:txBody>
          <a:bodyPr>
            <a:noAutofit/>
          </a:bodyPr>
          <a:lstStyle/>
          <a:p>
            <a:r>
              <a:rPr lang="en-IN" sz="2400" dirty="0"/>
              <a:t>The system may also elaborate the original function specification graph in order to create functionally equivalent graphs that may match still more cases 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r>
              <a:rPr lang="en-IN" sz="2400" dirty="0"/>
              <a:t>By retrieving multiple cases that match different </a:t>
            </a:r>
            <a:r>
              <a:rPr lang="en-IN" sz="2400" dirty="0" err="1"/>
              <a:t>subgraphs</a:t>
            </a:r>
            <a:r>
              <a:rPr lang="en-IN" sz="2400" dirty="0"/>
              <a:t>, the entire design can sometimes be pieced together. </a:t>
            </a:r>
          </a:p>
          <a:p>
            <a:r>
              <a:rPr lang="en-IN" sz="2400" b="1" dirty="0"/>
              <a:t>CADET </a:t>
            </a:r>
            <a:r>
              <a:rPr lang="en-IN" sz="2400" dirty="0"/>
              <a:t>has very limited capabilities for combining and adapting multiple retrieved cases to form the final design and relies heavily on the user for this adaptation stage of the process. </a:t>
            </a:r>
            <a:br>
              <a:rPr lang="en-IN" sz="2400" dirty="0"/>
            </a:br>
            <a:br>
              <a:rPr lang="en-IN" sz="2400" dirty="0"/>
            </a:br>
            <a:br>
              <a:rPr lang="en-IN" dirty="0"/>
            </a:b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5816" y="2296358"/>
            <a:ext cx="2448272" cy="116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/>
            </a:br>
            <a:r>
              <a:rPr lang="en-IN" b="1" dirty="0"/>
              <a:t>CASE-BASED REASONING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Standard Notation:</a:t>
            </a:r>
            <a:endParaRPr lang="en-IN" dirty="0"/>
          </a:p>
          <a:p>
            <a:r>
              <a:rPr lang="en-IN" sz="2600" dirty="0"/>
              <a:t>The target function f maps function graphs to the structures that implement them.</a:t>
            </a:r>
          </a:p>
          <a:p>
            <a:r>
              <a:rPr lang="en-IN" sz="2600" dirty="0"/>
              <a:t> Each stored training example (</a:t>
            </a:r>
            <a:r>
              <a:rPr lang="en-IN" sz="2600" dirty="0" err="1"/>
              <a:t>x,f</a:t>
            </a:r>
            <a:r>
              <a:rPr lang="en-IN" sz="2600" dirty="0"/>
              <a:t> (x)) is a pair that describes some function graph x and the structure f </a:t>
            </a:r>
            <a:r>
              <a:rPr lang="en-IN" sz="2600" b="1" i="1" dirty="0"/>
              <a:t>( x ) </a:t>
            </a:r>
            <a:r>
              <a:rPr lang="en-IN" sz="2600" dirty="0"/>
              <a:t>that implements x</a:t>
            </a:r>
          </a:p>
          <a:p>
            <a:r>
              <a:rPr lang="en-IN" sz="2600" dirty="0"/>
              <a:t>The system must learn from the training example cases to output the structure f (x,) that successfully implements the input function graph query </a:t>
            </a:r>
            <a:r>
              <a:rPr lang="en-IN" sz="2600" dirty="0" err="1"/>
              <a:t>xq</a:t>
            </a:r>
            <a:r>
              <a:rPr lang="en-IN" sz="2600" dirty="0"/>
              <a:t>. </a:t>
            </a:r>
            <a:br>
              <a:rPr lang="en-IN" sz="2600" dirty="0"/>
            </a:br>
            <a:endParaRPr lang="en-IN" sz="2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CASE-BASED REASONING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General properties</a:t>
            </a:r>
          </a:p>
          <a:p>
            <a:pPr lvl="1"/>
            <a:r>
              <a:rPr lang="en-IN" dirty="0"/>
              <a:t>Instances or cases may be represented by rich symbolic descriptions.</a:t>
            </a:r>
          </a:p>
          <a:p>
            <a:pPr lvl="1"/>
            <a:r>
              <a:rPr lang="en-IN" dirty="0"/>
              <a:t>Multiple retrieved cases may be combined to form the solution to the new problem. </a:t>
            </a:r>
          </a:p>
          <a:p>
            <a:pPr lvl="1"/>
            <a:r>
              <a:rPr lang="en-IN" dirty="0"/>
              <a:t>There may be a tight coupling between case retrieval, knowledge-based reasoning, and problem solving .</a:t>
            </a:r>
          </a:p>
          <a:p>
            <a:r>
              <a:rPr lang="en-IN" sz="2400" dirty="0"/>
              <a:t>The current research issue in case-based reasoning is to develop improved methods for indexing cases. 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US" dirty="0"/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CASE-BASED REASONING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Autofit/>
          </a:bodyPr>
          <a:lstStyle/>
          <a:p>
            <a:r>
              <a:rPr lang="en-IN" sz="2400" dirty="0"/>
              <a:t>The multiple retrieved design fragments may turn out to be incompatible with one another, making it impossible to combine them into a consistent final design. </a:t>
            </a:r>
          </a:p>
          <a:p>
            <a:r>
              <a:rPr lang="en-IN" sz="2400" dirty="0"/>
              <a:t>Then the CBR system may backtrack and search for additional cases, adapt the existing cases, or resort to other problem-solving methods. </a:t>
            </a:r>
          </a:p>
          <a:p>
            <a:r>
              <a:rPr lang="en-IN" sz="2400" dirty="0"/>
              <a:t>They also provide training data for improving the similarity metric or, equivalently, the indexing structure for the case library. </a:t>
            </a:r>
          </a:p>
          <a:p>
            <a:r>
              <a:rPr lang="en-IN" sz="2400" dirty="0" err="1"/>
              <a:t>Ex:case</a:t>
            </a:r>
            <a:r>
              <a:rPr lang="en-IN" sz="2400" dirty="0"/>
              <a:t> is retrieved, found to be irrelevant then the similarity metric should be refined to reject this case for similar subsequent queries. </a:t>
            </a:r>
            <a:br>
              <a:rPr lang="en-IN" sz="2400" dirty="0"/>
            </a:br>
            <a:r>
              <a:rPr lang="en-IN" sz="2400" dirty="0"/>
              <a:t> </a:t>
            </a:r>
            <a:br>
              <a:rPr lang="en-IN" sz="2400" dirty="0"/>
            </a:br>
            <a:r>
              <a:rPr lang="en-IN" sz="2400" dirty="0"/>
              <a:t> </a:t>
            </a:r>
            <a:br>
              <a:rPr lang="en-IN" sz="2400" dirty="0"/>
            </a:br>
            <a:br>
              <a:rPr lang="en-IN" sz="2400" dirty="0"/>
            </a:br>
            <a:br>
              <a:rPr lang="en-IN" sz="2400" dirty="0"/>
            </a:br>
            <a:br>
              <a:rPr lang="en-IN" sz="2400" dirty="0"/>
            </a:br>
            <a:endParaRPr lang="en-I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6300" dirty="0"/>
              <a:t>Learning Methods</a:t>
            </a:r>
          </a:p>
          <a:p>
            <a:pPr marL="1772285" lvl="4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IN" sz="5000" i="1" spc="-10" dirty="0">
                <a:cs typeface="Times New Roman"/>
              </a:rPr>
              <a:t>   </a:t>
            </a:r>
            <a:r>
              <a:rPr lang="en-IN" sz="5000" spc="85" dirty="0">
                <a:ea typeface="Segoe UI Symbol" pitchFamily="34" charset="0"/>
                <a:cs typeface="Times New Roman"/>
              </a:rPr>
              <a:t>k-Nearest</a:t>
            </a:r>
            <a:r>
              <a:rPr lang="en-IN" sz="5000" spc="120" dirty="0">
                <a:ea typeface="Segoe UI Symbol" pitchFamily="34" charset="0"/>
                <a:cs typeface="Times New Roman"/>
              </a:rPr>
              <a:t> </a:t>
            </a:r>
            <a:r>
              <a:rPr lang="en-IN" sz="5000" spc="55" dirty="0" err="1">
                <a:ea typeface="Segoe UI Symbol" pitchFamily="34" charset="0"/>
                <a:cs typeface="Times New Roman"/>
              </a:rPr>
              <a:t>Neighbor</a:t>
            </a:r>
            <a:endParaRPr lang="en-IN" sz="5000" dirty="0">
              <a:ea typeface="Segoe UI Symbol" pitchFamily="34" charset="0"/>
              <a:cs typeface="Times New Roman"/>
            </a:endParaRPr>
          </a:p>
          <a:p>
            <a:pPr marL="1772285" lvl="4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IN" sz="5000" spc="515" dirty="0">
                <a:ea typeface="Segoe UI Symbol" pitchFamily="34" charset="0"/>
                <a:cs typeface="Times New Roman"/>
              </a:rPr>
              <a:t> </a:t>
            </a:r>
            <a:r>
              <a:rPr lang="en-IN" sz="5000" spc="-10" dirty="0">
                <a:ea typeface="Segoe UI Symbol" pitchFamily="34" charset="0"/>
                <a:cs typeface="Times New Roman"/>
              </a:rPr>
              <a:t> </a:t>
            </a:r>
            <a:r>
              <a:rPr lang="en-IN" sz="5000" spc="50" dirty="0">
                <a:ea typeface="Segoe UI Symbol" pitchFamily="34" charset="0"/>
                <a:cs typeface="Times New Roman"/>
              </a:rPr>
              <a:t>Locally</a:t>
            </a:r>
            <a:r>
              <a:rPr lang="en-IN" sz="5000" spc="200" dirty="0">
                <a:ea typeface="Segoe UI Symbol" pitchFamily="34" charset="0"/>
                <a:cs typeface="Times New Roman"/>
              </a:rPr>
              <a:t> </a:t>
            </a:r>
            <a:r>
              <a:rPr lang="en-IN" sz="5000" spc="60" dirty="0">
                <a:ea typeface="Segoe UI Symbol" pitchFamily="34" charset="0"/>
                <a:cs typeface="Times New Roman"/>
              </a:rPr>
              <a:t>weighted</a:t>
            </a:r>
            <a:r>
              <a:rPr lang="en-IN" sz="5000" spc="175" dirty="0">
                <a:ea typeface="Segoe UI Symbol" pitchFamily="34" charset="0"/>
                <a:cs typeface="Times New Roman"/>
              </a:rPr>
              <a:t> </a:t>
            </a:r>
            <a:r>
              <a:rPr lang="en-IN" sz="5000" spc="20" dirty="0">
                <a:ea typeface="Segoe UI Symbol" pitchFamily="34" charset="0"/>
                <a:cs typeface="Times New Roman"/>
              </a:rPr>
              <a:t>regression</a:t>
            </a:r>
            <a:endParaRPr lang="en-IN" sz="5000" dirty="0">
              <a:ea typeface="Segoe UI Symbol" pitchFamily="34" charset="0"/>
              <a:cs typeface="Times New Roman"/>
            </a:endParaRPr>
          </a:p>
          <a:p>
            <a:pPr marL="1772285" lvl="4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IN" sz="5000" spc="515" dirty="0">
                <a:ea typeface="Segoe UI Symbol" pitchFamily="34" charset="0"/>
                <a:cs typeface="Times New Roman"/>
              </a:rPr>
              <a:t> </a:t>
            </a:r>
            <a:r>
              <a:rPr lang="en-IN" sz="5000" spc="-10" dirty="0">
                <a:ea typeface="Segoe UI Symbol" pitchFamily="34" charset="0"/>
                <a:cs typeface="Times New Roman"/>
              </a:rPr>
              <a:t> </a:t>
            </a:r>
            <a:r>
              <a:rPr lang="en-IN" sz="5000" spc="60" dirty="0">
                <a:ea typeface="Segoe UI Symbol" pitchFamily="34" charset="0"/>
                <a:cs typeface="Times New Roman"/>
              </a:rPr>
              <a:t>Radial</a:t>
            </a:r>
            <a:r>
              <a:rPr lang="en-IN" sz="5000" spc="210" dirty="0">
                <a:ea typeface="Segoe UI Symbol" pitchFamily="34" charset="0"/>
                <a:cs typeface="Times New Roman"/>
              </a:rPr>
              <a:t> </a:t>
            </a:r>
            <a:r>
              <a:rPr lang="en-IN" sz="5000" spc="30" dirty="0">
                <a:ea typeface="Segoe UI Symbol" pitchFamily="34" charset="0"/>
                <a:cs typeface="Times New Roman"/>
              </a:rPr>
              <a:t>basis</a:t>
            </a:r>
            <a:r>
              <a:rPr lang="en-IN" sz="5000" spc="160" dirty="0">
                <a:ea typeface="Segoe UI Symbol" pitchFamily="34" charset="0"/>
                <a:cs typeface="Times New Roman"/>
              </a:rPr>
              <a:t> </a:t>
            </a:r>
            <a:r>
              <a:rPr lang="en-IN" sz="5000" spc="70" dirty="0">
                <a:ea typeface="Segoe UI Symbol" pitchFamily="34" charset="0"/>
                <a:cs typeface="Times New Roman"/>
              </a:rPr>
              <a:t>functions</a:t>
            </a:r>
            <a:endParaRPr lang="en-IN" sz="5000" dirty="0">
              <a:ea typeface="Segoe UI Symbol" pitchFamily="34" charset="0"/>
              <a:cs typeface="Times New Roman"/>
            </a:endParaRPr>
          </a:p>
          <a:p>
            <a:pPr marL="1772285" lvl="4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IN" sz="5000" spc="515" dirty="0">
                <a:ea typeface="Segoe UI Symbol" pitchFamily="34" charset="0"/>
                <a:cs typeface="Times New Roman"/>
              </a:rPr>
              <a:t> </a:t>
            </a:r>
            <a:r>
              <a:rPr lang="en-IN" sz="5000" spc="-10" dirty="0">
                <a:ea typeface="Segoe UI Symbol" pitchFamily="34" charset="0"/>
                <a:cs typeface="Times New Roman"/>
              </a:rPr>
              <a:t> </a:t>
            </a:r>
            <a:r>
              <a:rPr lang="en-IN" sz="5000" spc="40" dirty="0">
                <a:ea typeface="Segoe UI Symbol" pitchFamily="34" charset="0"/>
                <a:cs typeface="Times New Roman"/>
              </a:rPr>
              <a:t>Case-based</a:t>
            </a:r>
            <a:r>
              <a:rPr lang="en-IN" sz="5000" spc="160" dirty="0">
                <a:ea typeface="Segoe UI Symbol" pitchFamily="34" charset="0"/>
                <a:cs typeface="Times New Roman"/>
              </a:rPr>
              <a:t> </a:t>
            </a:r>
            <a:r>
              <a:rPr lang="en-IN" sz="5000" spc="30" dirty="0">
                <a:ea typeface="Segoe UI Symbol" pitchFamily="34" charset="0"/>
                <a:cs typeface="Times New Roman"/>
              </a:rPr>
              <a:t>reasoning</a:t>
            </a:r>
            <a:endParaRPr lang="en-IN" sz="5000" dirty="0">
              <a:ea typeface="Segoe UI Symbol" pitchFamily="34" charset="0"/>
              <a:cs typeface="Times New Roman"/>
            </a:endParaRPr>
          </a:p>
          <a:p>
            <a:pPr marL="1772285" lvl="4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IN" sz="5000" spc="515" dirty="0">
                <a:ea typeface="Segoe UI Symbol" pitchFamily="34" charset="0"/>
                <a:cs typeface="Times New Roman"/>
              </a:rPr>
              <a:t> </a:t>
            </a:r>
            <a:r>
              <a:rPr lang="en-IN" sz="5000" spc="-10" dirty="0">
                <a:ea typeface="Segoe UI Symbol" pitchFamily="34" charset="0"/>
                <a:cs typeface="Times New Roman"/>
              </a:rPr>
              <a:t> </a:t>
            </a:r>
            <a:r>
              <a:rPr lang="en-IN" sz="5000" spc="110" dirty="0">
                <a:ea typeface="Segoe UI Symbol" pitchFamily="34" charset="0"/>
                <a:cs typeface="Times New Roman"/>
              </a:rPr>
              <a:t>Lazy</a:t>
            </a:r>
            <a:r>
              <a:rPr lang="en-IN" sz="5000" spc="160" dirty="0">
                <a:ea typeface="Segoe UI Symbol" pitchFamily="34" charset="0"/>
                <a:cs typeface="Times New Roman"/>
              </a:rPr>
              <a:t> </a:t>
            </a:r>
            <a:r>
              <a:rPr lang="en-IN" sz="5000" spc="85" dirty="0">
                <a:ea typeface="Segoe UI Symbol" pitchFamily="34" charset="0"/>
                <a:cs typeface="Times New Roman"/>
              </a:rPr>
              <a:t>and</a:t>
            </a:r>
            <a:r>
              <a:rPr lang="en-IN" sz="5000" spc="140" dirty="0">
                <a:ea typeface="Segoe UI Symbol" pitchFamily="34" charset="0"/>
                <a:cs typeface="Times New Roman"/>
              </a:rPr>
              <a:t> </a:t>
            </a:r>
            <a:r>
              <a:rPr lang="en-IN" sz="5000" spc="5" dirty="0">
                <a:ea typeface="Segoe UI Symbol" pitchFamily="34" charset="0"/>
                <a:cs typeface="Times New Roman"/>
              </a:rPr>
              <a:t>eager</a:t>
            </a:r>
            <a:r>
              <a:rPr lang="en-IN" sz="5000" spc="165" dirty="0">
                <a:ea typeface="Segoe UI Symbol" pitchFamily="34" charset="0"/>
                <a:cs typeface="Times New Roman"/>
              </a:rPr>
              <a:t> </a:t>
            </a:r>
            <a:r>
              <a:rPr lang="en-IN" sz="5000" spc="30" dirty="0">
                <a:ea typeface="Segoe UI Symbol" pitchFamily="34" charset="0"/>
                <a:cs typeface="Times New Roman"/>
              </a:rPr>
              <a:t>learning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85" dirty="0">
                <a:ea typeface="Segoe UI Symbol" pitchFamily="34" charset="0"/>
                <a:cs typeface="Times New Roman"/>
              </a:rPr>
              <a:t>k-Nearest</a:t>
            </a:r>
            <a:r>
              <a:rPr lang="en-IN" spc="120" dirty="0">
                <a:ea typeface="Segoe UI Symbol" pitchFamily="34" charset="0"/>
                <a:cs typeface="Times New Roman"/>
              </a:rPr>
              <a:t> </a:t>
            </a:r>
            <a:r>
              <a:rPr lang="en-IN" spc="55" dirty="0" err="1">
                <a:ea typeface="Segoe UI Symbol" pitchFamily="34" charset="0"/>
                <a:cs typeface="Times New Roman"/>
              </a:rPr>
              <a:t>Neighbor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sz="11200" dirty="0"/>
              <a:t>Assumes all instances correspond to points in the n-dimensional space .</a:t>
            </a:r>
          </a:p>
          <a:p>
            <a:r>
              <a:rPr lang="en-IN" sz="11200" dirty="0"/>
              <a:t>The nearest neighbours of an instance are defined in terms of the standard Euclidean distance. </a:t>
            </a:r>
          </a:p>
          <a:p>
            <a:endParaRPr lang="en-IN" sz="11200" dirty="0"/>
          </a:p>
          <a:p>
            <a:endParaRPr lang="en-IN" sz="11200" dirty="0"/>
          </a:p>
          <a:p>
            <a:endParaRPr lang="en-IN" sz="11200" dirty="0"/>
          </a:p>
          <a:p>
            <a:endParaRPr lang="en-IN" sz="11200" dirty="0"/>
          </a:p>
          <a:p>
            <a:endParaRPr lang="en-IN" sz="11200" dirty="0"/>
          </a:p>
          <a:p>
            <a:r>
              <a:rPr lang="en-IN" sz="11200" dirty="0"/>
              <a:t>The following algorithm is for discrete valued target function. </a:t>
            </a:r>
            <a:br>
              <a:rPr lang="en-IN" sz="11200" dirty="0"/>
            </a:b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6746" y="3162301"/>
            <a:ext cx="3188817" cy="677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15494" y="3839718"/>
            <a:ext cx="4104212" cy="110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404664"/>
            <a:ext cx="7914735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4987" y="4437112"/>
            <a:ext cx="55340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85" dirty="0">
                <a:ea typeface="Segoe UI Symbol" pitchFamily="34" charset="0"/>
                <a:cs typeface="Times New Roman"/>
              </a:rPr>
              <a:t>k-Nearest</a:t>
            </a:r>
            <a:r>
              <a:rPr lang="en-IN" spc="120" dirty="0">
                <a:ea typeface="Segoe UI Symbol" pitchFamily="34" charset="0"/>
                <a:cs typeface="Times New Roman"/>
              </a:rPr>
              <a:t> </a:t>
            </a:r>
            <a:r>
              <a:rPr lang="en-IN" spc="55" dirty="0" err="1">
                <a:ea typeface="Segoe UI Symbol" pitchFamily="34" charset="0"/>
                <a:cs typeface="Times New Roman"/>
              </a:rPr>
              <a:t>Neighbor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 fontScale="25000" lnSpcReduction="20000"/>
          </a:bodyPr>
          <a:lstStyle/>
          <a:p>
            <a:r>
              <a:rPr lang="en-IN" sz="9200" dirty="0"/>
              <a:t>The 1-NEAREST NEIGHBOR algorithm classifies </a:t>
            </a:r>
            <a:r>
              <a:rPr lang="en-IN" sz="9200" i="1" dirty="0" err="1"/>
              <a:t>xq</a:t>
            </a:r>
            <a:r>
              <a:rPr lang="en-IN" sz="9200" i="1" dirty="0"/>
              <a:t>, </a:t>
            </a:r>
            <a:r>
              <a:rPr lang="en-IN" sz="9200" dirty="0"/>
              <a:t>as a positive example in left  figure,  whereas the 5-NEAREST NEIGHBOR algorithm classifies it as a negative example. </a:t>
            </a:r>
          </a:p>
          <a:p>
            <a:r>
              <a:rPr lang="en-IN" sz="9200" dirty="0"/>
              <a:t>Right side shows the shape of this decision surface induced by 1-NEAREST NEIGHBOR over the entire instance space.</a:t>
            </a:r>
          </a:p>
          <a:p>
            <a:r>
              <a:rPr lang="en-IN" sz="9200" dirty="0"/>
              <a:t> The decision surface is a combination of convex </a:t>
            </a:r>
            <a:r>
              <a:rPr lang="en-IN" sz="9200" dirty="0" err="1"/>
              <a:t>polyhedra</a:t>
            </a:r>
            <a:r>
              <a:rPr lang="en-IN" sz="9200" dirty="0"/>
              <a:t> surrounding each of the training examples. </a:t>
            </a:r>
          </a:p>
          <a:p>
            <a:r>
              <a:rPr lang="en-IN" sz="9200" dirty="0"/>
              <a:t>Query points outside the polyhedron are closer to some other training example. </a:t>
            </a:r>
          </a:p>
          <a:p>
            <a:r>
              <a:rPr lang="en-IN" sz="9200" dirty="0"/>
              <a:t>This kind of diagram is often called the </a:t>
            </a:r>
            <a:r>
              <a:rPr lang="en-IN" sz="9200" dirty="0" err="1"/>
              <a:t>Voronoi</a:t>
            </a:r>
            <a:r>
              <a:rPr lang="en-IN" sz="9200" dirty="0"/>
              <a:t> </a:t>
            </a:r>
            <a:r>
              <a:rPr lang="en-IN" sz="9200" i="1" dirty="0"/>
              <a:t>diagram </a:t>
            </a:r>
            <a:r>
              <a:rPr lang="en-IN" sz="9200" dirty="0"/>
              <a:t>of the set of training examples. </a:t>
            </a:r>
          </a:p>
          <a:p>
            <a:r>
              <a:rPr lang="en-IN" sz="9200" dirty="0"/>
              <a:t>The k-NEAREST NEIGHBOR algorithm is easily adapted to approximating continuous-valued target functions.</a:t>
            </a:r>
          </a:p>
          <a:p>
            <a:endParaRPr lang="en-IN" sz="6000" dirty="0"/>
          </a:p>
          <a:p>
            <a:pPr>
              <a:buNone/>
            </a:pPr>
            <a:br>
              <a:rPr lang="en-IN" sz="2000" dirty="0"/>
            </a:br>
            <a:r>
              <a:rPr lang="en-IN" sz="2800" dirty="0"/>
              <a:t> </a:t>
            </a:r>
            <a:br>
              <a:rPr lang="en-IN" sz="2600" dirty="0"/>
            </a:br>
            <a:r>
              <a:rPr lang="en-IN" sz="2600" dirty="0"/>
              <a:t> </a:t>
            </a:r>
            <a:br>
              <a:rPr lang="en-IN" dirty="0"/>
            </a:b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5643578"/>
            <a:ext cx="21717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85" dirty="0">
                <a:ea typeface="Segoe UI Symbol" pitchFamily="34" charset="0"/>
                <a:cs typeface="Times New Roman"/>
              </a:rPr>
              <a:t>k-Nearest</a:t>
            </a:r>
            <a:r>
              <a:rPr lang="en-IN" spc="120" dirty="0">
                <a:ea typeface="Segoe UI Symbol" pitchFamily="34" charset="0"/>
                <a:cs typeface="Times New Roman"/>
              </a:rPr>
              <a:t> </a:t>
            </a:r>
            <a:r>
              <a:rPr lang="en-IN" spc="55" dirty="0" err="1">
                <a:ea typeface="Segoe UI Symbol" pitchFamily="34" charset="0"/>
                <a:cs typeface="Times New Roman"/>
              </a:rPr>
              <a:t>Neighbor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Distance-Weighted NEAREST NEIGHBOR Algorithm</a:t>
            </a:r>
            <a:r>
              <a:rPr lang="en-IN" sz="2400" dirty="0"/>
              <a:t> </a:t>
            </a:r>
          </a:p>
          <a:p>
            <a:pPr lvl="1"/>
            <a:r>
              <a:rPr lang="en-IN" sz="2000" dirty="0"/>
              <a:t>weight the contribution of each of the k </a:t>
            </a:r>
            <a:r>
              <a:rPr lang="en-IN" sz="2000" dirty="0" err="1"/>
              <a:t>neighbors</a:t>
            </a:r>
            <a:r>
              <a:rPr lang="en-IN" sz="2000" dirty="0"/>
              <a:t> according to their distance to the query point </a:t>
            </a:r>
            <a:r>
              <a:rPr lang="en-IN" sz="2000" b="1" i="1" dirty="0" err="1"/>
              <a:t>xq</a:t>
            </a:r>
            <a:r>
              <a:rPr lang="en-IN" sz="2000" b="1" i="1" dirty="0"/>
              <a:t>.</a:t>
            </a:r>
          </a:p>
          <a:p>
            <a:pPr lvl="1"/>
            <a:r>
              <a:rPr lang="en-IN" sz="2000" dirty="0"/>
              <a:t> For discrete valued</a:t>
            </a:r>
          </a:p>
          <a:p>
            <a:pPr lvl="1"/>
            <a:endParaRPr lang="en-IN" sz="2000" dirty="0"/>
          </a:p>
          <a:p>
            <a:pPr lvl="1"/>
            <a:endParaRPr lang="en-IN" sz="2000" dirty="0"/>
          </a:p>
          <a:p>
            <a:pPr lvl="1"/>
            <a:endParaRPr lang="en-IN" sz="2000" dirty="0"/>
          </a:p>
          <a:p>
            <a:pPr lvl="1"/>
            <a:endParaRPr lang="en-IN" sz="2000" dirty="0"/>
          </a:p>
          <a:p>
            <a:pPr lvl="1"/>
            <a:endParaRPr lang="en-IN" sz="2000" dirty="0"/>
          </a:p>
          <a:p>
            <a:pPr lvl="1"/>
            <a:r>
              <a:rPr lang="en-IN" sz="2000" dirty="0"/>
              <a:t>For continuous valued</a:t>
            </a:r>
            <a:br>
              <a:rPr lang="en-IN" sz="2000" dirty="0"/>
            </a:br>
            <a:br>
              <a:rPr lang="en-IN" sz="2000" dirty="0"/>
            </a:br>
            <a:endParaRPr lang="en-IN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3286124"/>
            <a:ext cx="28098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3929066"/>
            <a:ext cx="14287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6116" y="5429264"/>
            <a:ext cx="20764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85" dirty="0">
                <a:ea typeface="Segoe UI Symbol" pitchFamily="34" charset="0"/>
                <a:cs typeface="Times New Roman"/>
              </a:rPr>
              <a:t>k-Nearest</a:t>
            </a:r>
            <a:r>
              <a:rPr lang="en-IN" spc="120" dirty="0">
                <a:ea typeface="Segoe UI Symbol" pitchFamily="34" charset="0"/>
                <a:cs typeface="Times New Roman"/>
              </a:rPr>
              <a:t> </a:t>
            </a:r>
            <a:r>
              <a:rPr lang="en-IN" spc="55" dirty="0" err="1">
                <a:ea typeface="Segoe UI Symbol" pitchFamily="34" charset="0"/>
                <a:cs typeface="Times New Roman"/>
              </a:rPr>
              <a:t>Neighbor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14882"/>
          </a:xfrm>
        </p:spPr>
        <p:txBody>
          <a:bodyPr>
            <a:normAutofit fontScale="25000" lnSpcReduction="20000"/>
          </a:bodyPr>
          <a:lstStyle/>
          <a:p>
            <a:r>
              <a:rPr lang="en-IN" sz="7000" b="1" dirty="0">
                <a:latin typeface="Calibri" pitchFamily="34" charset="0"/>
                <a:cs typeface="Calibri" pitchFamily="34" charset="0"/>
              </a:rPr>
              <a:t>Remarks on k-NEAREST NEIGHBOR Algorithm</a:t>
            </a:r>
            <a:r>
              <a:rPr lang="en-IN" sz="70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lvl="2"/>
            <a:r>
              <a:rPr lang="en-IN" sz="8000" dirty="0">
                <a:latin typeface="Calibri" pitchFamily="34" charset="0"/>
                <a:cs typeface="Calibri" pitchFamily="34" charset="0"/>
              </a:rPr>
              <a:t>Highly effective inductive inference method for many practical problems. </a:t>
            </a:r>
          </a:p>
          <a:p>
            <a:pPr lvl="2"/>
            <a:r>
              <a:rPr lang="en-IN" sz="8000" dirty="0">
                <a:latin typeface="Calibri" pitchFamily="34" charset="0"/>
                <a:cs typeface="Calibri" pitchFamily="34" charset="0"/>
              </a:rPr>
              <a:t>It is robust to noisy training data and quite effective on large set of training data. </a:t>
            </a:r>
          </a:p>
          <a:p>
            <a:pPr lvl="2"/>
            <a:r>
              <a:rPr lang="en-IN" sz="8000" dirty="0">
                <a:latin typeface="Calibri" pitchFamily="34" charset="0"/>
                <a:cs typeface="Calibri" pitchFamily="34" charset="0"/>
              </a:rPr>
              <a:t>The inductive bias corresponds to an assumption that the classification of an instance </a:t>
            </a:r>
            <a:r>
              <a:rPr lang="en-IN" sz="8000" b="1" i="1" dirty="0" err="1">
                <a:latin typeface="Calibri" pitchFamily="34" charset="0"/>
                <a:cs typeface="Calibri" pitchFamily="34" charset="0"/>
              </a:rPr>
              <a:t>xq</a:t>
            </a:r>
            <a:r>
              <a:rPr lang="en-IN" sz="8000" b="1" i="1" dirty="0">
                <a:latin typeface="Calibri" pitchFamily="34" charset="0"/>
                <a:cs typeface="Calibri" pitchFamily="34" charset="0"/>
              </a:rPr>
              <a:t>, </a:t>
            </a:r>
            <a:r>
              <a:rPr lang="en-IN" sz="8000" dirty="0">
                <a:latin typeface="Calibri" pitchFamily="34" charset="0"/>
                <a:cs typeface="Calibri" pitchFamily="34" charset="0"/>
              </a:rPr>
              <a:t>will be most similar to the classification of other instances that are nearby in Euclidean distance .</a:t>
            </a:r>
          </a:p>
          <a:p>
            <a:pPr lvl="2"/>
            <a:r>
              <a:rPr lang="en-IN" sz="8000" dirty="0">
                <a:latin typeface="Calibri" pitchFamily="34" charset="0"/>
                <a:cs typeface="Calibri" pitchFamily="34" charset="0"/>
              </a:rPr>
              <a:t>Nearest-</a:t>
            </a:r>
            <a:r>
              <a:rPr lang="en-IN" sz="8000" dirty="0" err="1">
                <a:latin typeface="Calibri" pitchFamily="34" charset="0"/>
                <a:cs typeface="Calibri" pitchFamily="34" charset="0"/>
              </a:rPr>
              <a:t>neighbor</a:t>
            </a:r>
            <a:r>
              <a:rPr lang="en-IN" sz="8000" dirty="0">
                <a:latin typeface="Calibri" pitchFamily="34" charset="0"/>
                <a:cs typeface="Calibri" pitchFamily="34" charset="0"/>
              </a:rPr>
              <a:t> approaches are especially sensitive to </a:t>
            </a:r>
            <a:r>
              <a:rPr lang="en-IN" sz="8000" b="1" i="1" dirty="0">
                <a:latin typeface="Calibri" pitchFamily="34" charset="0"/>
                <a:cs typeface="Calibri" pitchFamily="34" charset="0"/>
              </a:rPr>
              <a:t>curse of dimensionality. </a:t>
            </a:r>
          </a:p>
          <a:p>
            <a:pPr lvl="2"/>
            <a:r>
              <a:rPr lang="en-IN" sz="8000" dirty="0"/>
              <a:t>To overcoming this problem is to weight each attribute differently when calculating the distance between two instances or </a:t>
            </a:r>
            <a:r>
              <a:rPr lang="en-IN" sz="8000" b="0" i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completely eliminate the least relevant attributes from the instance space. </a:t>
            </a:r>
            <a:endParaRPr lang="en-IN" sz="8000" dirty="0"/>
          </a:p>
          <a:p>
            <a:pPr lvl="2"/>
            <a:r>
              <a:rPr lang="en-IN" sz="8000" dirty="0"/>
              <a:t>To reduce the  computation use memory indexing  methods. </a:t>
            </a:r>
            <a:r>
              <a:rPr lang="en-IN" sz="8000" dirty="0" err="1"/>
              <a:t>Ex:kd</a:t>
            </a:r>
            <a:r>
              <a:rPr lang="en-IN" sz="8000" dirty="0"/>
              <a:t>-tree.</a:t>
            </a:r>
            <a:br>
              <a:rPr lang="en-IN" sz="8000" dirty="0"/>
            </a:br>
            <a:endParaRPr lang="en-IN" sz="80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br>
              <a:rPr lang="en-IN" sz="4000" dirty="0">
                <a:latin typeface="Calibri" pitchFamily="34" charset="0"/>
                <a:cs typeface="Calibri" pitchFamily="34" charset="0"/>
              </a:rPr>
            </a:br>
            <a:br>
              <a:rPr lang="en-IN" sz="4000" dirty="0">
                <a:latin typeface="Calibri" pitchFamily="34" charset="0"/>
                <a:cs typeface="Calibri" pitchFamily="34" charset="0"/>
              </a:rPr>
            </a:br>
            <a:br>
              <a:rPr lang="en-IN" sz="4000" dirty="0">
                <a:latin typeface="Calibri" pitchFamily="34" charset="0"/>
                <a:cs typeface="Calibri" pitchFamily="34" charset="0"/>
              </a:rPr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i="1" dirty="0"/>
              <a:t>Regression </a:t>
            </a:r>
            <a:r>
              <a:rPr lang="en-IN" dirty="0"/>
              <a:t>means approximating a real-valued target function.</a:t>
            </a:r>
          </a:p>
          <a:p>
            <a:r>
              <a:rPr lang="en-IN" b="1" i="1" dirty="0"/>
              <a:t>Residual </a:t>
            </a:r>
            <a:r>
              <a:rPr lang="en-IN" dirty="0"/>
              <a:t>is the error </a:t>
            </a:r>
            <a:r>
              <a:rPr lang="en-IN" b="1" i="1" dirty="0"/>
              <a:t>{ f’( x ) </a:t>
            </a:r>
            <a:r>
              <a:rPr lang="en-IN" dirty="0"/>
              <a:t>- f </a:t>
            </a:r>
            <a:r>
              <a:rPr lang="en-IN" b="1" i="1" dirty="0"/>
              <a:t>( x ) </a:t>
            </a:r>
            <a:r>
              <a:rPr lang="en-IN" dirty="0"/>
              <a:t>in approximating the target function.</a:t>
            </a:r>
            <a:br>
              <a:rPr lang="en-IN" dirty="0"/>
            </a:br>
            <a:r>
              <a:rPr lang="en-IN" b="1" i="1" dirty="0"/>
              <a:t>Kernel function </a:t>
            </a:r>
            <a:r>
              <a:rPr lang="en-IN" dirty="0"/>
              <a:t>is the function of distance that is used to determine the weight of each training example.</a:t>
            </a:r>
          </a:p>
          <a:p>
            <a:pPr lvl="1"/>
            <a:r>
              <a:rPr lang="en-IN" dirty="0"/>
              <a:t> In other words, the kernel function is the</a:t>
            </a:r>
            <a:br>
              <a:rPr lang="en-IN" dirty="0"/>
            </a:br>
            <a:r>
              <a:rPr lang="en-IN" dirty="0"/>
              <a:t>function </a:t>
            </a:r>
            <a:r>
              <a:rPr lang="en-IN" b="1" i="1" dirty="0"/>
              <a:t>K </a:t>
            </a:r>
            <a:r>
              <a:rPr lang="en-IN" dirty="0"/>
              <a:t>such that </a:t>
            </a:r>
            <a:r>
              <a:rPr lang="en-IN" b="1" i="1" dirty="0" err="1"/>
              <a:t>wi</a:t>
            </a:r>
            <a:r>
              <a:rPr lang="en-IN" b="1" i="1" dirty="0"/>
              <a:t> </a:t>
            </a:r>
            <a:r>
              <a:rPr lang="en-IN" dirty="0"/>
              <a:t>= </a:t>
            </a:r>
            <a:r>
              <a:rPr lang="en-IN" b="1" i="1" dirty="0"/>
              <a:t>K(d(</a:t>
            </a:r>
            <a:r>
              <a:rPr lang="en-IN" b="1" i="1" dirty="0" err="1"/>
              <a:t>xi,xq</a:t>
            </a:r>
            <a:r>
              <a:rPr lang="en-IN" b="1" i="1"/>
              <a:t>)).</a:t>
            </a:r>
            <a:r>
              <a:rPr lang="en-IN"/>
              <a:t> 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1793</Words>
  <Application>Microsoft Office PowerPoint</Application>
  <PresentationFormat>On-screen Show (4:3)</PresentationFormat>
  <Paragraphs>174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Office Theme</vt:lpstr>
      <vt:lpstr>Instance Based Learning</vt:lpstr>
      <vt:lpstr>Introduction</vt:lpstr>
      <vt:lpstr>PowerPoint Presentation</vt:lpstr>
      <vt:lpstr>k-Nearest Neighbor</vt:lpstr>
      <vt:lpstr>PowerPoint Presentation</vt:lpstr>
      <vt:lpstr>k-Nearest Neighbor</vt:lpstr>
      <vt:lpstr>k-Nearest Neighbor</vt:lpstr>
      <vt:lpstr>k-Nearest Neighbor</vt:lpstr>
      <vt:lpstr>Terminology</vt:lpstr>
      <vt:lpstr>  LOCALLY WEIGHTED REGRESSION   </vt:lpstr>
      <vt:lpstr>LOCALLY WEIGHTED REGRESSION</vt:lpstr>
      <vt:lpstr>LOCALLY WEIGHTED REGRESSION</vt:lpstr>
      <vt:lpstr>RADIAL BASIS FUNCTIONS </vt:lpstr>
      <vt:lpstr>RADIAL BASIS FUNCTIONS </vt:lpstr>
      <vt:lpstr>RADIAL BASIS FUNCTIONS </vt:lpstr>
      <vt:lpstr>RADIAL BASIS FUNCTIONS </vt:lpstr>
      <vt:lpstr>RADIAL BASIS FUNCTIONS </vt:lpstr>
      <vt:lpstr> CASE-BASED REASONING  </vt:lpstr>
      <vt:lpstr> CASE-BASED REASONING  </vt:lpstr>
      <vt:lpstr>PowerPoint Presentation</vt:lpstr>
      <vt:lpstr> CASE-BASED REASONING  </vt:lpstr>
      <vt:lpstr> CASE-BASED REASONING  </vt:lpstr>
      <vt:lpstr> CASE-BASED REASONING  </vt:lpstr>
      <vt:lpstr>CASE-BASED REASONING  </vt:lpstr>
      <vt:lpstr>CASE-BASED REASONING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Instance Based Learning</dc:title>
  <dc:creator>HP</dc:creator>
  <cp:lastModifiedBy>naveen mukkapati</cp:lastModifiedBy>
  <cp:revision>9</cp:revision>
  <dcterms:created xsi:type="dcterms:W3CDTF">2021-04-01T05:47:24Z</dcterms:created>
  <dcterms:modified xsi:type="dcterms:W3CDTF">2021-04-07T15:00:25Z</dcterms:modified>
</cp:coreProperties>
</file>