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embeddedFontLs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vZ2ugZGLhl9V8Fi0Hsc6DYBko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C11D75-C8C7-439F-8EE1-634A69B99DD3}">
  <a:tblStyle styleId="{68C11D75-C8C7-439F-8EE1-634A69B99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559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73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47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88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63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2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36942cd6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36942cd66_1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b36942cd66_1_3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7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38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716f9c2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a716f9c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240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36942cd6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36942cd66_1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b36942cd66_1_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729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36942cd6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36942cd66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b36942cd66_1_6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58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36942cd6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36942cd66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b36942cd66_1_7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26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52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59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a716f9c2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a716f9c24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aa716f9c24_0_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067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a716f9c2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a716f9c24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aa716f9c24_0_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888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a716f9c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a716f9c24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aa716f9c24_0_3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016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a716f9c2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a716f9c24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aa716f9c24_0_5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952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a716f9c2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a716f9c24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a716f9c24_0_6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850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a716f9c2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a716f9c24_0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aa716f9c24_0_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73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a716f9c2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a716f9c24_0_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aa716f9c24_0_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323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a716f9c2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a716f9c24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aa716f9c24_0_10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486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38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840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a716f9c2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a716f9c24_0_1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aa716f9c24_0_1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461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a716f9c2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a716f9c24_0_1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aa716f9c24_0_1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914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82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01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36942cd6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36942cd66_1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b36942cd66_1_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2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6942cd6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6942cd66_1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b36942cd66_1_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84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09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61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789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 rot="5400000">
            <a:off x="4667250" y="23050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 rot="5400000">
            <a:off x="704850" y="4381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317500" algn="l"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690562" y="3340100"/>
            <a:ext cx="7653337" cy="485775"/>
          </a:xfrm>
          <a:custGeom>
            <a:avLst/>
            <a:gdLst/>
            <a:ahLst/>
            <a:cxnLst/>
            <a:rect l="l" t="t" r="r" b="b"/>
            <a:pathLst>
              <a:path w="4128" h="479" extrusionOk="0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Learning: Lecture 1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066800" y="36576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Machine Learning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(Based on Chapter 1 of Mitchell T..,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1997)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Machine Learning Important?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4582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tasks cannot be defined well, except by examples (e.g., recognizing people).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 and correlations can be hidden within large amounts of data. Machine Learning/Data Mining may be able to find these relationships.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designers often produce machines that do not work as well as desired in the environments in which they are used.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of knowledge available about certain tasks might be too large for explicit encoding by humans (e.g., medical diagnostic).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Environments change over time.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knowledge about tasks is constantly being discovered by humans. It may be difficult to continuously re-design systems “by hand”.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Machine Learning Important (Cont’d)?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of Influence for Machine Learning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0" y="1524000"/>
            <a:ext cx="9144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best to use samples drawn from unknown probability distributions to help decide from which distribution some new sample is drawn?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Models: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elements with weighted inputs (Artificial Neural Networks) have been suggested as simple models of biological neurons.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Control Theory: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to deal with controlling a process having unknown parameters that must be estimated during operation?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609600" y="4572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of Influence for Machine Learning (Cont’d)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0" y="1524000"/>
            <a:ext cx="9144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Psychology: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to model human performance on various learning tasks?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Intelligence: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write algorithms to acquire the knowledge humans are able to acquire, at least, as well as humans?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Evolutionary Models: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model certain aspects of biological evolution to improve the performance of computer programs?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36942cd66_1_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3" name="Google Shape;193;gb36942cd66_1_3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b36942cd66_1_38"/>
          <p:cNvSpPr txBox="1">
            <a:spLocks noGrp="1"/>
          </p:cNvSpPr>
          <p:nvPr>
            <p:ph type="body" idx="1"/>
          </p:nvPr>
        </p:nvSpPr>
        <p:spPr>
          <a:xfrm>
            <a:off x="231350" y="1120050"/>
            <a:ext cx="8411400" cy="497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spcBef>
                <a:spcPts val="360"/>
              </a:spcBef>
              <a:spcAft>
                <a:spcPts val="0"/>
              </a:spcAft>
              <a:buSzPts val="1000"/>
              <a:buChar char="●"/>
            </a:pPr>
            <a:r>
              <a:rPr lang="en-US" sz="2400"/>
              <a:t>In general, to have a well-defined learning problem, we must identity these three features: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class of tasks,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measure of performance to be improved, and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source of experience.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checkers learning problem: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Task T: playing checkers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Performance measure P: percent of games won against opponents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Training experience E: playing practice games against itself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 Learning System:</a:t>
            </a:r>
            <a:b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Problem Description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Choosing the Training Experience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Choosing the Target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Choosing a Representation for the Target         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Choosing a Function Approximation Algorithm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Final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a716f9c24_0_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207" name="Google Shape;207;gaa716f9c24_0_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Problem Description:                  A Checker Learning Problem</a:t>
            </a:r>
            <a:endParaRPr/>
          </a:p>
        </p:txBody>
      </p:sp>
      <p:sp>
        <p:nvSpPr>
          <p:cNvPr id="208" name="Google Shape;208;gaa716f9c24_0_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Char char="●"/>
            </a:pPr>
            <a:r>
              <a:rPr lang="en-US" sz="4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T:</a:t>
            </a: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Playing Checkers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Char char="●"/>
            </a:pPr>
            <a:r>
              <a:rPr lang="en-US" sz="4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Measure P:</a:t>
            </a: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 of games won against opponents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Char char="●"/>
            </a:pPr>
            <a:r>
              <a:rPr lang="en-US" sz="4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Experience E: </a:t>
            </a: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selected ==&gt; Games Played against itself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36942cd66_1_4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2.</a:t>
            </a:r>
            <a:r>
              <a:rPr lang="en-US" sz="3600"/>
              <a:t>Choose the Training Experience</a:t>
            </a:r>
            <a:endParaRPr sz="3600"/>
          </a:p>
        </p:txBody>
      </p:sp>
      <p:sp>
        <p:nvSpPr>
          <p:cNvPr id="215" name="Google Shape;215;gb36942cd66_1_48"/>
          <p:cNvSpPr txBox="1">
            <a:spLocks noGrp="1"/>
          </p:cNvSpPr>
          <p:nvPr>
            <p:ph type="body" idx="1"/>
          </p:nvPr>
        </p:nvSpPr>
        <p:spPr>
          <a:xfrm>
            <a:off x="264400" y="1095275"/>
            <a:ext cx="8626200" cy="55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type of training experience available can have a significant impact on success or failure of the learner.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rgbClr val="00B0F0"/>
                </a:solidFill>
              </a:rPr>
              <a:t>One key attribute is whether the training experience provides direct or indirect feedback </a:t>
            </a:r>
            <a:r>
              <a:rPr lang="en-US" sz="2400" dirty="0"/>
              <a:t>regarding the choices made by the performance system.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In this later case, information about the correctness of specific moves early in the game must be inferred indirectly from the fact</a:t>
            </a:r>
            <a:endParaRPr sz="24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that the game was eventually won or lost.</a:t>
            </a:r>
            <a:endParaRPr sz="2400"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Here the learner faces an additional problem of credit assignment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Credit assignment can be a particularly difficult problem because the game can be lost even when early moves are optimal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Hence, learning from direct training feedback is typically easier than learning from indirect feedback.</a:t>
            </a:r>
            <a:endParaRPr sz="24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6" name="Google Shape;216;gb36942cd66_1_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36942cd66_1_6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Choose the Training Experience</a:t>
            </a:r>
            <a:endParaRPr/>
          </a:p>
        </p:txBody>
      </p:sp>
      <p:sp>
        <p:nvSpPr>
          <p:cNvPr id="223" name="Google Shape;223;gb36942cd66_1_60"/>
          <p:cNvSpPr txBox="1">
            <a:spLocks noGrp="1"/>
          </p:cNvSpPr>
          <p:nvPr>
            <p:ph type="body" idx="1"/>
          </p:nvPr>
        </p:nvSpPr>
        <p:spPr>
          <a:xfrm>
            <a:off x="264400" y="1103525"/>
            <a:ext cx="8642700" cy="49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second important attribute of the training experience is the degree to which the learner controls the sequence of training examples.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learner might rely on the teacher to select informative board states and to provide the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correct move for each.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Alternatively, the learner might itself propose board states that it finds particularly confusing and ask the teacher for the correct move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learner may have complete control over both the board states and (indirect) training classifications, as it does when it learns by playing against itself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/>
          </a:p>
        </p:txBody>
      </p:sp>
      <p:sp>
        <p:nvSpPr>
          <p:cNvPr id="224" name="Google Shape;224;gb36942cd66_1_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36942cd66_1_7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Choose the Training Experience</a:t>
            </a:r>
            <a:endParaRPr/>
          </a:p>
        </p:txBody>
      </p:sp>
      <p:sp>
        <p:nvSpPr>
          <p:cNvPr id="231" name="Google Shape;231;gb36942cd66_1_71"/>
          <p:cNvSpPr txBox="1">
            <a:spLocks noGrp="1"/>
          </p:cNvSpPr>
          <p:nvPr>
            <p:ph type="body" idx="1"/>
          </p:nvPr>
        </p:nvSpPr>
        <p:spPr>
          <a:xfrm>
            <a:off x="685800" y="1111800"/>
            <a:ext cx="8022900" cy="52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this last case the learner may choose between experimenting with novel board states that it has not yet considered.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third important attribute of the training experience is how well it represents the distribution of examples over which the final system performance P must be measured.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Learning is most reliable when the training examples follow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 distribution similar to that of future test examples.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Ex:The learner might never encounter certain crucial board states that are very likely to be played by the human checkers champion.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b36942cd66_1_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Machine Learning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is a subfield of computer science that is concerned with building algorithms that rely on  a collection of examples of some phenomenon.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examples can come from nature, be handcrafted by humans or generated by another algorithm.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as the process of solving a practical problem by</a:t>
            </a:r>
            <a:endParaRPr/>
          </a:p>
          <a:p>
            <a:pPr marL="40005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 gathering a dataset, </a:t>
            </a:r>
            <a:endParaRPr/>
          </a:p>
          <a:p>
            <a:pPr marL="40005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2) algorithmically building a statistical model based on that dataset.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be supervised, semi-supervised ,unsupervised and reinforcement.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Choosing the Target Function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set of legal moves, we want to learn how to choose the best move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[since the best move is not necessarily known, this is an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problem]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ChooseMove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 --&gt; M is called a </a:t>
            </a:r>
            <a:r>
              <a:rPr lang="en-US" sz="28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ChooseMove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however, is difficult to learn. An easier and related target function to learn is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 --&gt; R, which assigns a numerical score to each board. The better the board, the higher the score.]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We can define the target value V(b) for an arbitrary board state b in B, as follows:</a:t>
            </a:r>
            <a:endParaRPr sz="2400"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1. if b is a final board state that is won, then V(b) = 100</a:t>
            </a:r>
            <a:endParaRPr sz="2400"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2. if b is a final board state that is lost, then V(b) = -100</a:t>
            </a:r>
            <a:endParaRPr sz="2400"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3. if b is a final board state that is drawn, then V(b) = 0</a:t>
            </a:r>
            <a:endParaRPr sz="2400"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4.if b is a not a final state in the game, then V(b) = V(bl),</a:t>
            </a:r>
            <a:endParaRPr sz="2400"/>
          </a:p>
          <a:p>
            <a:pPr marL="74295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a716f9c24_0_14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772400" cy="59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500"/>
              <a:t>3.Choosing the Target Function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aa716f9c24_0_14"/>
          <p:cNvSpPr txBox="1">
            <a:spLocks noGrp="1"/>
          </p:cNvSpPr>
          <p:nvPr>
            <p:ph type="body" idx="1"/>
          </p:nvPr>
        </p:nvSpPr>
        <p:spPr>
          <a:xfrm>
            <a:off x="363975" y="838200"/>
            <a:ext cx="8237400" cy="525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But this definition is not efficiently computable by our  checkers playing program, we say that it is a </a:t>
            </a:r>
            <a:r>
              <a:rPr lang="en-US" sz="2800" b="1"/>
              <a:t>non operational definition.</a:t>
            </a:r>
            <a:endParaRPr sz="2800" b="1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goal of learning in this case is to discover an </a:t>
            </a:r>
            <a:r>
              <a:rPr lang="en-US" sz="2800" b="1"/>
              <a:t>operational description</a:t>
            </a:r>
            <a:r>
              <a:rPr lang="en-US" sz="2800"/>
              <a:t> of V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It may be very difficult in general to learn such an operational form of V perfectly. 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 fact, we often expect learning algorithms to acquire only some approximation to the target function, and for this reason the process of learning the target function is often called </a:t>
            </a:r>
            <a:r>
              <a:rPr lang="en-US" sz="2800" b="1"/>
              <a:t>function approximation.</a:t>
            </a:r>
            <a:endParaRPr sz="2800" b="1"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a716f9c24_0_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a716f9c24_0_26"/>
          <p:cNvSpPr txBox="1">
            <a:spLocks noGrp="1"/>
          </p:cNvSpPr>
          <p:nvPr>
            <p:ph type="title"/>
          </p:nvPr>
        </p:nvSpPr>
        <p:spPr>
          <a:xfrm>
            <a:off x="1371600" y="1130100"/>
            <a:ext cx="7772400" cy="69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4. Choosing a Representation for the Target Function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aa716f9c24_0_26"/>
          <p:cNvSpPr txBox="1">
            <a:spLocks noGrp="1"/>
          </p:cNvSpPr>
          <p:nvPr>
            <p:ph type="body" idx="1"/>
          </p:nvPr>
        </p:nvSpPr>
        <p:spPr>
          <a:xfrm>
            <a:off x="168550" y="1061100"/>
            <a:ext cx="8854200" cy="55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must choose a representation that the learning program will use to describe the function V’ that it will learn.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 the program to represent V’ using a large table with a distinct entry specifying the value for each distinct board state.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Represent using a collection of rules that match against features of the board state, or a quadratic polynomial function of predefined board features, or an artificial neural network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wish to pick a very expressive representation to allow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representing as close an approximation as possible to the ideal target function V.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But  more training data the program will require in order to choose among the alternative hypotheses it can represent.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let us choose a simple representation: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gaa716f9c24_0_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a716f9c24_0_39"/>
          <p:cNvSpPr txBox="1">
            <a:spLocks noGrp="1"/>
          </p:cNvSpPr>
          <p:nvPr>
            <p:ph type="title"/>
          </p:nvPr>
        </p:nvSpPr>
        <p:spPr>
          <a:xfrm>
            <a:off x="0" y="189000"/>
            <a:ext cx="7772400" cy="184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4. Choosing a Representation for the Target Function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aa716f9c24_0_39"/>
          <p:cNvSpPr txBox="1">
            <a:spLocks noGrp="1"/>
          </p:cNvSpPr>
          <p:nvPr>
            <p:ph type="body" idx="1"/>
          </p:nvPr>
        </p:nvSpPr>
        <p:spPr>
          <a:xfrm>
            <a:off x="287350" y="1518052"/>
            <a:ext cx="8524500" cy="518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36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For any given board state, the function V’ will be calculated as a linear combination of the following board features:</a:t>
            </a:r>
            <a:endParaRPr sz="23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xl: the number of black pieces on the board</a:t>
            </a:r>
            <a:endParaRPr sz="23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x2: the number of red pieces on the board</a:t>
            </a:r>
            <a:endParaRPr sz="23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x3: the number of black kings on the board</a:t>
            </a:r>
            <a:endParaRPr sz="23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x4: the number of red kings on the board</a:t>
            </a:r>
            <a:endParaRPr sz="23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x5: the number of black pieces threatened by red</a:t>
            </a:r>
            <a:endParaRPr sz="23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/>
              <a:t>X6: the number of red pieces threatened by black</a:t>
            </a:r>
            <a:endParaRPr sz="2300"/>
          </a:p>
          <a:p>
            <a:pPr marL="457200" lvl="0" indent="-374650" algn="l" rtl="0">
              <a:spcBef>
                <a:spcPts val="36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our learning program will represent V’(b)</a:t>
            </a:r>
            <a:endParaRPr sz="23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  wo through W6 are numerical coefficients, or weights, to be chosen by the learning algorithm.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gaa716f9c24_0_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64" name="Google Shape;264;gaa716f9c24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50" y="5095625"/>
            <a:ext cx="5270575" cy="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a716f9c24_0_5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aa716f9c24_0_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72" name="Google Shape;272;gaa716f9c24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75" y="2147875"/>
            <a:ext cx="7611324" cy="35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a716f9c24_0_67"/>
          <p:cNvSpPr txBox="1">
            <a:spLocks noGrp="1"/>
          </p:cNvSpPr>
          <p:nvPr>
            <p:ph type="title"/>
          </p:nvPr>
        </p:nvSpPr>
        <p:spPr>
          <a:xfrm>
            <a:off x="206900" y="150700"/>
            <a:ext cx="7772400" cy="168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3600"/>
              <a:t>5. Choosing a Function Approximation Algorithm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aa716f9c24_0_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80" name="Google Shape;280;gaa716f9c24_0_67"/>
          <p:cNvSpPr txBox="1">
            <a:spLocks noGrp="1"/>
          </p:cNvSpPr>
          <p:nvPr>
            <p:ph type="body" idx="1"/>
          </p:nvPr>
        </p:nvSpPr>
        <p:spPr>
          <a:xfrm>
            <a:off x="91950" y="1195775"/>
            <a:ext cx="8892300" cy="53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order to learn the target function f we require a set of training examples, each describing a specific board state b and the training value Vtrain(b) for b.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following training example describes a board state b in which black has won the game and for which the target function value Vtrain(b)is therefore +100.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[e.g. &lt;x1=3, x2=0, x3=1, x4=0, x5=0, x6=0, +100 (=blacks won)]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procedure is  first derives such training examples from the indirect training experience available to the learner, then adjusts the weights  to best fit these training examples.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a716f9c24_0_79"/>
          <p:cNvSpPr txBox="1">
            <a:spLocks noGrp="1"/>
          </p:cNvSpPr>
          <p:nvPr>
            <p:ph type="title"/>
          </p:nvPr>
        </p:nvSpPr>
        <p:spPr>
          <a:xfrm>
            <a:off x="130250" y="26565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5. Choosing a Function Approximation Algorithm</a:t>
            </a:r>
            <a:endParaRPr/>
          </a:p>
        </p:txBody>
      </p:sp>
      <p:sp>
        <p:nvSpPr>
          <p:cNvPr id="287" name="Google Shape;287;gaa716f9c24_0_79"/>
          <p:cNvSpPr txBox="1">
            <a:spLocks noGrp="1"/>
          </p:cNvSpPr>
          <p:nvPr>
            <p:ph type="body" idx="1"/>
          </p:nvPr>
        </p:nvSpPr>
        <p:spPr>
          <a:xfrm>
            <a:off x="130250" y="1537200"/>
            <a:ext cx="8739300" cy="50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ESTIMATING TRAINING VALUES</a:t>
            </a:r>
            <a:endParaRPr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Despite the ambiguity inherent in estimating training values for intermediate board states, one simple approach has been found to be surprisingly successful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Assign the training value of Vtrain(b) for any intermediate board state b to be V’(Successor(b)).</a:t>
            </a: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aa716f9c24_0_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89" name="Google Shape;289;gaa716f9c24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63" y="4288513"/>
            <a:ext cx="46386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a716f9c24_0_90"/>
          <p:cNvSpPr txBox="1">
            <a:spLocks noGrp="1"/>
          </p:cNvSpPr>
          <p:nvPr>
            <p:ph type="title"/>
          </p:nvPr>
        </p:nvSpPr>
        <p:spPr>
          <a:xfrm>
            <a:off x="149425" y="342275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5. Choosing a Function Approximation Algorithm</a:t>
            </a:r>
            <a:endParaRPr/>
          </a:p>
        </p:txBody>
      </p:sp>
      <p:sp>
        <p:nvSpPr>
          <p:cNvPr id="296" name="Google Shape;296;gaa716f9c24_0_90"/>
          <p:cNvSpPr txBox="1">
            <a:spLocks noGrp="1"/>
          </p:cNvSpPr>
          <p:nvPr>
            <p:ph type="body" idx="1"/>
          </p:nvPr>
        </p:nvSpPr>
        <p:spPr>
          <a:xfrm>
            <a:off x="149425" y="1604250"/>
            <a:ext cx="8854200" cy="510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ADJUSTING THE WEIGHTS</a:t>
            </a:r>
            <a:endParaRPr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One common approach is to define the best hypothesis, or set of weights, as that which minimizes the square error E between the training values and the values predicted by the hypothesis V.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Several algorithms are known for finding weights of a linear function that minimize E defined in this way</a:t>
            </a:r>
            <a:endParaRPr sz="28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97" name="Google Shape;297;gaa716f9c24_0_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298" name="Google Shape;298;gaa716f9c24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00" y="4275150"/>
            <a:ext cx="6206675" cy="1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a716f9c24_0_10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a716f9c24_0_101"/>
          <p:cNvSpPr txBox="1">
            <a:spLocks noGrp="1"/>
          </p:cNvSpPr>
          <p:nvPr>
            <p:ph type="body" idx="1"/>
          </p:nvPr>
        </p:nvSpPr>
        <p:spPr>
          <a:xfrm>
            <a:off x="210725" y="1981200"/>
            <a:ext cx="8562900" cy="46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One such algorithm is called the least mean squares, or LMS training rule.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For each observed training example it adjusts the weights a small amount in the direction that reduces the error on this training example.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aa716f9c24_0_10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07" name="Google Shape;307;gaa716f9c24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88" y="4371963"/>
            <a:ext cx="54197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Final Design for Checkers Learning</a:t>
            </a: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9144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Module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as input a new board and outputs a trace of the game it played against itself.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Critic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as input the trace of a game and outputs a set of training examples of the target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Generalizer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as input training examples and outputs a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estimates the target function. Good generalization to new cases is crucial.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Experiment Generator: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Takes as input the current hypothesis (currently learned function) and outputs a new problem (an initial board state) for the performance system to explore</a:t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2286000" y="57150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565525" y="5680075"/>
            <a:ext cx="530542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course, we are mostly concerned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generalizer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3352800" y="5715000"/>
            <a:ext cx="5486400" cy="838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537075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400"/>
              <a:t>What is Machine Learning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algorithm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use the dataset to produce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takes a feature vector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input and outputs information that allows deducing the label for this feature vector.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Based on a model we  can find the probability that  a person has a cancer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Learning:T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goal of an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 algorithm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create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takes a feature vector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input and either transforms it into another vector or into a value that can be used to solve a practical problem.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returns the id of the cluster for each feature vector in the dataset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a716f9c24_0_1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24" name="Google Shape;324;gaa716f9c24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831838"/>
            <a:ext cx="66865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a716f9c24_0_1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31" name="Google Shape;331;gaa716f9c24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375" y="631325"/>
            <a:ext cx="488632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in Machine Learning (i.e., Generalization) </a:t>
            </a:r>
            <a:endParaRPr/>
          </a:p>
        </p:txBody>
      </p:sp>
      <p:sp>
        <p:nvSpPr>
          <p:cNvPr id="338" name="Google Shape;338;p19"/>
          <p:cNvSpPr txBox="1">
            <a:spLocks noGrp="1"/>
          </p:cNvSpPr>
          <p:nvPr>
            <p:ph type="body" idx="1"/>
          </p:nvPr>
        </p:nvSpPr>
        <p:spPr>
          <a:xfrm>
            <a:off x="304800" y="16764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algorithms are available for learning a concept? How well do they perform?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training data is sufficient to learn a concept with high confidence?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is it useful to use prior knowledge?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some training examples more useful than others?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best tasks for a system to learn?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best way for a system to represent its knowledge?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Semi-Supervised Learning: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semi-supervised learning algorithm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same as the goal of the supervised learning algorithm. The hope here is that using many unlabeled examples can help the learning algorithm to find a better model.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</a:rPr>
              <a:t>Reinforcement learning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goal of a reinforcement learning algorithm is to learn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policy is a function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(similar to the model in supervised learning) that takes the feature vector of a state as input and outputs an optimal action to execute in that state.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game playing, robotics, resource management, or logistics.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212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Data mining vs Machine Learning</a:t>
            </a:r>
            <a:endParaRPr sz="3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685800" y="1431325"/>
            <a:ext cx="8304000" cy="4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/>
              <a:t>Similarities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Both are analytics processes.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Both are good at pattern recognition.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Both are about learning from data so that we can improve decision making.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Both require large amount of data to be accurate.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6942cd66_1_2"/>
          <p:cNvSpPr txBox="1">
            <a:spLocks noGrp="1"/>
          </p:cNvSpPr>
          <p:nvPr>
            <p:ph type="title"/>
          </p:nvPr>
        </p:nvSpPr>
        <p:spPr>
          <a:xfrm>
            <a:off x="685800" y="280925"/>
            <a:ext cx="7772400" cy="63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</a:t>
            </a:r>
            <a:endParaRPr/>
          </a:p>
        </p:txBody>
      </p:sp>
      <p:sp>
        <p:nvSpPr>
          <p:cNvPr id="133" name="Google Shape;133;gb36942cd66_1_2"/>
          <p:cNvSpPr txBox="1">
            <a:spLocks noGrp="1"/>
          </p:cNvSpPr>
          <p:nvPr>
            <p:ph type="body" idx="1"/>
          </p:nvPr>
        </p:nvSpPr>
        <p:spPr>
          <a:xfrm>
            <a:off x="685800" y="941100"/>
            <a:ext cx="8287500" cy="497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D59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b36942cd66_1_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35" name="Google Shape;135;gb36942cd66_1_2"/>
          <p:cNvGraphicFramePr/>
          <p:nvPr/>
        </p:nvGraphicFramePr>
        <p:xfrm>
          <a:off x="555875" y="113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{68C11D75-C8C7-439F-8EE1-634A69B99DD3}</a:tableStyleId>
              </a:tblPr>
              <a:tblGrid>
                <a:gridCol w="2762500"/>
                <a:gridCol w="2762500"/>
                <a:gridCol w="2762500"/>
              </a:tblGrid>
              <a:tr h="40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Mining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Machine Learning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0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Meaning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Extracting knowledge from a large amount of data</a:t>
                      </a:r>
                      <a:endParaRPr sz="2000"/>
                    </a:p>
                  </a:txBody>
                  <a:tcPr marL="91425" marR="91425" marT="91425" marB="91425">
                    <a:lnB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Introduce a new algorithm from data as well as past experience</a:t>
                      </a:r>
                      <a:endParaRPr sz="2000"/>
                    </a:p>
                  </a:txBody>
                  <a:tcPr marL="91425" marR="91425" marT="91425" marB="91425">
                    <a:lnB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4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Responsibility</a:t>
                      </a:r>
                      <a:endParaRPr sz="2000"/>
                    </a:p>
                  </a:txBody>
                  <a:tcPr marL="91425" marR="91425" marT="91425" marB="91425">
                    <a:lnR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mining is used to get the rules from the existing data.</a:t>
                      </a:r>
                      <a:endParaRPr sz="200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5950" marR="105950" marT="105950" marB="105950">
                    <a:lnL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 teaches the computer to learn and understand the given rules.</a:t>
                      </a:r>
                      <a:endParaRPr sz="200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5950" marR="105950" marT="105950" marB="105950">
                    <a:lnL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6942cd66_1_2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58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</a:t>
            </a:r>
            <a:endParaRPr/>
          </a:p>
        </p:txBody>
      </p:sp>
      <p:sp>
        <p:nvSpPr>
          <p:cNvPr id="142" name="Google Shape;142;gb36942cd66_1_21"/>
          <p:cNvSpPr txBox="1">
            <a:spLocks noGrp="1"/>
          </p:cNvSpPr>
          <p:nvPr>
            <p:ph type="body" idx="1"/>
          </p:nvPr>
        </p:nvSpPr>
        <p:spPr>
          <a:xfrm>
            <a:off x="685800" y="1140250"/>
            <a:ext cx="8138700" cy="548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36942cd66_1_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4" name="Google Shape;144;gb36942cd66_1_21"/>
          <p:cNvGraphicFramePr/>
          <p:nvPr/>
        </p:nvGraphicFramePr>
        <p:xfrm>
          <a:off x="803775" y="15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{68C11D75-C8C7-439F-8EE1-634A69B99DD3}</a:tableStyleId>
              </a:tblPr>
              <a:tblGrid>
                <a:gridCol w="2630575"/>
                <a:gridCol w="2630575"/>
                <a:gridCol w="2630575"/>
              </a:tblGrid>
              <a:tr h="107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Scope</a:t>
                      </a:r>
                      <a:endParaRPr sz="2000"/>
                    </a:p>
                  </a:txBody>
                  <a:tcPr marL="91425" marR="91425" marT="91425" marB="91425">
                    <a:lnB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Applied in the limited area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be used in a vast area.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191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Techniques Involved</a:t>
                      </a:r>
                      <a:endParaRPr sz="200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5950" marR="105950" marT="105950" marB="105950">
                    <a:lnL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mining is more of research using methods like machine learning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D2D2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Self-learned and trains system to do the intelligent task.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191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Nature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Involves human interference more towards manual.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Automated, once design self-implemented, no human effort</a:t>
                      </a:r>
                      <a:endParaRPr sz="2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Learning: A Definition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ubTitle" idx="1"/>
          </p:nvPr>
        </p:nvSpPr>
        <p:spPr>
          <a:xfrm>
            <a:off x="609600" y="2514600"/>
            <a:ext cx="8001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is said to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experience E with respect to some class of tasks T and performance measure P, if its performance at tasks in T, as measured by P, improves with experience 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Successful Applications of Machine Learning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to recognize spoken words (Lee, 1989; Waibel, 1989).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to drive an autonomous vehicle (Pomerleau, 1989).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to classify new astronomical structures (Fayyad et al., 1995).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to play world-class backgammon (Tesauro 1992, 1995).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rene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rene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2379</Words>
  <Application>Microsoft Office PowerPoint</Application>
  <PresentationFormat>On-screen Show (4:3)</PresentationFormat>
  <Paragraphs>232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Times New Roman</vt:lpstr>
      <vt:lpstr>Arial</vt:lpstr>
      <vt:lpstr>Roboto</vt:lpstr>
      <vt:lpstr>1_Serene</vt:lpstr>
      <vt:lpstr>Serene</vt:lpstr>
      <vt:lpstr>Machine Learning: Lecture 1</vt:lpstr>
      <vt:lpstr>What is Machine Learning</vt:lpstr>
      <vt:lpstr>  What is Machine Learning</vt:lpstr>
      <vt:lpstr>PowerPoint Presentation</vt:lpstr>
      <vt:lpstr>Data mining vs Machine Learning</vt:lpstr>
      <vt:lpstr>Differences</vt:lpstr>
      <vt:lpstr>Differences</vt:lpstr>
      <vt:lpstr>Machine Learning: A Definition</vt:lpstr>
      <vt:lpstr>Examples of Successful Applications of Machine Learning</vt:lpstr>
      <vt:lpstr>Why is Machine Learning Important?</vt:lpstr>
      <vt:lpstr>PowerPoint Presentation</vt:lpstr>
      <vt:lpstr>Areas of Influence for Machine Learning</vt:lpstr>
      <vt:lpstr>PowerPoint Presentation</vt:lpstr>
      <vt:lpstr>PowerPoint Presentation</vt:lpstr>
      <vt:lpstr>Designing a Learning System: An Example</vt:lpstr>
      <vt:lpstr>1. Problem Description:                  A Checker Learning Problem</vt:lpstr>
      <vt:lpstr>2.Choose the Training Experience</vt:lpstr>
      <vt:lpstr>Choose the Training Experience</vt:lpstr>
      <vt:lpstr>Choose the Training Experience</vt:lpstr>
      <vt:lpstr> 3. Choosing the Target Function</vt:lpstr>
      <vt:lpstr>3.Choosing the Target Function </vt:lpstr>
      <vt:lpstr>     4. Choosing a Representation for the Target Function </vt:lpstr>
      <vt:lpstr>4. Choosing a Representation for the Target Function </vt:lpstr>
      <vt:lpstr>PowerPoint Presentation</vt:lpstr>
      <vt:lpstr>5. Choosing a Function Approximation Algorithm </vt:lpstr>
      <vt:lpstr>5. Choosing a Function Approximation Algorithm</vt:lpstr>
      <vt:lpstr>5. Choosing a Function Approximation Algorithm</vt:lpstr>
      <vt:lpstr>PowerPoint Presentation</vt:lpstr>
      <vt:lpstr>6. Final Design for Checkers Learning</vt:lpstr>
      <vt:lpstr>PowerPoint Presentation</vt:lpstr>
      <vt:lpstr>PowerPoint Presentation</vt:lpstr>
      <vt:lpstr>Issues in Machine Learning (i.e., Generalization)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Lecture 1</dc:title>
  <dc:creator>NVR</dc:creator>
  <cp:lastModifiedBy>DR</cp:lastModifiedBy>
  <cp:revision>2</cp:revision>
  <dcterms:created xsi:type="dcterms:W3CDTF">1999-05-23T23:41:25Z</dcterms:created>
  <dcterms:modified xsi:type="dcterms:W3CDTF">2023-05-09T17:07:03Z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nat@cis.ohio-state.edu</vt:lpwstr>
  </property>
  <property fmtid="{D5CDD505-2E9C-101B-9397-08002B2CF9AE}" pid="8" name="HomePage">
    <vt:lpwstr>http://paul.rutgers.edu/~nat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4227072</vt:i4>
  </property>
  <property fmtid="{D5CDD505-2E9C-101B-9397-08002B2CF9AE}" pid="14" name="TextColor">
    <vt:i4>0</vt:i4>
  </property>
  <property fmtid="{D5CDD505-2E9C-101B-9397-08002B2CF9AE}" pid="15" name="LinkColor">
    <vt:i4>16776960</vt:i4>
  </property>
  <property fmtid="{D5CDD505-2E9C-101B-9397-08002B2CF9AE}" pid="16" name="VisitedColor">
    <vt:i4>12632256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C:\cow\Machine Learning</vt:lpwstr>
  </property>
</Properties>
</file>