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20" r:id="rId55"/>
  </p:sldIdLst>
  <p:sldSz cx="9144000" cy="6858000" type="screen4x3"/>
  <p:notesSz cx="7315200" cy="9601200"/>
  <p:embeddedFontLst>
    <p:embeddedFont>
      <p:font typeface="Arial Narrow" pitchFamily="34" charset="0"/>
      <p:regular r:id="rId57"/>
      <p:bold r:id="rId58"/>
      <p:italic r:id="rId59"/>
      <p:boldItalic r:id="rId60"/>
    </p:embeddedFont>
    <p:embeddedFont>
      <p:font typeface="Gill Sans" charset="0"/>
      <p:regular r:id="rId61"/>
      <p:bold r:id="rId62"/>
    </p:embeddedFont>
    <p:embeddedFont>
      <p:font typeface="Times" pitchFamily="18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iflUIrKwzxG5GLNxa6QZq9jn/Y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F77CEC-7236-45A3-83BC-A0D41E716DA7}">
  <a:tblStyle styleId="{92F77CEC-7236-45A3-83BC-A0D41E716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7.fntdata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82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Relationship Id="rId8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4f228e08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4f228e086_0_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b4f228e086_0_15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|H| sono tutte le possibile ennuple senza il valore 0 (escludiamo ennuple che non sono mai soddisfatte) pi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ù </a:t>
            </a:r>
            <a:r>
              <a:rPr lang="en-US"/>
              <a:t>la ennupla con tutti 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4f228e08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4f228e086_0_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b4f228e086_0_26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4f228e08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4f228e086_0_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b4f228e086_0_39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Partial order: reflexive, anti--symmetric, transitive.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4f228e08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4f228e086_0_5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b4f228e086_0_58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4f228e08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4f228e086_0_6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b4f228e086_0_67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4f228e08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4f228e086_0_7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b4f228e086_0_79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4f228e08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4f228e086_0_9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b4f228e086_0_90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Consistente significa essere in accordo con la funzione target (un ipotesi è consistente ocn un esempio di apprendimento quando h(x) = c(x)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 esempio soddisfa una ipotesi quando è un esempio positivo secondo l’ ipotesi (h(x) = 1).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532793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532793749_0_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b532793749_0_0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53279374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532793749_0_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b532793749_0_11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29</a:t>
            </a:fld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S troviamo le ipotesi più specifiche che coprono tutti gli esempi positivi; se specializzassimo ulteriormente qualche esempi positivo non sarebbe coperto.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G troviamo il massimo della generalizzazione possibile che non copre alcun esempio negativo.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269" name="Google Shape;2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Supponiamo che h sia consistente con tutti gli esempi in D (+ e -) ma non sia g &gt;= h &gt;= s, con s in S e g in 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 dovrebbe cadere al di fuori del reticolo e quindi  essere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più specifico di qualche s in S, contro l’ ipotesi che non si possano restringere ulteriormente le ipotesi senza escludere qualche esempio positivo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più generale di qualche ipotesi in g, contro l’ ipotesi che non si possano generalizzare ipotesi senza coprire qualche esempio negativo.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 più generale qualche g in 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53279374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532793749_0_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b532793749_0_23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285" name="Google Shape;2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292" name="Google Shape;2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299" name="Google Shape;2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309" name="Google Shape;3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322" name="Google Shape;3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335" name="Google Shape;3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5327937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532793749_0_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b532793749_0_35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53279374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532793749_0_4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b532793749_0_45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362" name="Google Shape;3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53279374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532793749_0_5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b532793749_0_55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385" name="Google Shape;3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392" name="Google Shape;3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399" name="Google Shape;3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5327937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532793749_1_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b532793749_1_0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53279374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532793749_1_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b532793749_1_7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449" name="Google Shape;44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555" name="Google Shape;55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4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4f228e0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4f228e086_0_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b4f228e086_0_0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4f228e0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4f228e086_0_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b4f228e086_0_8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8"/>
          <p:cNvSpPr txBox="1">
            <a:spLocks noGrp="1"/>
          </p:cNvSpPr>
          <p:nvPr>
            <p:ph type="ctrTitle"/>
          </p:nvPr>
        </p:nvSpPr>
        <p:spPr>
          <a:xfrm>
            <a:off x="990600" y="2217003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ubTitle" idx="1"/>
          </p:nvPr>
        </p:nvSpPr>
        <p:spPr>
          <a:xfrm>
            <a:off x="2686050" y="3492500"/>
            <a:ext cx="610235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  <a:defRPr sz="2400">
                <a:solidFill>
                  <a:schemeClr val="folHlink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dt" idx="10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0"/>
          <p:cNvSpPr txBox="1">
            <a:spLocks noGrp="1"/>
          </p:cNvSpPr>
          <p:nvPr>
            <p:ph type="ft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sldNum" idx="12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>
            <a:spLocks noGrp="1"/>
          </p:cNvSpPr>
          <p:nvPr>
            <p:ph type="dt" idx="10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ft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sldNum" idx="12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CHAR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>
            <a:spLocks noGrp="1"/>
          </p:cNvSpPr>
          <p:nvPr>
            <p:ph type="title"/>
          </p:nvPr>
        </p:nvSpPr>
        <p:spPr>
          <a:xfrm>
            <a:off x="317501" y="653317"/>
            <a:ext cx="86375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4"/>
          <p:cNvSpPr>
            <a:spLocks noGrp="1"/>
          </p:cNvSpPr>
          <p:nvPr>
            <p:ph type="chart" idx="2"/>
          </p:nvPr>
        </p:nvSpPr>
        <p:spPr>
          <a:xfrm>
            <a:off x="328613" y="1941513"/>
            <a:ext cx="820896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dt" idx="10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ft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sldNum" idx="12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dt" idx="10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ft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sldNum" idx="12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 spd="med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dt" idx="10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ft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sldNum" idx="12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 spd="med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dt" idx="10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ft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sldNum" idx="12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 spd="med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990600" y="2217737"/>
            <a:ext cx="77724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Concept learning</a:t>
            </a:r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990600" y="3492500"/>
            <a:ext cx="7797800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2000" b="0" i="1" u="none">
              <a:solidFill>
                <a:schemeClr val="folHlink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1" u="none">
                <a:solidFill>
                  <a:schemeClr val="folHlink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Maria Simi, 2011/2012</a:t>
            </a:r>
            <a:endParaRPr/>
          </a:p>
          <a:p>
            <a:pPr marL="0" lvl="1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Machine Learning, Tom Mitchell</a:t>
            </a:r>
            <a:endParaRPr sz="20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1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Mc Graw-Hill International Editions, 1997 </a:t>
            </a:r>
            <a:endParaRPr/>
          </a:p>
          <a:p>
            <a:pPr marL="0" lvl="1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(Cap 1, 2).</a:t>
            </a:r>
            <a:endParaRPr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228e086_0_15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Inductive Learning Hypothesis</a:t>
            </a:r>
            <a:endParaRPr/>
          </a:p>
        </p:txBody>
      </p:sp>
      <p:sp>
        <p:nvSpPr>
          <p:cNvPr id="124" name="Google Shape;124;gb4f228e086_0_15"/>
          <p:cNvSpPr txBox="1">
            <a:spLocks noGrp="1"/>
          </p:cNvSpPr>
          <p:nvPr>
            <p:ph type="body" idx="1"/>
          </p:nvPr>
        </p:nvSpPr>
        <p:spPr>
          <a:xfrm>
            <a:off x="328600" y="1636000"/>
            <a:ext cx="8637600" cy="50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Inductive learning algorithms can at best guarantee that the output hypothesis fits the target concept over the training data.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The inductive learning hypothesis. Any hypothesis found to approximate the target function well over a sufficiently large set of training examples will also approximate the target function well over other unobserved examples</a:t>
            </a:r>
            <a:endParaRPr/>
          </a:p>
          <a:p>
            <a:pPr marL="457200" lvl="0" indent="-361950" algn="l" rtl="0">
              <a:spcBef>
                <a:spcPts val="56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i.e. given a </a:t>
            </a:r>
            <a:r>
              <a:rPr lang="en-US">
                <a:solidFill>
                  <a:schemeClr val="accent1"/>
                </a:solidFill>
              </a:rPr>
              <a:t>significant</a:t>
            </a:r>
            <a:r>
              <a:rPr lang="en-US"/>
              <a:t> training set, the output hypothesis is able to make predictions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317500" y="404812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Concept learning as search</a:t>
            </a:r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323850" y="1305500"/>
            <a:ext cx="8208900" cy="53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Concept learning is a task of searching an hypotheses space </a:t>
            </a:r>
            <a:endParaRPr sz="2000" dirty="0"/>
          </a:p>
          <a:p>
            <a:pPr marL="342900" lvl="0" indent="-3683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representation chosen for hypotheses determines the search space.</a:t>
            </a:r>
            <a:endParaRPr sz="2000" b="0" i="0" u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By selecting a hypothesis representation, the designer of the learning algorithm implicitly defines the space of all hypotheses that the program can ever represent and therefore can ever learn</a:t>
            </a:r>
            <a:endParaRPr sz="2000" dirty="0"/>
          </a:p>
          <a:p>
            <a:pPr marL="342900" lvl="0" indent="-3683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the </a:t>
            </a:r>
            <a:r>
              <a:rPr lang="en-US" sz="2000" b="0" i="0" u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enjoysport</a:t>
            </a: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example we have:</a:t>
            </a:r>
            <a:endParaRPr sz="2000" dirty="0"/>
          </a:p>
          <a:p>
            <a:pPr marL="742950" lvl="1" indent="-3111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lang="en-US" sz="2000" b="0" i="0" u="none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3x2x2x2x2x2</a:t>
            </a:r>
            <a:r>
              <a:rPr lang="en-US" sz="2000" b="0" i="0" u="none" baseline="30000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 96 possible instances (6 attributes)</a:t>
            </a:r>
            <a:endParaRPr sz="2000" b="0" i="0" u="none" baseline="30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lvl="1" indent="-3111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</a:t>
            </a:r>
            <a:r>
              <a:rPr lang="en-US" sz="2000" b="0" i="0" u="none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+( </a:t>
            </a: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 </a:t>
            </a:r>
            <a:r>
              <a:rPr lang="en-US" sz="2000" b="0" i="0" u="none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x3x3x3x3x3)= </a:t>
            </a: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973 possible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hypothesis </a:t>
            </a:r>
            <a:r>
              <a:rPr lang="en-US" sz="2000" b="0" i="0" u="none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considering </a:t>
            </a: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that all the hypothesis with some ∅ are semantically equivalent hypotheses, i.e. inconsistent</a:t>
            </a:r>
            <a:endParaRPr sz="2000" dirty="0"/>
          </a:p>
          <a:p>
            <a:pPr marL="342900" lvl="0" indent="-3683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Structuring the search space may help in searching more efficiently</a:t>
            </a:r>
            <a:endParaRPr sz="2000" b="0" i="0" u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683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Most practical learning tasks involve much larger, sometimes</a:t>
            </a:r>
            <a:endParaRPr sz="2000" dirty="0"/>
          </a:p>
          <a:p>
            <a:pPr marL="342900" lvl="0" indent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2000" dirty="0"/>
              <a:t>infinite, hypothesis spaces.</a:t>
            </a:r>
            <a:endParaRPr sz="2000" dirty="0"/>
          </a:p>
          <a:p>
            <a:pPr marL="342900" lvl="0" indent="-3683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200"/>
              <a:buChar char="▪"/>
            </a:pPr>
            <a:endParaRPr sz="2200" dirty="0"/>
          </a:p>
        </p:txBody>
      </p:sp>
    </p:spTree>
  </p:cSld>
  <p:clrMapOvr>
    <a:masterClrMapping/>
  </p:clrMapOvr>
  <p:transition spd="med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4f228e086_0_26"/>
          <p:cNvSpPr txBox="1">
            <a:spLocks noGrp="1"/>
          </p:cNvSpPr>
          <p:nvPr>
            <p:ph type="title"/>
          </p:nvPr>
        </p:nvSpPr>
        <p:spPr>
          <a:xfrm>
            <a:off x="104325" y="3759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/>
              <a:t>General to specific ordering</a:t>
            </a:r>
            <a:endParaRPr/>
          </a:p>
        </p:txBody>
      </p:sp>
      <p:sp>
        <p:nvSpPr>
          <p:cNvPr id="138" name="Google Shape;138;gb4f228e086_0_26"/>
          <p:cNvSpPr txBox="1">
            <a:spLocks noGrp="1"/>
          </p:cNvSpPr>
          <p:nvPr>
            <p:ph type="body" idx="1"/>
          </p:nvPr>
        </p:nvSpPr>
        <p:spPr>
          <a:xfrm>
            <a:off x="328600" y="1206350"/>
            <a:ext cx="8529000" cy="535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Many algorithms for concept learning organize the search through the hypothesis space by relying on a very useful structure that exists for any concept learning problem: a general-to-specific ordering of hypotheses.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By taking this structure we can design learning algorithms that exhaustively search even infinite hypothesis spaces without explicitly enumerating every hypothesis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2400"/>
              <a:t>Consider: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2400"/>
              <a:t> 〈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Sunny, ?, ?, Strong, ?, ?</a:t>
            </a:r>
            <a:r>
              <a:rPr lang="en-US" sz="2400"/>
              <a:t>〉</a:t>
            </a:r>
            <a:endParaRPr sz="240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	       h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lang="en-US" sz="2400"/>
              <a:t> 〈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Sunny, ?, ?, ?, ?, ?</a:t>
            </a:r>
            <a:r>
              <a:rPr lang="en-US" sz="2400"/>
              <a:t>〉</a:t>
            </a:r>
            <a:endParaRPr/>
          </a:p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Now consider the sets of instances that are classified positive by hl and by h2.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General to specific ordering</a:t>
            </a:r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36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instance classified positive by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will also be classified positive by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more general than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 sz="2400"/>
              <a:t>Given hypotheses hj and hk, hj is more_general_than_or_</a:t>
            </a:r>
            <a:endParaRPr sz="2400"/>
          </a:p>
          <a:p>
            <a:pPr marL="34290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equal_to hk if and only if any instance that satisfies hk also satisfies hi.</a:t>
            </a:r>
            <a:endParaRPr sz="240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Definition: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  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∀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∈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[(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→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1)]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≥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general or equal; 	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strictly more general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Most general hypothesis: 〈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?, ?, ?, ?, ?, ?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Most specific hypothesis: 〈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Ø, Ø, Ø, Ø, Ø, Ø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f228e086_0_39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b4f228e086_0_39"/>
          <p:cNvSpPr txBox="1">
            <a:spLocks noGrp="1"/>
          </p:cNvSpPr>
          <p:nvPr>
            <p:ph type="body" idx="1"/>
          </p:nvPr>
        </p:nvSpPr>
        <p:spPr>
          <a:xfrm>
            <a:off x="328600" y="1602950"/>
            <a:ext cx="8208900" cy="494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c</a:t>
            </a:r>
            <a:r>
              <a:rPr lang="en-US" sz="2500"/>
              <a:t>onsider cases where one hypothesis is strictly more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     general than the other. </a:t>
            </a:r>
            <a:endParaRPr sz="2500"/>
          </a:p>
          <a:p>
            <a:pPr marL="457200" lvl="0" indent="-387350" algn="l" rtl="0">
              <a:spcBef>
                <a:spcPts val="36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Therefore, we will say that hj is (strictly) more_general_than hk (written hj &gt;g hk) if and only 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spcBef>
                <a:spcPts val="36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We will sometimes find the inverse useful and will say that hj is more_specific_than hk when hk is more_general_than hj.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Example:consider the three hypotheses hl, h2, and</a:t>
            </a:r>
            <a:endParaRPr sz="25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h3 from our Enjoysport example</a:t>
            </a:r>
            <a:endParaRPr sz="2500"/>
          </a:p>
          <a:p>
            <a:pPr marL="457200" lvl="0" indent="-387350" algn="l" rtl="0">
              <a:spcBef>
                <a:spcPts val="36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How are these three hypotheses related by the &gt;=g relation</a:t>
            </a:r>
            <a:endParaRPr sz="25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gb4f228e086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175" y="3417942"/>
            <a:ext cx="23907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323850" y="476250"/>
            <a:ext cx="863758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General to specific ordering: induced structure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7950" y="1050925"/>
            <a:ext cx="9432925" cy="59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4f228e086_0_58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b4f228e086_0_58"/>
          <p:cNvSpPr txBox="1">
            <a:spLocks noGrp="1"/>
          </p:cNvSpPr>
          <p:nvPr>
            <p:ph type="body" idx="1"/>
          </p:nvPr>
        </p:nvSpPr>
        <p:spPr>
          <a:xfrm>
            <a:off x="328600" y="1941498"/>
            <a:ext cx="8208900" cy="483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As noted earlier, hypothesis h2 is more general than hl because every instance that satisfies hl also satisfies h2. Similarly, h2 is more general than h3. 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Note that neither hl nor h3 is more general than the other; although the instances satisfied by these two hypotheses intersect.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Formally, the &gt;=g, relation defines a partial order over the hypothesis space H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The &gt;=g relation is important because it provides a useful structure over the hypothesis space H for any concept learning problem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323850" y="549275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Narrow"/>
              <a:buNone/>
            </a:pPr>
            <a:r>
              <a:rPr lang="en-US" sz="4000" b="0" i="1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Find-S</a:t>
            </a:r>
            <a:r>
              <a:rPr lang="en-US" sz="40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: finding the m</a:t>
            </a:r>
            <a:r>
              <a:rPr lang="en-US" sz="4000"/>
              <a:t>aximally</a:t>
            </a:r>
            <a:r>
              <a:rPr lang="en-US" sz="40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specific hypothesis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328612" y="1557337"/>
            <a:ext cx="8208962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Exploiting the structure we have alternatives to enumeration …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Initialize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the most specific hypothesis in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each positive training instance: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400" b="0" i="1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each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attribute constraint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2400" b="0" i="1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constraint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satisfied by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1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do nothing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2400" b="0" i="1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replace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 the next more general constraint     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     satified by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(move towards a more general hp)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 hypothesis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sz="2800" b="0" i="1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20955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b="0" i="1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4f228e086_0_67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b4f228e086_0_67"/>
          <p:cNvSpPr txBox="1">
            <a:spLocks noGrp="1"/>
          </p:cNvSpPr>
          <p:nvPr>
            <p:ph type="body" idx="1"/>
          </p:nvPr>
        </p:nvSpPr>
        <p:spPr>
          <a:xfrm>
            <a:off x="328600" y="1685575"/>
            <a:ext cx="8208900" cy="497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Begin with the most specific possible hypothesis in H, then generalize this hypothesis each time it fails to cover an observed positive training example.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The learner is given the sequence of training examples from Table 2.1 for the EnjoySport task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The first step of FINDS is to initialize h to the most specific hypothesis in 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Upon observing the first training examplewhich happens to be a positive example, it becomes clear that our hypothesis is too specific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gb4f228e086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75" y="5184137"/>
            <a:ext cx="21240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4f228e086_0_79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b4f228e086_0_79"/>
          <p:cNvSpPr txBox="1">
            <a:spLocks noGrp="1"/>
          </p:cNvSpPr>
          <p:nvPr>
            <p:ph type="body" idx="1"/>
          </p:nvPr>
        </p:nvSpPr>
        <p:spPr>
          <a:xfrm>
            <a:off x="328600" y="1652525"/>
            <a:ext cx="8208900" cy="487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So each is replaced by the next more general constraint that fits the example.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Next, the second training example (also positive in this case) forces the algorithm to further generalize h.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This time substituting a "?' in place of any attribute value in h that is not satisfied by the new example.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Upon encountering the third training example-in this case a negative example- the algorithm makes no change to h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endParaRPr/>
          </a:p>
        </p:txBody>
      </p:sp>
      <p:pic>
        <p:nvPicPr>
          <p:cNvPr id="190" name="Google Shape;190;gb4f228e086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850" y="2754824"/>
            <a:ext cx="4712395" cy="49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b4f228e086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384" y="5705277"/>
            <a:ext cx="4242702" cy="49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7500" y="366712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Concept Learning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7500" y="1412875"/>
            <a:ext cx="86264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problem of inducing general functions from specific training examples is central to learning.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Concept learning: Acquiring the definition of a general category given a sample of positive and negative training examples of the category.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can be formulated as a problem of searching through a predefined space of potential hypotheses for the hypothesis that best fits the training examples.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search can be done  by general -to-specific ordering of hypotheses.</a:t>
            </a:r>
            <a:endParaRPr/>
          </a:p>
          <a:p>
            <a: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4f228e086_0_90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b4f228e086_0_90"/>
          <p:cNvSpPr txBox="1">
            <a:spLocks noGrp="1"/>
          </p:cNvSpPr>
          <p:nvPr>
            <p:ph type="body" idx="1"/>
          </p:nvPr>
        </p:nvSpPr>
        <p:spPr>
          <a:xfrm>
            <a:off x="328600" y="1586425"/>
            <a:ext cx="8208900" cy="527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The fourth (positive) example leads to a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further generalization of 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The FIND-S algorithm illustrates one way in which the more-general_than partial ordering can be used to organize the search for an acceptable hypothesis.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The search moves from hypothesis to hypothesis, searching from the most specific to progressively more general hypotheses along one chain of the partial ordering.</a:t>
            </a:r>
            <a:endParaRPr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endParaRPr/>
          </a:p>
        </p:txBody>
      </p:sp>
      <p:pic>
        <p:nvPicPr>
          <p:cNvPr id="199" name="Google Shape;199;gb4f228e086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750" y="2788074"/>
            <a:ext cx="34671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398462" y="398462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Find-S in action</a:t>
            </a:r>
            <a:endParaRPr/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12" y="1557337"/>
            <a:ext cx="8359775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Properties of </a:t>
            </a:r>
            <a:r>
              <a:rPr lang="en-US" sz="4800" b="0" i="1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Find-S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Find-S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guaranteed to output the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most specific hypothesis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within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is consistent with the </a:t>
            </a:r>
            <a:r>
              <a:rPr lang="en-US" sz="2400" b="0" i="1" u="none">
                <a:solidFill>
                  <a:srgbClr val="00999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positive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training examples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final hypothesis will also be consistent with the negative examples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There can be more than one “most specific hypotheses”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cannot say if the learner converged to the correct target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choose the most specific?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the training examples are inconsistent, the algorithm can be mislead: no tolerance to rumor.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Negative example are not considered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317500" y="547687"/>
            <a:ext cx="863758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Candidate elimination algorithm: the idea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idea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output a description of the set of </a:t>
            </a:r>
            <a:r>
              <a:rPr lang="en-US" sz="2800" b="0" i="1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hypotheses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 b="0" i="1" u="none">
                <a:solidFill>
                  <a:srgbClr val="CC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consistent</a:t>
            </a:r>
            <a:r>
              <a:rPr lang="en-US" sz="2800" b="0" i="0" u="none">
                <a:solidFill>
                  <a:srgbClr val="CC33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 the training examples (correctly classify training examples).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Version space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a representation of the set of hypotheses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 are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consistent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with 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endParaRPr sz="28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explicit list of hypotheses (List-Than-Eliminate)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compact representation of hypotheses which exploits the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more_general_than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partial ordering (Candidate-Elimination)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Version space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304800" y="1752600"/>
            <a:ext cx="858837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version space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VS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H,D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the subset of the hypothesis from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consistent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with the training example in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0" i="1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H,D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≡{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h, D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hypothesis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consistent with a set of training examples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iff 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=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for each example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0" i="1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800"/>
              <a:buNone/>
            </a:pP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h, D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≡ (∀ 〈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 c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)〉 ∈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Note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satisfies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)=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different from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with x"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800"/>
              <a:buNone/>
            </a:pP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particular when an hypothesis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consistent with a negative example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 =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c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)=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〉, then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must not satisfy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The </a:t>
            </a:r>
            <a:r>
              <a:rPr lang="en-US" sz="4800" b="0" i="1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List-Then-Eliminate</a:t>
            </a: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algorithm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564562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Version space as list of hypotheses</a:t>
            </a:r>
            <a:endParaRPr/>
          </a:p>
          <a:p>
            <a:pPr marL="0" lvl="0" indent="-133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ersionSpace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← a list containing every hypothesis in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  <a:p>
            <a:pPr marL="0" lvl="0" indent="-133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each training example, 〈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Remove from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VersionSpace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hypothesis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which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≠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-133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eriod" startAt="3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 the list of hypotheses in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VersionSpace</a:t>
            </a:r>
            <a:endParaRPr/>
          </a:p>
          <a:p>
            <a:pPr marL="0" lvl="0" indent="-133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Problems</a:t>
            </a:r>
            <a:endParaRPr/>
          </a:p>
          <a:p>
            <a:pPr marL="93345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hypothesis space must be finite</a:t>
            </a:r>
            <a:endParaRPr/>
          </a:p>
          <a:p>
            <a:pPr marL="93345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Enumeration of all the hypothesis, rather inefficient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317500" y="466725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Narrow"/>
              <a:buNone/>
            </a:pPr>
            <a:r>
              <a:rPr lang="en-US" sz="40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 compact representation for </a:t>
            </a:r>
            <a:r>
              <a:rPr lang="en-US" sz="4000" b="0" i="1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Version Space</a:t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323850" y="5805487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Version space represented by its most general members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its most specific members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 (boundaries)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395287" y="5300662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The output of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Find-S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just 〈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Sunny, Warm, ?, Strong, ?, ?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179387" y="2060575"/>
            <a:ext cx="8640762" cy="21605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759738"/>
            <a:ext cx="61912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32793749_0_0"/>
          <p:cNvSpPr txBox="1">
            <a:spLocks noGrp="1"/>
          </p:cNvSpPr>
          <p:nvPr>
            <p:ph type="title"/>
          </p:nvPr>
        </p:nvSpPr>
        <p:spPr>
          <a:xfrm>
            <a:off x="317501" y="653317"/>
            <a:ext cx="8637600" cy="83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Narrow"/>
              <a:buNone/>
            </a:pPr>
            <a:r>
              <a:rPr lang="en-US" sz="4000"/>
              <a:t>A compact representation for </a:t>
            </a:r>
            <a:r>
              <a:rPr lang="en-US" sz="4000" i="1"/>
              <a:t>Version Space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b532793749_0_0"/>
          <p:cNvSpPr>
            <a:spLocks noGrp="1"/>
          </p:cNvSpPr>
          <p:nvPr>
            <p:ph type="chart" idx="2"/>
          </p:nvPr>
        </p:nvSpPr>
        <p:spPr>
          <a:xfrm>
            <a:off x="328625" y="975000"/>
            <a:ext cx="8637600" cy="560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spcBef>
                <a:spcPts val="56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The version space is represented by its most general and least general members.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These members form general and specific boundary sets that delimit the version space within the partially ordered hypothesis space.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To illustrate this representation for version spaces, consider again the Enjoysport concept learning problem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given the four training examples FIND-S outputs the hypothesis</a:t>
            </a:r>
            <a:endParaRPr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56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This is just one of six different hypotheses from H that are consistent with these training examples</a:t>
            </a:r>
            <a:endParaRPr/>
          </a:p>
        </p:txBody>
      </p:sp>
      <p:pic>
        <p:nvPicPr>
          <p:cNvPr id="252" name="Google Shape;252;gb53279374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325" y="5122850"/>
            <a:ext cx="3780625" cy="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32793749_0_11"/>
          <p:cNvSpPr txBox="1">
            <a:spLocks noGrp="1"/>
          </p:cNvSpPr>
          <p:nvPr>
            <p:ph type="title"/>
          </p:nvPr>
        </p:nvSpPr>
        <p:spPr>
          <a:xfrm>
            <a:off x="317501" y="653317"/>
            <a:ext cx="8637600" cy="83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Narrow"/>
              <a:buNone/>
            </a:pPr>
            <a:r>
              <a:rPr lang="en-US" sz="4000"/>
              <a:t>A compact representation for </a:t>
            </a:r>
            <a:r>
              <a:rPr lang="en-US" sz="4000" i="1"/>
              <a:t>Version Space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b532793749_0_11"/>
          <p:cNvSpPr>
            <a:spLocks noGrp="1"/>
          </p:cNvSpPr>
          <p:nvPr>
            <p:ph type="chart" idx="2"/>
          </p:nvPr>
        </p:nvSpPr>
        <p:spPr>
          <a:xfrm>
            <a:off x="328625" y="941950"/>
            <a:ext cx="8208900" cy="511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spcBef>
                <a:spcPts val="56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They constitute the version space relative to this set of data and this hypothesis representation.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The arrows among these six hypotheses indicate instances of the more-general_than relation.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The CANDIDATE-ELIMINATlON algorithm represents</a:t>
            </a:r>
            <a:endParaRPr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the version space by storing only its most general members G and its most specific S.</a:t>
            </a:r>
            <a:endParaRPr/>
          </a:p>
          <a:p>
            <a:pPr marL="457200" lvl="0" indent="-361950" algn="l" rtl="0">
              <a:spcBef>
                <a:spcPts val="56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Given S,G it is possible to enumerate all members of the version space as needed by generating the hypotheses.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endParaRPr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General and specific boundaries</a:t>
            </a:r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lang="en-US" sz="2400" b="0" i="1" u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Specific boundary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of version space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VS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H,D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the set of its minimally general (most specific) members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S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≡{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D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)∧(¬∃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s'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)[(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0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s'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s', D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)]}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Note: any member of 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satisfied by all </a:t>
            </a:r>
            <a:r>
              <a:rPr lang="en-US" sz="2400" b="0" i="0" u="none">
                <a:solidFill>
                  <a:srgbClr val="00999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positive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examples, but more specific hypotheses fail to capture some</a:t>
            </a:r>
            <a:endParaRPr sz="2400" b="0" i="1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lang="en-US" sz="2400" b="0" i="1" u="none">
                <a:solidFill>
                  <a:srgbClr val="00999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General boundary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of version space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VS</a:t>
            </a:r>
            <a:r>
              <a:rPr lang="en-US" sz="2400" b="0" i="1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H,D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the set of its maximally general members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G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≡{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 D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)∧(¬∃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g'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)[(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g'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0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g', D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)]}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Note: any member of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satisfied by </a:t>
            </a:r>
            <a:r>
              <a:rPr lang="en-US" sz="2400" b="0" i="0" u="none">
                <a:solidFill>
                  <a:srgbClr val="00999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negative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 but more general hypothesis cover some negative example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7500" y="293687"/>
            <a:ext cx="8637587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Concept Learning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328612" y="1341437"/>
            <a:ext cx="8208962" cy="47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Each concept can be thought of as a boolean-valued function defined over this larger set.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1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Concept learning.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Inferring </a:t>
            </a:r>
            <a:r>
              <a:rPr lang="en-US" sz="2800" b="1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boolean-valued function from training examples of its input and output.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>
            <a:off x="398462" y="404812"/>
            <a:ext cx="863758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Version Space representation theorem</a:t>
            </a:r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xfrm>
            <a:off x="539750" y="1412875"/>
            <a:ext cx="8208962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 and S completely define the Version Space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Theorem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Every member of the version space (</a:t>
            </a:r>
            <a:r>
              <a:rPr lang="en-US" sz="2400" b="0" i="1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consistent with </a:t>
            </a:r>
            <a:r>
              <a:rPr lang="en-US" sz="2400" b="0" i="1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is in S or G or lies between these boundaries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VS</a:t>
            </a:r>
            <a:r>
              <a:rPr lang="en-US" sz="24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H,D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|(∃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(∃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lang="en-US" sz="20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lang="en-US" sz="20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where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lang="en-US" sz="20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means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more general or equal to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Sketch of proof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⇐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≥</a:t>
            </a:r>
            <a:r>
              <a:rPr lang="en-US" sz="2000" b="0" i="1" u="none" baseline="-2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≥</a:t>
            </a:r>
            <a:r>
              <a:rPr lang="en-US" sz="2000" b="0" i="1" u="none" baseline="-2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s,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since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in S and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≥</a:t>
            </a:r>
            <a:r>
              <a:rPr lang="en-US" sz="2000" b="0" i="1" u="none" baseline="-2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s, 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satisfied by all positive examples in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D;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in G and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≥</a:t>
            </a:r>
            <a:r>
              <a:rPr lang="en-US" sz="2000" b="0" i="1" u="none" baseline="-2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h,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satisfied by no negative examples in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D;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therefore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belongs to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VS</a:t>
            </a:r>
            <a:r>
              <a:rPr lang="en-US" sz="2400" b="0" i="1" u="none" baseline="-2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H,D</a:t>
            </a:r>
            <a:endParaRPr sz="24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⇒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can be proved by assuming a consistent 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does not satisfy the right-hand side and by showing that this</a:t>
            </a:r>
            <a:r>
              <a:rPr lang="en-US" sz="24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would lead to a contradiction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532793749_0_23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3600"/>
              <a:t>Candidate elimination Learning algorithm</a:t>
            </a:r>
            <a:endParaRPr sz="3600"/>
          </a:p>
        </p:txBody>
      </p:sp>
      <p:sp>
        <p:nvSpPr>
          <p:cNvPr id="280" name="Google Shape;280;gb532793749_0_23"/>
          <p:cNvSpPr txBox="1">
            <a:spLocks noGrp="1"/>
          </p:cNvSpPr>
          <p:nvPr>
            <p:ph type="body" idx="1"/>
          </p:nvPr>
        </p:nvSpPr>
        <p:spPr>
          <a:xfrm>
            <a:off x="328600" y="1484450"/>
            <a:ext cx="8496000" cy="522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CANDIDATE-ELIMINATiON algorithm computes the version space containing all hypotheses from H that are consistent with an observed sequence of training</a:t>
            </a: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examples.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initializing the version space to the set of all hypotheses in H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Each training example is considered, the S and G boundary sets are generalized and specialized, respectively.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After all examples have been processed, the computed version space contains all the hypotheses consistent with these examples and only these hypotheses</a:t>
            </a:r>
            <a:endParaRPr sz="240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endParaRPr/>
          </a:p>
        </p:txBody>
      </p:sp>
      <p:pic>
        <p:nvPicPr>
          <p:cNvPr id="281" name="Google Shape;281;gb53279374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400" y="3523575"/>
            <a:ext cx="2259450" cy="5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b532793749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500" y="3982625"/>
            <a:ext cx="2127250" cy="6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Candidate elimination algorithm-1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935037" y="1752600"/>
            <a:ext cx="7370762" cy="437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← minimally general hypotheses in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H, 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← maximally general hypotheses in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Initially any hypothesis is still possible</a:t>
            </a:r>
            <a:endParaRPr sz="18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〈∅, ∅, ∅, ∅, ∅, ∅〉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G</a:t>
            </a:r>
            <a:r>
              <a:rPr lang="en-US" sz="20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?, ?, ?, ?, ?, ?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each training example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do: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 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positive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example: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 from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any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inconsistent with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0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AutoNum type="arabicPeriod"/>
            </a:pP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d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a 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negative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example: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 from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any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inconsistent with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0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AutoNum type="arabicPeriod"/>
            </a:pP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Specialize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sz="24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Note: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No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 is a negative example, an hypothesis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inconsistent with 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iff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satisfies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Candidate elimination algorithm-2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7923212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		 	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positive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each hypothesis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not consistent with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from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 to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all minimal generalizations of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consistent with 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having a generalization in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000" b="0" i="1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 from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any hypothesis with a more specific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0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Specialize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 d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				 d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negative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each hypothesis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not consistent with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	i.e.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satisfies d, </a:t>
            </a:r>
            <a:endParaRPr sz="20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from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				      but d is negative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 to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all minimal specializations of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consistent with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having a specialization in</a:t>
            </a:r>
            <a:r>
              <a:rPr lang="en-US" sz="20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000" b="0" i="1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 from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any hypothesis having a more general hypothesis in 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Example: initially</a:t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3352800" y="1905000"/>
            <a:ext cx="3048000" cy="46196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〈∅, ∅, ∅, ∅, ∅. ∅〉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1143000" y="1905000"/>
            <a:ext cx="5826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3429000" y="3198000"/>
            <a:ext cx="2971800" cy="46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〈?,  ?,  ?,  ?,  ?,  ?〉</a:t>
            </a: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971300" y="3228975"/>
            <a:ext cx="1143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>
            <a:spLocks noGrp="1"/>
          </p:cNvSpPr>
          <p:nvPr>
            <p:ph type="title"/>
          </p:nvPr>
        </p:nvSpPr>
        <p:spPr>
          <a:xfrm>
            <a:off x="317500" y="306387"/>
            <a:ext cx="8637587" cy="117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Narrow"/>
              <a:buNone/>
            </a:pPr>
            <a:r>
              <a:rPr lang="en-US" sz="40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Example: </a:t>
            </a:r>
            <a:br>
              <a:rPr lang="en-US" sz="40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after seeing 〈</a:t>
            </a:r>
            <a:r>
              <a:rPr lang="en-US" sz="2800" b="0" i="1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Sunny,Warm, Normal, Strong, Warm, Same </a:t>
            </a:r>
            <a:r>
              <a:rPr lang="en-US" sz="2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〉 +</a:t>
            </a:r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2057400" y="2838450"/>
            <a:ext cx="5808600" cy="46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Sunny,Warm, Normal, Strong, Warm, Same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1143000" y="2838450"/>
            <a:ext cx="5826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315" name="Google Shape;315;p25"/>
          <p:cNvCxnSpPr/>
          <p:nvPr/>
        </p:nvCxnSpPr>
        <p:spPr>
          <a:xfrm>
            <a:off x="4800600" y="23622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16" name="Google Shape;316;p25"/>
          <p:cNvSpPr txBox="1"/>
          <p:nvPr/>
        </p:nvSpPr>
        <p:spPr>
          <a:xfrm>
            <a:off x="3352800" y="1905000"/>
            <a:ext cx="3048000" cy="461962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〈∅, ∅, ∅, ∅, ∅. ∅〉</a:t>
            </a:r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1143000" y="1905000"/>
            <a:ext cx="5826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baseline="-25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3429000" y="5105400"/>
            <a:ext cx="2590800" cy="46196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〈?, ?, ?, ?, ?, ?〉</a:t>
            </a:r>
            <a:endParaRPr/>
          </a:p>
        </p:txBody>
      </p:sp>
      <p:sp>
        <p:nvSpPr>
          <p:cNvPr id="319" name="Google Shape;319;p25"/>
          <p:cNvSpPr txBox="1"/>
          <p:nvPr/>
        </p:nvSpPr>
        <p:spPr>
          <a:xfrm>
            <a:off x="1219200" y="5181600"/>
            <a:ext cx="114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000" b="1" i="0" u="none" baseline="-25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xfrm>
            <a:off x="317500" y="222250"/>
            <a:ext cx="8738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Example: </a:t>
            </a:r>
            <a:br>
              <a:rPr lang="en-US" sz="44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2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after seeing </a:t>
            </a:r>
            <a:r>
              <a:rPr lang="en-US" sz="2800"/>
              <a:t>&lt;</a:t>
            </a:r>
            <a:r>
              <a:rPr lang="en-US" sz="3200" b="0" i="1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Sunny,Warm, High, Strong, Warm, Same</a:t>
            </a:r>
            <a:r>
              <a:rPr lang="en-US" sz="32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〉+ </a:t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2057400" y="1981200"/>
            <a:ext cx="5957400" cy="4620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Sunny,Warm, Normal, Strong, Warm, Same</a:t>
            </a: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1066800" y="1981200"/>
            <a:ext cx="5826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baseline="-25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3429000" y="5105400"/>
            <a:ext cx="2590800" cy="46196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〈?, ?, ?, ?, ?, ?〉</a:t>
            </a:r>
            <a:endParaRPr/>
          </a:p>
        </p:txBody>
      </p:sp>
      <p:sp>
        <p:nvSpPr>
          <p:cNvPr id="329" name="Google Shape;329;p26"/>
          <p:cNvSpPr txBox="1"/>
          <p:nvPr/>
        </p:nvSpPr>
        <p:spPr>
          <a:xfrm>
            <a:off x="1219200" y="5181600"/>
            <a:ext cx="114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000" b="1" i="0" u="none" baseline="-25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2362200" y="2819400"/>
            <a:ext cx="5751600" cy="46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Sunny,Warm, ?, Strong, Warm, Same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1066800" y="2819400"/>
            <a:ext cx="5826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332" name="Google Shape;332;p26"/>
          <p:cNvCxnSpPr/>
          <p:nvPr/>
        </p:nvCxnSpPr>
        <p:spPr>
          <a:xfrm>
            <a:off x="4800600" y="23622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>
            <a:spLocks noGrp="1"/>
          </p:cNvSpPr>
          <p:nvPr>
            <p:ph type="title"/>
          </p:nvPr>
        </p:nvSpPr>
        <p:spPr>
          <a:xfrm>
            <a:off x="317500" y="222250"/>
            <a:ext cx="86375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Narrow"/>
              <a:buNone/>
            </a:pPr>
            <a:r>
              <a:rPr lang="en-US" sz="44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Example: </a:t>
            </a:r>
            <a:br>
              <a:rPr lang="en-US" sz="44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2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after seeing 〈</a:t>
            </a:r>
            <a:r>
              <a:rPr lang="en-US" sz="3200" b="0" i="1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Rainy, Cold, High, Strong, Warm, Change </a:t>
            </a:r>
            <a:r>
              <a:rPr lang="en-US" sz="32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〉−</a:t>
            </a:r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1066800" y="198120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baseline="-25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2,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40" name="Google Shape;340;p27"/>
          <p:cNvSpPr txBox="1"/>
          <p:nvPr/>
        </p:nvSpPr>
        <p:spPr>
          <a:xfrm>
            <a:off x="3429000" y="5105400"/>
            <a:ext cx="2590800" cy="461962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〈?, ?, ?, ?, ?, ?〉</a:t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1219200" y="5181600"/>
            <a:ext cx="114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000" b="1" i="0" u="none" baseline="-25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42" name="Google Shape;342;p27"/>
          <p:cNvSpPr txBox="1"/>
          <p:nvPr/>
        </p:nvSpPr>
        <p:spPr>
          <a:xfrm>
            <a:off x="2286000" y="1981200"/>
            <a:ext cx="5596500" cy="46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Sunny, Warm, ?, Strong, Warm, Same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sp>
        <p:nvSpPr>
          <p:cNvPr id="343" name="Google Shape;343;p27"/>
          <p:cNvSpPr txBox="1"/>
          <p:nvPr/>
        </p:nvSpPr>
        <p:spPr>
          <a:xfrm>
            <a:off x="710600" y="4191000"/>
            <a:ext cx="8345100" cy="46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Sunny, ?, ?, ?, ?, ?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?, Warm, ?, ?, ?, ?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?, ?, ?, ?, ?, Same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228600" y="4191000"/>
            <a:ext cx="114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345" name="Google Shape;345;p27"/>
          <p:cNvCxnSpPr/>
          <p:nvPr/>
        </p:nvCxnSpPr>
        <p:spPr>
          <a:xfrm rot="10800000">
            <a:off x="4724400" y="46482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532793749_0_35"/>
          <p:cNvSpPr txBox="1">
            <a:spLocks noGrp="1"/>
          </p:cNvSpPr>
          <p:nvPr>
            <p:ph type="title"/>
          </p:nvPr>
        </p:nvSpPr>
        <p:spPr>
          <a:xfrm>
            <a:off x="317501" y="653317"/>
            <a:ext cx="8637600" cy="83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52" name="Google Shape;352;gb532793749_0_35"/>
          <p:cNvSpPr>
            <a:spLocks noGrp="1"/>
          </p:cNvSpPr>
          <p:nvPr>
            <p:ph type="chart" idx="2"/>
          </p:nvPr>
        </p:nvSpPr>
        <p:spPr>
          <a:xfrm>
            <a:off x="328625" y="1371602"/>
            <a:ext cx="8208900" cy="468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spcBef>
                <a:spcPts val="560"/>
              </a:spcBef>
              <a:spcAft>
                <a:spcPts val="0"/>
              </a:spcAft>
              <a:buSzPts val="1900"/>
              <a:buChar char="▪"/>
            </a:pPr>
            <a:r>
              <a:rPr lang="en-US" sz="2600"/>
              <a:t>This negative example reveals that the G boundary of the version space is overly general</a:t>
            </a:r>
            <a:endParaRPr sz="26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2600"/>
              <a:t>The hypothesis in the G boundary must therefore</a:t>
            </a:r>
            <a:endParaRPr sz="26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be specialized until it correctly classifies this new negative example</a:t>
            </a:r>
            <a:endParaRPr sz="2600"/>
          </a:p>
          <a:p>
            <a:pPr marL="457200" lvl="0" indent="-349250" algn="l" rtl="0">
              <a:spcBef>
                <a:spcPts val="560"/>
              </a:spcBef>
              <a:spcAft>
                <a:spcPts val="0"/>
              </a:spcAft>
              <a:buSzPts val="1900"/>
              <a:buChar char="▪"/>
            </a:pPr>
            <a:r>
              <a:rPr lang="en-US" sz="2600"/>
              <a:t>Given that there are six attributes that could be specified to specialize G2, why are there only three new hypotheses in G3?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The hypothesis h = (?, ?, Normal, ?, ?, ?) is a minimal specialization of G2 that correctly labels the new example as a negative example.</a:t>
            </a:r>
            <a:endParaRPr sz="2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532793749_0_45"/>
          <p:cNvSpPr txBox="1">
            <a:spLocks noGrp="1"/>
          </p:cNvSpPr>
          <p:nvPr>
            <p:ph type="title"/>
          </p:nvPr>
        </p:nvSpPr>
        <p:spPr>
          <a:xfrm>
            <a:off x="317501" y="653317"/>
            <a:ext cx="8637600" cy="83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59" name="Google Shape;359;gb532793749_0_45"/>
          <p:cNvSpPr>
            <a:spLocks noGrp="1"/>
          </p:cNvSpPr>
          <p:nvPr>
            <p:ph type="chart" idx="2"/>
          </p:nvPr>
        </p:nvSpPr>
        <p:spPr>
          <a:xfrm>
            <a:off x="328625" y="1685575"/>
            <a:ext cx="8462700" cy="466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560"/>
              </a:spcBef>
              <a:spcAft>
                <a:spcPts val="0"/>
              </a:spcAft>
              <a:buSzPts val="1700"/>
              <a:buChar char="▪"/>
            </a:pPr>
            <a:r>
              <a:rPr lang="en-US" sz="2400"/>
              <a:t>It is not included in G3 as it is inconsistent with the previously</a:t>
            </a:r>
            <a:endParaRPr sz="24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encountered positive examples.</a:t>
            </a:r>
            <a:endParaRPr sz="2400"/>
          </a:p>
          <a:p>
            <a:pPr marL="457200" lvl="0" indent="-381000" algn="l" rtl="0">
              <a:spcBef>
                <a:spcPts val="56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S boundary of the version space forms a summary of the previously encountered positive examples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G boundary summarizes the information from previously encountered negative examples</a:t>
            </a:r>
            <a:endParaRPr sz="24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1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 CONCEPT LEARNING TASK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1812" y="1476375"/>
            <a:ext cx="8208962" cy="49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Consider the example task of learning the target concept "days on which my friend Aldo enjoys his favorite water sport."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 2.1 describes a set of example days, each represented by a set of </a:t>
            </a:r>
            <a:r>
              <a:rPr lang="en-US" sz="2800" b="1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attributes.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attribute </a:t>
            </a:r>
            <a:r>
              <a:rPr lang="en-US" sz="2800" b="1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EnjoySport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indicates whether or not Aldo enjoys his favorite water sport on this day.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task is to learn to predict the value of </a:t>
            </a:r>
            <a:r>
              <a:rPr lang="en-US" sz="2800" b="1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EnjoySport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an arbitrary day, based on the values of its other attributes.</a:t>
            </a:r>
            <a:endParaRPr/>
          </a:p>
          <a:p>
            <a: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317500" y="160337"/>
            <a:ext cx="86375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Narrow"/>
              <a:buNone/>
            </a:pPr>
            <a:r>
              <a:rPr lang="en-US" sz="40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Example: </a:t>
            </a:r>
            <a:br>
              <a:rPr lang="en-US" sz="40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after seeing </a:t>
            </a:r>
            <a:r>
              <a:rPr lang="en-US" sz="40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〈</a:t>
            </a:r>
            <a:r>
              <a:rPr lang="en-US" sz="2800" b="0" i="1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Sunny, Warm, High, Strong, Cool, Change </a:t>
            </a:r>
            <a:r>
              <a:rPr lang="en-US" sz="2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〉 +</a:t>
            </a:r>
            <a:endParaRPr/>
          </a:p>
        </p:txBody>
      </p:sp>
      <p:sp>
        <p:nvSpPr>
          <p:cNvPr id="366" name="Google Shape;366;p28"/>
          <p:cNvSpPr txBox="1"/>
          <p:nvPr/>
        </p:nvSpPr>
        <p:spPr>
          <a:xfrm>
            <a:off x="1066800" y="198120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baseline="-25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304800" y="5181600"/>
            <a:ext cx="114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000" b="1" i="0" u="none" baseline="-25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68" name="Google Shape;368;p28"/>
          <p:cNvSpPr txBox="1"/>
          <p:nvPr/>
        </p:nvSpPr>
        <p:spPr>
          <a:xfrm>
            <a:off x="2057400" y="1981200"/>
            <a:ext cx="5181600" cy="4620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Sunny, Warm, ?, Strong, Warm, Same</a:t>
            </a: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sp>
        <p:nvSpPr>
          <p:cNvPr id="369" name="Google Shape;369;p28"/>
          <p:cNvSpPr txBox="1"/>
          <p:nvPr/>
        </p:nvSpPr>
        <p:spPr>
          <a:xfrm>
            <a:off x="1143000" y="5105400"/>
            <a:ext cx="7620000" cy="461962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Sunny, ?, ?, ?, ?, ?</a:t>
            </a: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r>
              <a:rPr lang="en-US" sz="2000" b="0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?, Warm, ?, ?, ?, ?</a:t>
            </a: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r>
              <a:rPr lang="en-US" sz="2000" b="0" i="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?, ?, ?, ?, ?, Same</a:t>
            </a:r>
            <a:r>
              <a:rPr lang="en-US" sz="2400" b="0" i="0" u="none">
                <a:solidFill>
                  <a:srgbClr val="B7B7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sp>
        <p:nvSpPr>
          <p:cNvPr id="370" name="Google Shape;370;p28"/>
          <p:cNvSpPr txBox="1"/>
          <p:nvPr/>
        </p:nvSpPr>
        <p:spPr>
          <a:xfrm>
            <a:off x="381000" y="4191000"/>
            <a:ext cx="1143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371" name="Google Shape;371;p28"/>
          <p:cNvCxnSpPr/>
          <p:nvPr/>
        </p:nvCxnSpPr>
        <p:spPr>
          <a:xfrm rot="10800000">
            <a:off x="4724400" y="46482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72" name="Google Shape;372;p28"/>
          <p:cNvSpPr txBox="1"/>
          <p:nvPr/>
        </p:nvSpPr>
        <p:spPr>
          <a:xfrm>
            <a:off x="2209800" y="2971800"/>
            <a:ext cx="4495800" cy="46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Sunny, Warm, ?, Strong, ?, ?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sp>
        <p:nvSpPr>
          <p:cNvPr id="373" name="Google Shape;373;p28"/>
          <p:cNvSpPr txBox="1"/>
          <p:nvPr/>
        </p:nvSpPr>
        <p:spPr>
          <a:xfrm>
            <a:off x="1066800" y="2971800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1817775" y="4191000"/>
            <a:ext cx="6031800" cy="46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Sunny, ?, ?, ?, ?, ?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〈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?, Warm, ?, ?, ?, ?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/>
          </a:p>
        </p:txBody>
      </p:sp>
      <p:cxnSp>
        <p:nvCxnSpPr>
          <p:cNvPr id="375" name="Google Shape;375;p28"/>
          <p:cNvCxnSpPr/>
          <p:nvPr/>
        </p:nvCxnSpPr>
        <p:spPr>
          <a:xfrm>
            <a:off x="4648200" y="24384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532793749_0_55"/>
          <p:cNvSpPr txBox="1">
            <a:spLocks noGrp="1"/>
          </p:cNvSpPr>
          <p:nvPr>
            <p:ph type="title"/>
          </p:nvPr>
        </p:nvSpPr>
        <p:spPr>
          <a:xfrm>
            <a:off x="317501" y="653317"/>
            <a:ext cx="8637600" cy="83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82" name="Google Shape;382;gb532793749_0_55"/>
          <p:cNvSpPr>
            <a:spLocks noGrp="1"/>
          </p:cNvSpPr>
          <p:nvPr>
            <p:ph type="chart" idx="2"/>
          </p:nvPr>
        </p:nvSpPr>
        <p:spPr>
          <a:xfrm>
            <a:off x="317500" y="1288975"/>
            <a:ext cx="8208900" cy="487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56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The fourth training example further generalizes the</a:t>
            </a:r>
            <a:endParaRPr sz="26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S boundary of the version space</a:t>
            </a:r>
            <a:endParaRPr sz="2600"/>
          </a:p>
          <a:p>
            <a:pPr marL="457200" lvl="0" indent="-393700" algn="l" rtl="0">
              <a:spcBef>
                <a:spcPts val="56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It also results in removing one member of the G</a:t>
            </a:r>
            <a:endParaRPr sz="26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boundary, because this member fails to cover the new positive example.</a:t>
            </a:r>
            <a:endParaRPr sz="2600"/>
          </a:p>
          <a:p>
            <a:pPr marL="457200" lvl="0" indent="-393700" algn="l" rtl="0">
              <a:spcBef>
                <a:spcPts val="56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This learned version space is independent of the sequence in which the training examples are presented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As further training data is encountered, the S and G boundaries will move monotonically closer to each other, delimiting a smaller and smaller version space of candidate hypotheses.</a:t>
            </a:r>
            <a:endParaRPr sz="26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Learned Version Space</a:t>
            </a:r>
            <a:endParaRPr/>
          </a:p>
        </p:txBody>
      </p:sp>
      <p:pic>
        <p:nvPicPr>
          <p:cNvPr id="389" name="Google Shape;389;p29"/>
          <p:cNvPicPr preferRelativeResize="0">
            <a:picLocks noGrp="1"/>
          </p:cNvPicPr>
          <p:nvPr>
            <p:ph type="ch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600200"/>
            <a:ext cx="8991600" cy="42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Observations</a:t>
            </a:r>
            <a:endParaRPr/>
          </a:p>
        </p:txBody>
      </p:sp>
      <p:sp>
        <p:nvSpPr>
          <p:cNvPr id="396" name="Google Shape;396;p30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 learned Version Space correctly describes the target concept, provided: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There are no errors in the training examples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AutoNum type="arabicPeriod"/>
            </a:pPr>
            <a:r>
              <a:rPr lang="en-US" sz="20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There is some hypothesis that correctly describes the target concept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converge to a single hypothesis the concept is exactly learned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case of errors in the training, useful hypothesis are discarded, no recovery possible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empty version space means no hypothesis in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consistent with training examples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328600" y="213475"/>
            <a:ext cx="86376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Ordering on training examples</a:t>
            </a:r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body" idx="1"/>
          </p:nvPr>
        </p:nvSpPr>
        <p:spPr>
          <a:xfrm>
            <a:off x="328600" y="1283475"/>
            <a:ext cx="8208900" cy="5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▪"/>
            </a:pPr>
            <a:r>
              <a:rPr lang="en-US" sz="26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learned version space does not change with different orderings of training examples</a:t>
            </a:r>
            <a:endParaRPr sz="2600"/>
          </a:p>
          <a:p>
            <a:pPr marL="342900" lvl="0" indent="-374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▪"/>
            </a:pPr>
            <a:r>
              <a:rPr lang="en-US" sz="26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Efficiency does</a:t>
            </a:r>
            <a:endParaRPr sz="2600"/>
          </a:p>
          <a:p>
            <a:pPr marL="342900" lvl="0" indent="-374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▪"/>
            </a:pPr>
            <a:r>
              <a:rPr lang="en-US" sz="2600"/>
              <a:t>Learner is allowed to choose the next instance :</a:t>
            </a:r>
            <a:endParaRPr sz="2600"/>
          </a:p>
          <a:p>
            <a:pPr marL="742950" lvl="1" indent="-3365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sz="26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 instances that satisfy half the hypotheses in the current version space. For example:</a:t>
            </a:r>
            <a:endParaRPr sz="260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6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〈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Sunny, Warm, Normal, Light, Warm, Same</a:t>
            </a:r>
            <a:r>
              <a:rPr lang="en-US" sz="26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 satisfies 3/6 hyp.</a:t>
            </a:r>
            <a:endParaRPr sz="26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742950" lvl="1" indent="-3651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If the trainer classifies this as positive then S can be generalized otherwise G can be specialized.</a:t>
            </a:r>
            <a:endParaRPr sz="260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532793749_1_0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b532793749_1_0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Ideally the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VS</a:t>
            </a:r>
            <a:r>
              <a:rPr lang="en-US"/>
              <a:t> can be reduced by half at each experiment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Correct target found in ⎡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VS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/>
              <a:t>⎤ experiments.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In general it may not be possible to construct an instance that matches precisely half the hypotheses.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In such cases, a larger number of queries may be required than </a:t>
            </a:r>
            <a:r>
              <a:rPr lang="en-US" sz="2400"/>
              <a:t>⎡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VS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400"/>
              <a:t>⎤ 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532793749_1_7"/>
          <p:cNvSpPr txBox="1">
            <a:spLocks noGrp="1"/>
          </p:cNvSpPr>
          <p:nvPr>
            <p:ph type="title"/>
          </p:nvPr>
        </p:nvSpPr>
        <p:spPr>
          <a:xfrm>
            <a:off x="317501" y="653317"/>
            <a:ext cx="8637600" cy="83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Narrow"/>
              <a:buNone/>
            </a:pPr>
            <a:r>
              <a:rPr lang="en-US" sz="4000"/>
              <a:t>Use of partially learned concepts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b532793749_1_7"/>
          <p:cNvSpPr>
            <a:spLocks noGrp="1"/>
          </p:cNvSpPr>
          <p:nvPr>
            <p:ph type="chart" idx="2"/>
          </p:nvPr>
        </p:nvSpPr>
        <p:spPr>
          <a:xfrm>
            <a:off x="328613" y="1941513"/>
            <a:ext cx="82089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8" name="Google Shape;418;gb532793749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88" y="2758525"/>
            <a:ext cx="7290375" cy="2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>
            <a:spLocks noGrp="1"/>
          </p:cNvSpPr>
          <p:nvPr>
            <p:ph type="title"/>
          </p:nvPr>
        </p:nvSpPr>
        <p:spPr>
          <a:xfrm>
            <a:off x="323850" y="417512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Narrow"/>
              <a:buNone/>
            </a:pPr>
            <a:r>
              <a:rPr lang="en-US" sz="40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Use of partially learned concepts</a:t>
            </a:r>
            <a:endParaRPr/>
          </a:p>
        </p:txBody>
      </p:sp>
      <p:pic>
        <p:nvPicPr>
          <p:cNvPr id="425" name="Google Shape;425;p32"/>
          <p:cNvPicPr preferRelativeResize="0">
            <a:picLocks noGrp="1"/>
          </p:cNvPicPr>
          <p:nvPr>
            <p:ph type="ch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41437"/>
            <a:ext cx="8208962" cy="395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32"/>
          <p:cNvGrpSpPr/>
          <p:nvPr/>
        </p:nvGrpSpPr>
        <p:grpSpPr>
          <a:xfrm>
            <a:off x="900112" y="5157787"/>
            <a:ext cx="7010400" cy="1347787"/>
            <a:chOff x="480" y="3312"/>
            <a:chExt cx="4416" cy="849"/>
          </a:xfrm>
        </p:grpSpPr>
        <p:pic>
          <p:nvPicPr>
            <p:cNvPr id="427" name="Google Shape;427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12" y="3312"/>
              <a:ext cx="3560" cy="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p32"/>
            <p:cNvSpPr txBox="1"/>
            <p:nvPr/>
          </p:nvSpPr>
          <p:spPr>
            <a:xfrm>
              <a:off x="480" y="3638"/>
              <a:ext cx="4416" cy="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Classified as </a:t>
              </a:r>
              <a:r>
                <a:rPr lang="en-US" sz="24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positive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by all hypothesis, since satisfies any hypothesis in S</a:t>
              </a:r>
              <a:endParaRPr/>
            </a:p>
          </p:txBody>
        </p:sp>
      </p:grpSp>
    </p:spTree>
  </p:cSld>
  <p:clrMapOvr>
    <a:masterClrMapping/>
  </p:clrMapOvr>
  <p:transition spd="med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>
            <a:spLocks noGrp="1"/>
          </p:cNvSpPr>
          <p:nvPr>
            <p:ph type="title"/>
          </p:nvPr>
        </p:nvSpPr>
        <p:spPr>
          <a:xfrm>
            <a:off x="317500" y="46990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Classifying new examples</a:t>
            </a:r>
            <a:endParaRPr/>
          </a:p>
        </p:txBody>
      </p:sp>
      <p:pic>
        <p:nvPicPr>
          <p:cNvPr id="435" name="Google Shape;435;p33"/>
          <p:cNvPicPr preferRelativeResize="0">
            <a:picLocks noGrp="1"/>
          </p:cNvPicPr>
          <p:nvPr>
            <p:ph type="ch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41437"/>
            <a:ext cx="8208962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3"/>
          <p:cNvSpPr txBox="1"/>
          <p:nvPr/>
        </p:nvSpPr>
        <p:spPr>
          <a:xfrm>
            <a:off x="914400" y="5661025"/>
            <a:ext cx="70104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Classified as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all hypothesis, since does not satisfy any hypothesis in G</a:t>
            </a:r>
            <a:endParaRPr/>
          </a:p>
        </p:txBody>
      </p:sp>
      <p:pic>
        <p:nvPicPr>
          <p:cNvPr id="437" name="Google Shape;43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5084762"/>
            <a:ext cx="50546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Classifying new examples</a:t>
            </a:r>
            <a:endParaRPr/>
          </a:p>
        </p:txBody>
      </p:sp>
      <p:pic>
        <p:nvPicPr>
          <p:cNvPr id="444" name="Google Shape;444;p34"/>
          <p:cNvPicPr preferRelativeResize="0">
            <a:picLocks noGrp="1"/>
          </p:cNvPicPr>
          <p:nvPr>
            <p:ph type="ch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0"/>
            <a:ext cx="8208962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4"/>
          <p:cNvSpPr txBox="1"/>
          <p:nvPr/>
        </p:nvSpPr>
        <p:spPr>
          <a:xfrm>
            <a:off x="914400" y="5775325"/>
            <a:ext cx="70104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Uncertain classification: half hypothesis are consistent, half are not consistent</a:t>
            </a:r>
            <a:endParaRPr/>
          </a:p>
        </p:txBody>
      </p:sp>
      <p:pic>
        <p:nvPicPr>
          <p:cNvPr id="446" name="Google Shape;44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3700" y="5334000"/>
            <a:ext cx="54229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916112"/>
            <a:ext cx="7488237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Classifying new examples</a:t>
            </a:r>
            <a:endParaRPr/>
          </a:p>
        </p:txBody>
      </p:sp>
      <p:pic>
        <p:nvPicPr>
          <p:cNvPr id="453" name="Google Shape;453;p35"/>
          <p:cNvPicPr preferRelativeResize="0">
            <a:picLocks noGrp="1"/>
          </p:cNvPicPr>
          <p:nvPr>
            <p:ph type="ch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0"/>
            <a:ext cx="8208962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5"/>
          <p:cNvSpPr txBox="1"/>
          <p:nvPr/>
        </p:nvSpPr>
        <p:spPr>
          <a:xfrm>
            <a:off x="762000" y="5105400"/>
            <a:ext cx="70104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〈</a:t>
            </a: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Sunny, Cold, Normal, Strong, Warm, Same</a:t>
            </a:r>
            <a:r>
              <a:rPr lang="en-US" sz="24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〉</a:t>
            </a:r>
            <a:endParaRPr sz="20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hypothesis not satisfied; 2 satisfied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Probably a negative instance.  Majority vote?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Bibliography</a:t>
            </a:r>
            <a:endParaRPr/>
          </a:p>
        </p:txBody>
      </p:sp>
      <p:sp>
        <p:nvSpPr>
          <p:cNvPr id="559" name="Google Shape;559;p46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Machine Learning, Tom Mitchell, Mc Graw-Hill International Editions, 1997 (Cap 2).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317500" y="620712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Narrow"/>
              <a:buNone/>
            </a:pPr>
            <a:r>
              <a:rPr lang="en-US" sz="4800" b="1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 CONCEPT LEARNING TASK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328612" y="1450975"/>
            <a:ext cx="8208962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simple representation is in which each hypothesis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consists of a conjunction of constraints on the instance attributes.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.For our example hypothesis be a vector of six constraints.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each attribute, the hypothesis will either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2400" b="1" i="1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indicate by a "?' that any value is acceptable for this attribute,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specify a single required value (e.g., </a:t>
            </a:r>
            <a:r>
              <a:rPr lang="en-US" sz="2400" b="1" i="1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Warm)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the attribute, 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2400" b="1" i="1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indicate by 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"Ø"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that no value is acceptable.</a:t>
            </a:r>
            <a:endParaRPr/>
          </a:p>
        </p:txBody>
      </p:sp>
    </p:spTree>
  </p:cSld>
  <p:clrMapOvr>
    <a:masterClrMapping/>
  </p:clrMapOvr>
  <p:transition spd="med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58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 hypothesis is Aldo enjoys his favorite sport only on cold days with high humidity (?, </a:t>
            </a:r>
            <a:r>
              <a:rPr lang="en-US" sz="2800" b="1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Cold,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High, ?, ?, ?).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instance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satisfies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 hypothesis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iff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 the constraints expressed by </a:t>
            </a:r>
            <a:r>
              <a:rPr lang="en-US" sz="2800" b="0" i="1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</a:t>
            </a: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are satisfied by the attribute values in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Consider x3 in the example it satisfies the given hypothesis.</a:t>
            </a:r>
            <a:endParaRPr/>
          </a:p>
          <a:p>
            <a: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4f228e086_0_0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Notation</a:t>
            </a:r>
            <a:endParaRPr/>
          </a:p>
        </p:txBody>
      </p:sp>
      <p:sp>
        <p:nvSpPr>
          <p:cNvPr id="109" name="Google Shape;109;gb4f228e086_0_0"/>
          <p:cNvSpPr txBox="1">
            <a:spLocks noGrp="1"/>
          </p:cNvSpPr>
          <p:nvPr>
            <p:ph type="body" idx="1"/>
          </p:nvPr>
        </p:nvSpPr>
        <p:spPr>
          <a:xfrm>
            <a:off x="328600" y="1602950"/>
            <a:ext cx="8545500" cy="512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The set of items over which the concept is defined</a:t>
            </a:r>
            <a:endParaRPr sz="26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is called the set of instances, which we denote by X. </a:t>
            </a:r>
            <a:endParaRPr sz="2600"/>
          </a:p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In the current example, X is the set of all possible days, each represented by the attributes Sky, AirTemp,Humidity, Wind, Water, and Forecast.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The concept or function to be learned is called the target concept, which we denote by c.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In general, c can be any boolean valued function defined over the instances X; that is, </a:t>
            </a:r>
            <a:endParaRPr sz="26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c : X -&gt; {O, 1).</a:t>
            </a:r>
            <a:endParaRPr sz="2600"/>
          </a:p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Ex: c(x) = 1 if EnjoySport = Yes, </a:t>
            </a:r>
            <a:endParaRPr sz="26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     and c(x) = 0 if EnjoySport = No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4f228e086_0_8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8637600" cy="8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b4f228e086_0_8"/>
          <p:cNvSpPr txBox="1">
            <a:spLocks noGrp="1"/>
          </p:cNvSpPr>
          <p:nvPr>
            <p:ph type="body" idx="1"/>
          </p:nvPr>
        </p:nvSpPr>
        <p:spPr>
          <a:xfrm>
            <a:off x="328612" y="1941512"/>
            <a:ext cx="82089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gb4f228e08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88" y="1781175"/>
            <a:ext cx="76866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SP">
  <a:themeElements>
    <a:clrScheme name="CSP 11">
      <a:dk1>
        <a:srgbClr val="000000"/>
      </a:dk1>
      <a:lt1>
        <a:srgbClr val="FFFFFF"/>
      </a:lt1>
      <a:dk2>
        <a:srgbClr val="CC3300"/>
      </a:dk2>
      <a:lt2>
        <a:srgbClr val="292929"/>
      </a:lt2>
      <a:accent1>
        <a:srgbClr val="0099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ACA"/>
      </a:accent5>
      <a:accent6>
        <a:srgbClr val="E7B900"/>
      </a:accent6>
      <a:hlink>
        <a:srgbClr val="3366CC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SP">
  <a:themeElements>
    <a:clrScheme name="CSP 11">
      <a:dk1>
        <a:srgbClr val="000000"/>
      </a:dk1>
      <a:lt1>
        <a:srgbClr val="FFFFFF"/>
      </a:lt1>
      <a:dk2>
        <a:srgbClr val="CC3300"/>
      </a:dk2>
      <a:lt2>
        <a:srgbClr val="292929"/>
      </a:lt2>
      <a:accent1>
        <a:srgbClr val="0099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ACA"/>
      </a:accent5>
      <a:accent6>
        <a:srgbClr val="E7B900"/>
      </a:accent6>
      <a:hlink>
        <a:srgbClr val="3366CC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CSP">
  <a:themeElements>
    <a:clrScheme name="CSP 11">
      <a:dk1>
        <a:srgbClr val="000000"/>
      </a:dk1>
      <a:lt1>
        <a:srgbClr val="FFFFFF"/>
      </a:lt1>
      <a:dk2>
        <a:srgbClr val="CC3300"/>
      </a:dk2>
      <a:lt2>
        <a:srgbClr val="292929"/>
      </a:lt2>
      <a:accent1>
        <a:srgbClr val="0099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ACA"/>
      </a:accent5>
      <a:accent6>
        <a:srgbClr val="E7B900"/>
      </a:accent6>
      <a:hlink>
        <a:srgbClr val="3366CC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3_CSP">
  <a:themeElements>
    <a:clrScheme name="CSP 11">
      <a:dk1>
        <a:srgbClr val="000000"/>
      </a:dk1>
      <a:lt1>
        <a:srgbClr val="FFFFFF"/>
      </a:lt1>
      <a:dk2>
        <a:srgbClr val="CC3300"/>
      </a:dk2>
      <a:lt2>
        <a:srgbClr val="292929"/>
      </a:lt2>
      <a:accent1>
        <a:srgbClr val="0099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ACA"/>
      </a:accent5>
      <a:accent6>
        <a:srgbClr val="E7B900"/>
      </a:accent6>
      <a:hlink>
        <a:srgbClr val="3366CC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2813</Words>
  <Application>Microsoft Office PowerPoint</Application>
  <PresentationFormat>On-screen Show (4:3)</PresentationFormat>
  <Paragraphs>351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Arial Narrow</vt:lpstr>
      <vt:lpstr>Twentieth Century</vt:lpstr>
      <vt:lpstr>Gill Sans</vt:lpstr>
      <vt:lpstr>Noto Sans Symbols</vt:lpstr>
      <vt:lpstr>Times New Roman</vt:lpstr>
      <vt:lpstr>Times</vt:lpstr>
      <vt:lpstr>1_CSP</vt:lpstr>
      <vt:lpstr>2_CSP</vt:lpstr>
      <vt:lpstr>7_CSP</vt:lpstr>
      <vt:lpstr>13_CSP</vt:lpstr>
      <vt:lpstr>Concept learning</vt:lpstr>
      <vt:lpstr>Concept Learning</vt:lpstr>
      <vt:lpstr>Concept Learning</vt:lpstr>
      <vt:lpstr>A CONCEPT LEARNING TASK</vt:lpstr>
      <vt:lpstr>Slide 5</vt:lpstr>
      <vt:lpstr>A CONCEPT LEARNING TASK</vt:lpstr>
      <vt:lpstr>Slide 7</vt:lpstr>
      <vt:lpstr>Notation</vt:lpstr>
      <vt:lpstr>Slide 9</vt:lpstr>
      <vt:lpstr>The Inductive Learning Hypothesis</vt:lpstr>
      <vt:lpstr>Concept learning as search</vt:lpstr>
      <vt:lpstr>General to specific ordering</vt:lpstr>
      <vt:lpstr>General to specific ordering</vt:lpstr>
      <vt:lpstr>Slide 14</vt:lpstr>
      <vt:lpstr>General to specific ordering: induced structure</vt:lpstr>
      <vt:lpstr>Slide 16</vt:lpstr>
      <vt:lpstr>Find-S: finding the maximally specific hypothesis</vt:lpstr>
      <vt:lpstr>Slide 18</vt:lpstr>
      <vt:lpstr>Slide 19</vt:lpstr>
      <vt:lpstr>Slide 20</vt:lpstr>
      <vt:lpstr>Find-S in action</vt:lpstr>
      <vt:lpstr>Properties of Find-S</vt:lpstr>
      <vt:lpstr>Candidate elimination algorithm: the idea</vt:lpstr>
      <vt:lpstr>Version space</vt:lpstr>
      <vt:lpstr>The List-Then-Eliminate algorithm</vt:lpstr>
      <vt:lpstr>A compact representation for Version Space</vt:lpstr>
      <vt:lpstr>A compact representation for Version Space </vt:lpstr>
      <vt:lpstr>A compact representation for Version Space </vt:lpstr>
      <vt:lpstr>General and specific boundaries</vt:lpstr>
      <vt:lpstr>Version Space representation theorem</vt:lpstr>
      <vt:lpstr>Candidate elimination Learning algorithm</vt:lpstr>
      <vt:lpstr>Candidate elimination algorithm-1</vt:lpstr>
      <vt:lpstr>Candidate elimination algorithm-2</vt:lpstr>
      <vt:lpstr>Example: initially</vt:lpstr>
      <vt:lpstr>Example:  after seeing 〈Sunny,Warm, Normal, Strong, Warm, Same 〉 +</vt:lpstr>
      <vt:lpstr>Example:  after seeing &lt;Sunny,Warm, High, Strong, Warm, Same〉+ </vt:lpstr>
      <vt:lpstr>Example:  after seeing 〈Rainy, Cold, High, Strong, Warm, Change 〉−</vt:lpstr>
      <vt:lpstr>Example</vt:lpstr>
      <vt:lpstr>Example</vt:lpstr>
      <vt:lpstr>Example:  after seeing  〈Sunny, Warm, High, Strong, Cool, Change 〉 +</vt:lpstr>
      <vt:lpstr>Example</vt:lpstr>
      <vt:lpstr>Learned Version Space</vt:lpstr>
      <vt:lpstr>Observations</vt:lpstr>
      <vt:lpstr>Ordering on training examples</vt:lpstr>
      <vt:lpstr>Slide 45</vt:lpstr>
      <vt:lpstr>Use of partially learned concepts </vt:lpstr>
      <vt:lpstr>Use of partially learned concepts</vt:lpstr>
      <vt:lpstr>Classifying new examples</vt:lpstr>
      <vt:lpstr>Classifying new examples</vt:lpstr>
      <vt:lpstr>Classifying new examples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learning</dc:title>
  <dc:creator>Maria Simi</dc:creator>
  <cp:lastModifiedBy>srivalli</cp:lastModifiedBy>
  <cp:revision>3</cp:revision>
  <dcterms:created xsi:type="dcterms:W3CDTF">2009-04-29T22:33:29Z</dcterms:created>
  <dcterms:modified xsi:type="dcterms:W3CDTF">2023-04-10T08:02:00Z</dcterms:modified>
</cp:coreProperties>
</file>