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2" r:id="rId46"/>
    <p:sldId id="301" r:id="rId47"/>
    <p:sldId id="303" r:id="rId48"/>
    <p:sldId id="304" r:id="rId49"/>
    <p:sldId id="305"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g4uOMbrNubdx2vb3ONDOLmQmcR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4"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extLst>
      <p:ext uri="{BB962C8B-B14F-4D97-AF65-F5344CB8AC3E}">
        <p14:creationId xmlns:p14="http://schemas.microsoft.com/office/powerpoint/2010/main" val="2038769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5b5c31a3e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b5b5c31a3e_0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b5b5c31a3e_0_3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10</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5b5c31a3e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5b5c31a3e_0_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b5b5c31a3e_0_4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5cb1960f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5cb1960f5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b5cb1960f5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5cb1960f5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5cb1960f5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b5cb1960f5_0_1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5cb1960f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5cb1960f5_0_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b5cb1960f5_0_2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5cb1960f5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5cb1960f5_0_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b5cb1960f5_0_35: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5cb1960f5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5cb1960f5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b5cb1960f5_0_45: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20</a:t>
            </a:fld>
            <a:endParaRPr sz="1400">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cb1960f5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cb1960f5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b5cb1960f5_0_6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25</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5cb1960f5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5cb1960f5_0_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b5cb1960f5_0_6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26</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5cb1960f5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5cb1960f5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b5cb1960f5_0_8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27</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5cb1960f5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5cb1960f5_0_9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b5cb1960f5_0_94: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28</a:t>
            </a:fld>
            <a:endParaRPr sz="1400">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ae7ed5ae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ae7ed5ae1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bae7ed5ae1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29</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ae7ed5ae1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ae7ed5ae1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bae7ed5ae1_0_9: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31</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ae7ed5ae1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ae7ed5ae1_0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gbae7ed5ae1_0_2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32</a:t>
            </a:fld>
            <a:endParaRPr sz="1400">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ae7ed5ae1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ae7ed5ae1_0_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bae7ed5ae1_0_3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33</a:t>
            </a:fld>
            <a:endParaRPr sz="1400">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ae7ed5ae1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ae7ed5ae1_0_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bae7ed5ae1_0_4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34</a:t>
            </a:fld>
            <a:endParaRPr sz="1400">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5b5c31a3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5b5c31a3e_0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b5b5c31a3e_0_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a:t>
            </a:fld>
            <a:endParaRPr sz="14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ae7ed5ae1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ae7ed5ae1_0_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gbae7ed5ae1_0_5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40</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c0d598565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bc0d598565_1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gbc0d598565_1_15: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41</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c0d59856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c0d598565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gbc0d598565_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42</a:t>
            </a:fld>
            <a:endParaRPr sz="1400">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c0d598565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c0d598565_1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gbc0d598565_1_1: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43</a:t>
            </a:fld>
            <a:endParaRPr sz="1400">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bc0d598565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bc0d598565_1_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bc0d598565_1_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44</a:t>
            </a:fld>
            <a:endParaRPr sz="1400">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c0d598565_1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c0d598565_1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gbc0d598565_1_2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46</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5b5c31a3e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b5b5c31a3e_0_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b5b5c31a3e_0_22: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5b5c31a3e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5b5c31a3e_0_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b5b5c31a3e_0_13: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pPr marL="0" lvl="0" indent="0" algn="r" rtl="0">
                <a:spcBef>
                  <a:spcPts val="0"/>
                </a:spcBef>
                <a:spcAft>
                  <a:spcPts val="0"/>
                </a:spcAft>
                <a:buClr>
                  <a:srgbClr val="000000"/>
                </a:buClr>
                <a:buSzPts val="1200"/>
                <a:buFont typeface="Times New Roman"/>
                <a:buNone/>
              </a:pPr>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0"/>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0"/>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4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49"/>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49"/>
          <p:cNvSpPr txBox="1">
            <a:spLocks noGrp="1"/>
          </p:cNvSpPr>
          <p:nvPr>
            <p:ph type="body" idx="1"/>
          </p:nvPr>
        </p:nvSpPr>
        <p:spPr>
          <a:xfrm>
            <a:off x="685800" y="1066800"/>
            <a:ext cx="3810000" cy="5029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75" name="Google Shape;75;p49"/>
          <p:cNvSpPr txBox="1">
            <a:spLocks noGrp="1"/>
          </p:cNvSpPr>
          <p:nvPr>
            <p:ph type="body" idx="2"/>
          </p:nvPr>
        </p:nvSpPr>
        <p:spPr>
          <a:xfrm>
            <a:off x="4648200" y="1066800"/>
            <a:ext cx="3810000" cy="5029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76" name="Google Shape;76;p4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5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82" name="Google Shape;82;p5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5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7" name="Google Shape;87;p5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chemeClr val="dk1"/>
              </a:buClr>
              <a:buSzPts val="2800"/>
              <a:buFont typeface="Times New Roman"/>
              <a:buNone/>
              <a:defRPr/>
            </a:lvl1pPr>
            <a:lvl2pPr lvl="1" algn="ctr">
              <a:spcBef>
                <a:spcPts val="480"/>
              </a:spcBef>
              <a:spcAft>
                <a:spcPts val="0"/>
              </a:spcAft>
              <a:buClr>
                <a:schemeClr val="dk1"/>
              </a:buClr>
              <a:buSzPts val="2400"/>
              <a:buFont typeface="Times New Roman"/>
              <a:buNone/>
              <a:defRPr/>
            </a:lvl2pPr>
            <a:lvl3pPr lvl="2" algn="ctr">
              <a:spcBef>
                <a:spcPts val="400"/>
              </a:spcBef>
              <a:spcAft>
                <a:spcPts val="0"/>
              </a:spcAft>
              <a:buClr>
                <a:schemeClr val="dk1"/>
              </a:buClr>
              <a:buSzPts val="2000"/>
              <a:buFont typeface="Times New Roman"/>
              <a:buNone/>
              <a:defRPr/>
            </a:lvl3pPr>
            <a:lvl4pPr lvl="3" algn="ctr">
              <a:spcBef>
                <a:spcPts val="360"/>
              </a:spcBef>
              <a:spcAft>
                <a:spcPts val="0"/>
              </a:spcAft>
              <a:buClr>
                <a:schemeClr val="dk1"/>
              </a:buClr>
              <a:buSzPts val="1800"/>
              <a:buFont typeface="Times New Roman"/>
              <a:buNone/>
              <a:defRPr/>
            </a:lvl4pPr>
            <a:lvl5pPr lvl="4" algn="ctr">
              <a:spcBef>
                <a:spcPts val="360"/>
              </a:spcBef>
              <a:spcAft>
                <a:spcPts val="0"/>
              </a:spcAft>
              <a:buClr>
                <a:schemeClr val="dk1"/>
              </a:buClr>
              <a:buSzPts val="1800"/>
              <a:buFont typeface="Times New Roman"/>
              <a:buNone/>
              <a:defRPr/>
            </a:lvl5pPr>
            <a:lvl6pPr lvl="5" algn="ctr">
              <a:spcBef>
                <a:spcPts val="360"/>
              </a:spcBef>
              <a:spcAft>
                <a:spcPts val="0"/>
              </a:spcAft>
              <a:buClr>
                <a:schemeClr val="dk1"/>
              </a:buClr>
              <a:buSzPts val="1800"/>
              <a:buFont typeface="Times New Roman"/>
              <a:buNone/>
              <a:defRPr/>
            </a:lvl6pPr>
            <a:lvl7pPr lvl="6" algn="ctr">
              <a:spcBef>
                <a:spcPts val="360"/>
              </a:spcBef>
              <a:spcAft>
                <a:spcPts val="0"/>
              </a:spcAft>
              <a:buClr>
                <a:schemeClr val="dk1"/>
              </a:buClr>
              <a:buSzPts val="1800"/>
              <a:buFont typeface="Times New Roman"/>
              <a:buNone/>
              <a:defRPr/>
            </a:lvl7pPr>
            <a:lvl8pPr lvl="7" algn="ctr">
              <a:spcBef>
                <a:spcPts val="360"/>
              </a:spcBef>
              <a:spcAft>
                <a:spcPts val="0"/>
              </a:spcAft>
              <a:buClr>
                <a:schemeClr val="dk1"/>
              </a:buClr>
              <a:buSzPts val="1800"/>
              <a:buFont typeface="Times New Roman"/>
              <a:buNone/>
              <a:defRPr/>
            </a:lvl8pPr>
            <a:lvl9pPr lvl="8" algn="ctr">
              <a:spcBef>
                <a:spcPts val="360"/>
              </a:spcBef>
              <a:spcAft>
                <a:spcPts val="0"/>
              </a:spcAft>
              <a:buClr>
                <a:schemeClr val="dk1"/>
              </a:buClr>
              <a:buSzPts val="1800"/>
              <a:buFont typeface="Times New Roman"/>
              <a:buNone/>
              <a:defRPr/>
            </a:lvl9pPr>
          </a:lstStyle>
          <a:p>
            <a:endParaRPr/>
          </a:p>
        </p:txBody>
      </p:sp>
      <p:sp>
        <p:nvSpPr>
          <p:cNvPr id="88" name="Google Shape;88;p5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1"/>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26"/>
        <p:cNvGrpSpPr/>
        <p:nvPr/>
      </p:nvGrpSpPr>
      <p:grpSpPr>
        <a:xfrm>
          <a:off x="0" y="0"/>
          <a:ext cx="0" cy="0"/>
          <a:chOff x="0" y="0"/>
          <a:chExt cx="0" cy="0"/>
        </a:xfrm>
      </p:grpSpPr>
      <p:sp>
        <p:nvSpPr>
          <p:cNvPr id="27" name="Google Shape;27;p42"/>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2"/>
          <p:cNvSpPr txBox="1">
            <a:spLocks noGrp="1"/>
          </p:cNvSpPr>
          <p:nvPr>
            <p:ph type="body" idx="1"/>
          </p:nvPr>
        </p:nvSpPr>
        <p:spPr>
          <a:xfrm>
            <a:off x="685800" y="1066800"/>
            <a:ext cx="7772400" cy="2438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2"/>
          <p:cNvSpPr txBox="1">
            <a:spLocks noGrp="1"/>
          </p:cNvSpPr>
          <p:nvPr>
            <p:ph type="body" idx="2"/>
          </p:nvPr>
        </p:nvSpPr>
        <p:spPr>
          <a:xfrm>
            <a:off x="685800" y="3657600"/>
            <a:ext cx="7772400" cy="2438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
        <p:cNvGrpSpPr/>
        <p:nvPr/>
      </p:nvGrpSpPr>
      <p:grpSpPr>
        <a:xfrm>
          <a:off x="0" y="0"/>
          <a:ext cx="0" cy="0"/>
          <a:chOff x="0" y="0"/>
          <a:chExt cx="0" cy="0"/>
        </a:xfrm>
      </p:grpSpPr>
      <p:sp>
        <p:nvSpPr>
          <p:cNvPr id="34" name="Google Shape;34;p43"/>
          <p:cNvSpPr txBox="1">
            <a:spLocks noGrp="1"/>
          </p:cNvSpPr>
          <p:nvPr>
            <p:ph type="title"/>
          </p:nvPr>
        </p:nvSpPr>
        <p:spPr>
          <a:xfrm rot="5400000">
            <a:off x="4591050" y="2228850"/>
            <a:ext cx="57912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43"/>
          <p:cNvSpPr txBox="1">
            <a:spLocks noGrp="1"/>
          </p:cNvSpPr>
          <p:nvPr>
            <p:ph type="body" idx="1"/>
          </p:nvPr>
        </p:nvSpPr>
        <p:spPr>
          <a:xfrm rot="5400000">
            <a:off x="628650" y="361950"/>
            <a:ext cx="57912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4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
        <p:cNvGrpSpPr/>
        <p:nvPr/>
      </p:nvGrpSpPr>
      <p:grpSpPr>
        <a:xfrm>
          <a:off x="0" y="0"/>
          <a:ext cx="0" cy="0"/>
          <a:chOff x="0" y="0"/>
          <a:chExt cx="0" cy="0"/>
        </a:xfrm>
      </p:grpSpPr>
      <p:sp>
        <p:nvSpPr>
          <p:cNvPr id="40" name="Google Shape;40;p44"/>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44"/>
          <p:cNvSpPr txBox="1">
            <a:spLocks noGrp="1"/>
          </p:cNvSpPr>
          <p:nvPr>
            <p:ph type="body" idx="1"/>
          </p:nvPr>
        </p:nvSpPr>
        <p:spPr>
          <a:xfrm rot="5400000">
            <a:off x="2057400" y="-304800"/>
            <a:ext cx="50292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4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4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Times New Roman"/>
              <a:buNone/>
              <a:defRPr sz="3200">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4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49" name="Google Shape;49;p4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4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4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55" name="Google Shape;55;p4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6" name="Google Shape;56;p4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4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6" name="Google Shape;66;p4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7" name="Google Shape;67;p4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8" name="Google Shape;68;p4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9" name="Google Shape;69;p4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39"/>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0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39"/>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5.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oleObject" Target="../embeddings/Microsoft_Excel_97-2003_Worksheet1.xls"/></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jpe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685800" y="6248400"/>
            <a:ext cx="20859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96" name="Google Shape;96;p1"/>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97" name="Google Shape;97;p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1</a:t>
            </a:fld>
            <a:endParaRPr/>
          </a:p>
        </p:txBody>
      </p:sp>
      <p:sp>
        <p:nvSpPr>
          <p:cNvPr id="98" name="Google Shape;98;p1"/>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Artificial Neural Networks </a:t>
            </a:r>
            <a:endParaRPr/>
          </a:p>
        </p:txBody>
      </p:sp>
      <p:sp>
        <p:nvSpPr>
          <p:cNvPr id="99" name="Google Shape;99;p1"/>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Threshold units</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Gradient descent</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Multilayer networks</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Backpropagation</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Hidden layer representations</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Example: Face recognition</a:t>
            </a:r>
            <a:endParaRPr/>
          </a:p>
          <a:p>
            <a:pPr marL="342900" lvl="0" indent="-342900" algn="l" rtl="0">
              <a:lnSpc>
                <a:spcPct val="12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Advanced topics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b5b5c31a3e_0_33"/>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76" name="Google Shape;176;gb5b5c31a3e_0_33"/>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10</a:t>
            </a:fld>
            <a:endParaRPr/>
          </a:p>
        </p:txBody>
      </p:sp>
      <p:sp>
        <p:nvSpPr>
          <p:cNvPr id="177" name="Google Shape;177;gb5b5c31a3e_0_33"/>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 perceptron takes a vector of real-valued inputs, calculates a linear combination of these inputs, then outputs a 1 if the result is greater than some</a:t>
            </a:r>
            <a:endParaRPr/>
          </a:p>
          <a:p>
            <a:pPr marL="457200" lvl="0" indent="0" algn="l" rtl="0">
              <a:spcBef>
                <a:spcPts val="360"/>
              </a:spcBef>
              <a:spcAft>
                <a:spcPts val="0"/>
              </a:spcAft>
              <a:buNone/>
            </a:pPr>
            <a:r>
              <a:rPr lang="en-US"/>
              <a:t>threshold and -1 otherwise</a:t>
            </a:r>
            <a:endParaRPr/>
          </a:p>
          <a:p>
            <a:pPr marL="457200" lvl="0" indent="-342900" algn="l" rtl="0">
              <a:spcBef>
                <a:spcPts val="360"/>
              </a:spcBef>
              <a:spcAft>
                <a:spcPts val="0"/>
              </a:spcAft>
              <a:buSzPts val="1800"/>
              <a:buChar char="•"/>
            </a:pPr>
            <a:r>
              <a:rPr lang="en-US"/>
              <a:t>Learning a perceptron involves choosing values for the weights wo, . . . , w,.</a:t>
            </a:r>
            <a:endParaRPr/>
          </a:p>
          <a:p>
            <a:pPr marL="457200" lvl="0" indent="-342900" algn="l" rtl="0">
              <a:spcBef>
                <a:spcPts val="0"/>
              </a:spcBef>
              <a:spcAft>
                <a:spcPts val="0"/>
              </a:spcAft>
              <a:buSzPts val="1800"/>
              <a:buChar char="•"/>
            </a:pPr>
            <a:r>
              <a:rPr lang="en-US"/>
              <a:t>Therefore, the space H of candidate hypotheses considered in perceptron learning is the set of all possible real-valued weight vectors</a:t>
            </a:r>
            <a:endParaRPr/>
          </a:p>
          <a:p>
            <a:pPr marL="457200" lvl="0" indent="-342900" algn="l" rtl="0">
              <a:spcBef>
                <a:spcPts val="0"/>
              </a:spcBef>
              <a:spcAft>
                <a:spcPts val="0"/>
              </a:spcAft>
              <a:buSzPts val="1800"/>
              <a:buChar char="•"/>
            </a:pPr>
            <a:endParaRPr/>
          </a:p>
        </p:txBody>
      </p:sp>
      <p:pic>
        <p:nvPicPr>
          <p:cNvPr id="178" name="Google Shape;178;gb5b5c31a3e_0_33"/>
          <p:cNvPicPr preferRelativeResize="0"/>
          <p:nvPr/>
        </p:nvPicPr>
        <p:blipFill>
          <a:blip r:embed="rId3">
            <a:alphaModFix/>
          </a:blip>
          <a:stretch>
            <a:fillRect/>
          </a:stretch>
        </p:blipFill>
        <p:spPr>
          <a:xfrm>
            <a:off x="2949950" y="5337200"/>
            <a:ext cx="2900925" cy="97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84" name="Google Shape;184;p7"/>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85" name="Google Shape;185;p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11</a:t>
            </a:fld>
            <a:endParaRPr/>
          </a:p>
        </p:txBody>
      </p:sp>
      <p:sp>
        <p:nvSpPr>
          <p:cNvPr id="186" name="Google Shape;186;p7"/>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Decision Surface of Perceptron</a:t>
            </a:r>
            <a:endParaRPr/>
          </a:p>
        </p:txBody>
      </p:sp>
      <p:graphicFrame>
        <p:nvGraphicFramePr>
          <p:cNvPr id="187" name="Google Shape;187;p7"/>
          <p:cNvGraphicFramePr>
            <a:graphicFrameLocks noSelect="1"/>
          </p:cNvGraphicFramePr>
          <p:nvPr/>
        </p:nvGraphicFramePr>
        <p:xfrm>
          <a:off x="1295400" y="922337"/>
          <a:ext cx="6629400" cy="2760662"/>
        </p:xfrm>
        <a:graphic>
          <a:graphicData uri="http://schemas.openxmlformats.org/presentationml/2006/ole">
            <mc:AlternateContent xmlns:mc="http://schemas.openxmlformats.org/markup-compatibility/2006">
              <mc:Choice xmlns:v="urn:schemas-microsoft-com:vml" Requires="v">
                <p:oleObj spid="_x0000_s26628" r:id="rId4" imgW="0" imgH="0" progId="">
                  <p:embed/>
                </p:oleObj>
              </mc:Choice>
              <mc:Fallback>
                <p:oleObj r:id="rId4"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922337"/>
                        <a:ext cx="6629400" cy="2760662"/>
                      </a:xfrm>
                      <a:prstGeom prst="rect">
                        <a:avLst/>
                      </a:prstGeom>
                      <a:solidFill>
                        <a:srgbClr val="FFFFFF"/>
                      </a:solidFill>
                      <a:ln w="9525">
                        <a:solidFill>
                          <a:srgbClr val="000000"/>
                        </a:solidFill>
                        <a:round/>
                        <a:headEnd/>
                        <a:tailEnd/>
                      </a:ln>
                    </p:spPr>
                  </p:pic>
                </p:oleObj>
              </mc:Fallback>
            </mc:AlternateContent>
          </a:graphicData>
        </a:graphic>
      </p:graphicFrame>
      <p:sp>
        <p:nvSpPr>
          <p:cNvPr id="188" name="Google Shape;188;p7"/>
          <p:cNvSpPr txBox="1">
            <a:spLocks noGrp="1"/>
          </p:cNvSpPr>
          <p:nvPr>
            <p:ph type="body" idx="1"/>
          </p:nvPr>
        </p:nvSpPr>
        <p:spPr>
          <a:xfrm>
            <a:off x="685800" y="3657600"/>
            <a:ext cx="7772400" cy="2438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Represents some useful functions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What weights represent </a:t>
            </a:r>
            <a:r>
              <a:rPr lang="en-US" sz="2400" b="0" i="1" u="none">
                <a:solidFill>
                  <a:schemeClr val="dk1"/>
                </a:solidFill>
                <a:latin typeface="Times New Roman"/>
                <a:ea typeface="Times New Roman"/>
                <a:cs typeface="Times New Roman"/>
                <a:sym typeface="Times New Roman"/>
              </a:rPr>
              <a:t>g(x</a:t>
            </a:r>
            <a:r>
              <a:rPr lang="en-US" sz="2400" b="0" i="1" u="none" baseline="-25000">
                <a:solidFill>
                  <a:schemeClr val="dk1"/>
                </a:solidFill>
                <a:latin typeface="Times New Roman"/>
                <a:ea typeface="Times New Roman"/>
                <a:cs typeface="Times New Roman"/>
                <a:sym typeface="Times New Roman"/>
              </a:rPr>
              <a:t>1</a:t>
            </a:r>
            <a:r>
              <a:rPr lang="en-US" sz="2400" b="0" i="1" u="none">
                <a:solidFill>
                  <a:schemeClr val="dk1"/>
                </a:solidFill>
                <a:latin typeface="Times New Roman"/>
                <a:ea typeface="Times New Roman"/>
                <a:cs typeface="Times New Roman"/>
                <a:sym typeface="Times New Roman"/>
              </a:rPr>
              <a:t>,x</a:t>
            </a:r>
            <a:r>
              <a:rPr lang="en-US" sz="2400" b="0" i="1" u="none" baseline="-25000">
                <a:solidFill>
                  <a:schemeClr val="dk1"/>
                </a:solidFill>
                <a:latin typeface="Times New Roman"/>
                <a:ea typeface="Times New Roman"/>
                <a:cs typeface="Times New Roman"/>
                <a:sym typeface="Times New Roman"/>
              </a:rPr>
              <a:t>2</a:t>
            </a:r>
            <a:r>
              <a:rPr lang="en-US" sz="2400" b="0" i="1" u="none">
                <a:solidFill>
                  <a:schemeClr val="dk1"/>
                </a:solidFill>
                <a:latin typeface="Times New Roman"/>
                <a:ea typeface="Times New Roman"/>
                <a:cs typeface="Times New Roman"/>
                <a:sym typeface="Times New Roman"/>
              </a:rPr>
              <a:t>) = AND(x</a:t>
            </a:r>
            <a:r>
              <a:rPr lang="en-US" sz="2400" b="0" i="1" u="none" baseline="-25000">
                <a:solidFill>
                  <a:schemeClr val="dk1"/>
                </a:solidFill>
                <a:latin typeface="Times New Roman"/>
                <a:ea typeface="Times New Roman"/>
                <a:cs typeface="Times New Roman"/>
                <a:sym typeface="Times New Roman"/>
              </a:rPr>
              <a:t>1</a:t>
            </a:r>
            <a:r>
              <a:rPr lang="en-US" sz="2400" b="0" i="1" u="none">
                <a:solidFill>
                  <a:schemeClr val="dk1"/>
                </a:solidFill>
                <a:latin typeface="Times New Roman"/>
                <a:ea typeface="Times New Roman"/>
                <a:cs typeface="Times New Roman"/>
                <a:sym typeface="Times New Roman"/>
              </a:rPr>
              <a:t>,x</a:t>
            </a:r>
            <a:r>
              <a:rPr lang="en-US" sz="2400" b="0" i="1" u="none" baseline="-25000">
                <a:solidFill>
                  <a:schemeClr val="dk1"/>
                </a:solidFill>
                <a:latin typeface="Times New Roman"/>
                <a:ea typeface="Times New Roman"/>
                <a:cs typeface="Times New Roman"/>
                <a:sym typeface="Times New Roman"/>
              </a:rPr>
              <a:t>2</a:t>
            </a:r>
            <a:r>
              <a:rPr lang="en-US" sz="2400" b="0" i="1" u="none">
                <a:solidFill>
                  <a:schemeClr val="dk1"/>
                </a:solidFill>
                <a:latin typeface="Times New Roman"/>
                <a:ea typeface="Times New Roman"/>
                <a:cs typeface="Times New Roman"/>
                <a:sym typeface="Times New Roman"/>
              </a:rPr>
              <a:t>)</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But some functions not representable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e.g., not linearly separable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therefore, we will want networks of these </a:t>
            </a:r>
            <a:r>
              <a:rPr lang="en-US" sz="2400"/>
              <a:t>…</a:t>
            </a: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2400"/>
              <a:buChar char="•"/>
            </a:pPr>
            <a:r>
              <a:rPr lang="en-US" sz="2400"/>
              <a:t>multilayer networks of threshold units.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b5b5c31a3e_0_43"/>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5" name="Google Shape;195;gb5b5c31a3e_0_43"/>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Represent a hyperplane decision surface in the</a:t>
            </a:r>
            <a:endParaRPr/>
          </a:p>
          <a:p>
            <a:pPr marL="457200" lvl="0" indent="0" algn="l" rtl="0">
              <a:spcBef>
                <a:spcPts val="360"/>
              </a:spcBef>
              <a:spcAft>
                <a:spcPts val="0"/>
              </a:spcAft>
              <a:buNone/>
            </a:pPr>
            <a:r>
              <a:rPr lang="en-US"/>
              <a:t>n-dimensional space of instances (i.e., points). </a:t>
            </a:r>
            <a:endParaRPr/>
          </a:p>
          <a:p>
            <a:pPr marL="457200" lvl="0" indent="-342900" algn="l" rtl="0">
              <a:spcBef>
                <a:spcPts val="360"/>
              </a:spcBef>
              <a:spcAft>
                <a:spcPts val="0"/>
              </a:spcAft>
              <a:buSzPts val="1800"/>
              <a:buChar char="•"/>
            </a:pPr>
            <a:r>
              <a:rPr lang="en-US"/>
              <a:t>The perceptron outputs a 1 for instances lying on one side of the hyperplane and outputs a -1 for instances lying on the other side.</a:t>
            </a:r>
            <a:endParaRPr/>
          </a:p>
          <a:p>
            <a:pPr marL="457200" lvl="0" indent="-342900" algn="l" rtl="0">
              <a:spcBef>
                <a:spcPts val="0"/>
              </a:spcBef>
              <a:spcAft>
                <a:spcPts val="0"/>
              </a:spcAft>
              <a:buSzPts val="1800"/>
              <a:buChar char="•"/>
            </a:pPr>
            <a:r>
              <a:rPr lang="en-US"/>
              <a:t>A single perceptron can be used to represent many boolean functions.</a:t>
            </a:r>
            <a:endParaRPr/>
          </a:p>
          <a:p>
            <a:pPr marL="457200" lvl="0" indent="-342900" algn="l" rtl="0">
              <a:spcBef>
                <a:spcPts val="0"/>
              </a:spcBef>
              <a:spcAft>
                <a:spcPts val="0"/>
              </a:spcAft>
              <a:buSzPts val="1800"/>
              <a:buChar char="•"/>
            </a:pPr>
            <a:r>
              <a:rPr lang="en-US"/>
              <a:t>Ex:Use a two-input perceptron to implement the AND function is to set the weights wo = -0.8, and wl = w2 = 0.5.</a:t>
            </a:r>
            <a:endParaRPr/>
          </a:p>
          <a:p>
            <a:pPr marL="457200" lvl="0" indent="-342900" algn="l" rtl="0">
              <a:spcBef>
                <a:spcPts val="0"/>
              </a:spcBef>
              <a:spcAft>
                <a:spcPts val="0"/>
              </a:spcAft>
              <a:buSzPts val="1800"/>
              <a:buChar char="•"/>
            </a:pPr>
            <a:r>
              <a:rPr lang="en-US"/>
              <a:t>For OR w0=-0.3 and wl = w2 = 0.5.</a:t>
            </a:r>
            <a:endParaRPr/>
          </a:p>
          <a:p>
            <a:pPr marL="457200" lvl="0" indent="0" algn="l" rtl="0">
              <a:spcBef>
                <a:spcPts val="360"/>
              </a:spcBef>
              <a:spcAft>
                <a:spcPts val="0"/>
              </a:spcAft>
              <a:buNone/>
            </a:pPr>
            <a:endParaRPr/>
          </a:p>
        </p:txBody>
      </p:sp>
      <p:sp>
        <p:nvSpPr>
          <p:cNvPr id="196" name="Google Shape;196;gb5b5c31a3e_0_43"/>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b5cb1960f5_0_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Clr>
                <a:schemeClr val="dk2"/>
              </a:buClr>
              <a:buSzPts val="4000"/>
              <a:buFont typeface="Times New Roman"/>
              <a:buNone/>
            </a:pPr>
            <a:r>
              <a:rPr lang="en-US"/>
              <a:t>Perceptron Training Rule</a:t>
            </a:r>
            <a:endParaRPr/>
          </a:p>
          <a:p>
            <a:pPr marL="0" lvl="0" indent="0" algn="ctr" rtl="0">
              <a:spcBef>
                <a:spcPts val="0"/>
              </a:spcBef>
              <a:spcAft>
                <a:spcPts val="0"/>
              </a:spcAft>
              <a:buNone/>
            </a:pPr>
            <a:endParaRPr/>
          </a:p>
        </p:txBody>
      </p:sp>
      <p:sp>
        <p:nvSpPr>
          <p:cNvPr id="203" name="Google Shape;203;gb5cb1960f5_0_0"/>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precise learning problem is to determine a weight vector that causes the perceptron to produce the correct f 1 output for each of the given training examples.</a:t>
            </a:r>
            <a:endParaRPr/>
          </a:p>
          <a:p>
            <a:pPr marL="457200" lvl="0" indent="-342900" algn="l" rtl="0">
              <a:spcBef>
                <a:spcPts val="0"/>
              </a:spcBef>
              <a:spcAft>
                <a:spcPts val="0"/>
              </a:spcAft>
              <a:buSzPts val="1800"/>
              <a:buChar char="•"/>
            </a:pPr>
            <a:r>
              <a:rPr lang="en-US"/>
              <a:t>Several algorithms are known to solve this learning problem.</a:t>
            </a:r>
            <a:endParaRPr/>
          </a:p>
          <a:p>
            <a:pPr marL="457200" lvl="0" indent="-342900" algn="l" rtl="0">
              <a:spcBef>
                <a:spcPts val="0"/>
              </a:spcBef>
              <a:spcAft>
                <a:spcPts val="0"/>
              </a:spcAft>
              <a:buSzPts val="1800"/>
              <a:buChar char="•"/>
            </a:pPr>
            <a:r>
              <a:rPr lang="en-US"/>
              <a:t> Here we consider two: the perceptron rule and the delta rule</a:t>
            </a:r>
            <a:endParaRPr/>
          </a:p>
          <a:p>
            <a:pPr marL="457200" lvl="0" indent="-342900" algn="l" rtl="0">
              <a:spcBef>
                <a:spcPts val="0"/>
              </a:spcBef>
              <a:spcAft>
                <a:spcPts val="0"/>
              </a:spcAft>
              <a:buSzPts val="1800"/>
              <a:buChar char="•"/>
            </a:pPr>
            <a:r>
              <a:rPr lang="en-US"/>
              <a:t>These two algorithms are guaranteed to converge to somewhat different acceptable hypotheses, under somewhat different conditions.</a:t>
            </a:r>
            <a:endParaRPr/>
          </a:p>
          <a:p>
            <a:pPr marL="457200" lvl="0" indent="-342900" algn="l" rtl="0">
              <a:spcBef>
                <a:spcPts val="0"/>
              </a:spcBef>
              <a:spcAft>
                <a:spcPts val="0"/>
              </a:spcAft>
              <a:buSzPts val="1800"/>
              <a:buChar char="•"/>
            </a:pPr>
            <a:endParaRPr/>
          </a:p>
        </p:txBody>
      </p:sp>
      <p:sp>
        <p:nvSpPr>
          <p:cNvPr id="204" name="Google Shape;204;gb5cb1960f5_0_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b5cb1960f5_0_1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Clr>
                <a:schemeClr val="dk1"/>
              </a:buClr>
              <a:buSzPts val="1100"/>
              <a:buFont typeface="Arial"/>
              <a:buNone/>
            </a:pPr>
            <a:r>
              <a:rPr lang="en-US"/>
              <a:t>Perceptron Training Rule</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sp>
        <p:nvSpPr>
          <p:cNvPr id="211" name="Google Shape;211;gb5cb1960f5_0_10"/>
          <p:cNvSpPr txBox="1">
            <a:spLocks noGrp="1"/>
          </p:cNvSpPr>
          <p:nvPr>
            <p:ph type="body" idx="1"/>
          </p:nvPr>
        </p:nvSpPr>
        <p:spPr>
          <a:xfrm>
            <a:off x="685800" y="1066800"/>
            <a:ext cx="7772400" cy="5367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Begin with random weights, then iteratively apply the perceptron to each training example, modifying the perceptron weights whenever it misclassifies an example.</a:t>
            </a:r>
            <a:endParaRPr/>
          </a:p>
          <a:p>
            <a:pPr marL="457200" lvl="0" indent="-342900" algn="l" rtl="0">
              <a:spcBef>
                <a:spcPts val="0"/>
              </a:spcBef>
              <a:spcAft>
                <a:spcPts val="0"/>
              </a:spcAft>
              <a:buSzPts val="1800"/>
              <a:buChar char="•"/>
            </a:pPr>
            <a:r>
              <a:rPr lang="en-US"/>
              <a:t>This process is repeated, iterating through the training examples as many times as needed until</a:t>
            </a:r>
            <a:endParaRPr/>
          </a:p>
          <a:p>
            <a:pPr marL="457200" lvl="0" indent="0" algn="l" rtl="0">
              <a:spcBef>
                <a:spcPts val="360"/>
              </a:spcBef>
              <a:spcAft>
                <a:spcPts val="0"/>
              </a:spcAft>
              <a:buNone/>
            </a:pPr>
            <a:r>
              <a:rPr lang="en-US"/>
              <a:t>the perceptron classifies all training examples correctly.</a:t>
            </a:r>
            <a:endParaRPr/>
          </a:p>
          <a:p>
            <a:pPr marL="457200" lvl="0" indent="-342900" algn="l" rtl="0">
              <a:spcBef>
                <a:spcPts val="360"/>
              </a:spcBef>
              <a:spcAft>
                <a:spcPts val="0"/>
              </a:spcAft>
              <a:buSzPts val="1800"/>
              <a:buChar char="•"/>
            </a:pPr>
            <a:r>
              <a:rPr lang="en-US"/>
              <a:t> Perceptron training rule</a:t>
            </a:r>
            <a:endParaRPr/>
          </a:p>
          <a:p>
            <a:pPr marL="457200" lvl="0" indent="-342900" algn="l" rtl="0">
              <a:spcBef>
                <a:spcPts val="0"/>
              </a:spcBef>
              <a:spcAft>
                <a:spcPts val="0"/>
              </a:spcAft>
              <a:buSzPts val="1800"/>
              <a:buChar char="•"/>
            </a:pPr>
            <a:endParaRPr/>
          </a:p>
        </p:txBody>
      </p:sp>
      <p:sp>
        <p:nvSpPr>
          <p:cNvPr id="212" name="Google Shape;212;gb5cb1960f5_0_1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14</a:t>
            </a:fld>
            <a:endParaRPr/>
          </a:p>
        </p:txBody>
      </p:sp>
      <p:pic>
        <p:nvPicPr>
          <p:cNvPr id="213" name="Google Shape;213;gb5cb1960f5_0_10"/>
          <p:cNvPicPr preferRelativeResize="0"/>
          <p:nvPr/>
        </p:nvPicPr>
        <p:blipFill>
          <a:blip r:embed="rId3">
            <a:alphaModFix/>
          </a:blip>
          <a:stretch>
            <a:fillRect/>
          </a:stretch>
        </p:blipFill>
        <p:spPr>
          <a:xfrm>
            <a:off x="3020000" y="5204000"/>
            <a:ext cx="3870500" cy="1145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txBox="1"/>
          <p:nvPr/>
        </p:nvSpPr>
        <p:spPr>
          <a:xfrm>
            <a:off x="685800" y="6248400"/>
            <a:ext cx="23018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19" name="Google Shape;219;p8"/>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20" name="Google Shape;220;p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15</a:t>
            </a:fld>
            <a:endParaRPr/>
          </a:p>
        </p:txBody>
      </p:sp>
      <p:sp>
        <p:nvSpPr>
          <p:cNvPr id="221" name="Google Shape;221;p8"/>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Perceptron Training Rule</a:t>
            </a:r>
            <a:endParaRPr/>
          </a:p>
        </p:txBody>
      </p:sp>
      <p:sp>
        <p:nvSpPr>
          <p:cNvPr id="222" name="Google Shape;222;p8"/>
          <p:cNvSpPr txBox="1">
            <a:spLocks noGrp="1"/>
          </p:cNvSpPr>
          <p:nvPr>
            <p:ph type="body" idx="1"/>
          </p:nvPr>
        </p:nvSpPr>
        <p:spPr>
          <a:xfrm>
            <a:off x="685800" y="990600"/>
            <a:ext cx="77724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a:t>Here t is the target output for the current training example, o is the output generated by the perceptron, and n is a positive constant called the learning rate. </a:t>
            </a:r>
            <a:endParaRPr/>
          </a:p>
          <a:p>
            <a:pPr marL="342900" lvl="0" indent="-342900" algn="l" rtl="0">
              <a:lnSpc>
                <a:spcPct val="100000"/>
              </a:lnSpc>
              <a:spcBef>
                <a:spcPts val="0"/>
              </a:spcBef>
              <a:spcAft>
                <a:spcPts val="0"/>
              </a:spcAft>
              <a:buSzPts val="2800"/>
              <a:buChar char="•"/>
            </a:pPr>
            <a:r>
              <a:rPr lang="en-US"/>
              <a:t>The role of the learning rate is to moderate the degree to which weights are changed at each step.</a:t>
            </a:r>
            <a:endParaRPr/>
          </a:p>
          <a:p>
            <a:pPr marL="342900" lvl="0" indent="-342900" algn="l" rtl="0">
              <a:lnSpc>
                <a:spcPct val="100000"/>
              </a:lnSpc>
              <a:spcBef>
                <a:spcPts val="0"/>
              </a:spcBef>
              <a:spcAft>
                <a:spcPts val="0"/>
              </a:spcAft>
              <a:buClr>
                <a:schemeClr val="dk1"/>
              </a:buClr>
              <a:buSzPts val="2800"/>
              <a:buFont typeface="Times New Roman"/>
              <a:buChar char="•"/>
            </a:pPr>
            <a:r>
              <a:rPr lang="en-US"/>
              <a:t>The above learning procedure can be proven to converge provided the training examples are linearly separable and provided a sufficiently small n is used.</a:t>
            </a:r>
            <a:endParaRPr/>
          </a:p>
          <a:p>
            <a:pPr marL="342900" lvl="0" indent="-342900" algn="l" rtl="0">
              <a:lnSpc>
                <a:spcPct val="100000"/>
              </a:lnSpc>
              <a:spcBef>
                <a:spcPts val="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 If the data are not linearly separable, convergence is not assured.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b5cb1960f5_0_24"/>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Delta Rule</a:t>
            </a:r>
            <a:endParaRPr/>
          </a:p>
        </p:txBody>
      </p:sp>
      <p:sp>
        <p:nvSpPr>
          <p:cNvPr id="229" name="Google Shape;229;gb5cb1960f5_0_24"/>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If the training examples are not linearly separable, the delta rule converges toward a best-fit approximation to the target concept.</a:t>
            </a:r>
            <a:endParaRPr/>
          </a:p>
          <a:p>
            <a:pPr marL="457200" lvl="0" indent="-342900" algn="l" rtl="0">
              <a:spcBef>
                <a:spcPts val="0"/>
              </a:spcBef>
              <a:spcAft>
                <a:spcPts val="0"/>
              </a:spcAft>
              <a:buSzPts val="1800"/>
              <a:buChar char="•"/>
            </a:pPr>
            <a:r>
              <a:rPr lang="en-US"/>
              <a:t>The key idea behind the delta rule is to use </a:t>
            </a:r>
            <a:r>
              <a:rPr lang="en-US" b="1"/>
              <a:t>gradient descent</a:t>
            </a:r>
            <a:r>
              <a:rPr lang="en-US"/>
              <a:t> to search the hypothesis space of possible weight vectors to find the weights that best fit the training examples.</a:t>
            </a:r>
            <a:endParaRPr/>
          </a:p>
          <a:p>
            <a:pPr marL="457200" lvl="0" indent="-342900" algn="l" rtl="0">
              <a:spcBef>
                <a:spcPts val="0"/>
              </a:spcBef>
              <a:spcAft>
                <a:spcPts val="0"/>
              </a:spcAft>
              <a:buSzPts val="1800"/>
              <a:buChar char="•"/>
            </a:pPr>
            <a:r>
              <a:rPr lang="en-US"/>
              <a:t>In order to derive a weight learning rule for linear units, let us begin by specifying a measure for the training error of a hypothesis</a:t>
            </a:r>
            <a:endParaRPr/>
          </a:p>
          <a:p>
            <a:pPr marL="457200" lvl="0" indent="-342900" algn="l" rtl="0">
              <a:spcBef>
                <a:spcPts val="0"/>
              </a:spcBef>
              <a:spcAft>
                <a:spcPts val="0"/>
              </a:spcAft>
              <a:buSzPts val="1800"/>
              <a:buChar char="•"/>
            </a:pPr>
            <a:endParaRPr/>
          </a:p>
        </p:txBody>
      </p:sp>
      <p:sp>
        <p:nvSpPr>
          <p:cNvPr id="230" name="Google Shape;230;gb5cb1960f5_0_24"/>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36" name="Google Shape;236;p9"/>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37" name="Google Shape;237;p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17</a:t>
            </a:fld>
            <a:endParaRPr/>
          </a:p>
        </p:txBody>
      </p:sp>
      <p:sp>
        <p:nvSpPr>
          <p:cNvPr id="238" name="Google Shape;238;p9"/>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Gradient Descent</a:t>
            </a:r>
            <a:endParaRPr/>
          </a:p>
        </p:txBody>
      </p:sp>
      <p:pic>
        <p:nvPicPr>
          <p:cNvPr id="239" name="Google Shape;239;p9"/>
          <p:cNvPicPr preferRelativeResize="0">
            <a:picLocks noGrp="1"/>
          </p:cNvPicPr>
          <p:nvPr>
            <p:ph type="body" idx="1"/>
          </p:nvPr>
        </p:nvPicPr>
        <p:blipFill rotWithShape="1">
          <a:blip r:embed="rId3">
            <a:alphaModFix/>
          </a:blip>
          <a:srcRect/>
          <a:stretch/>
        </p:blipFill>
        <p:spPr>
          <a:xfrm>
            <a:off x="838200" y="1143000"/>
            <a:ext cx="7391400" cy="30622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b5cb1960f5_0_35"/>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VISUALIZING THE HYPOTHESIS SPACE</a:t>
            </a:r>
            <a:endParaRPr/>
          </a:p>
        </p:txBody>
      </p:sp>
      <p:sp>
        <p:nvSpPr>
          <p:cNvPr id="246" name="Google Shape;246;gb5cb1960f5_0_35"/>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Here the axes wo and wl represent possible values for the two weights of a simple linear unit. </a:t>
            </a:r>
            <a:endParaRPr/>
          </a:p>
          <a:p>
            <a:pPr marL="457200" lvl="0" indent="-342900" algn="l" rtl="0">
              <a:spcBef>
                <a:spcPts val="0"/>
              </a:spcBef>
              <a:spcAft>
                <a:spcPts val="0"/>
              </a:spcAft>
              <a:buSzPts val="1800"/>
              <a:buChar char="•"/>
            </a:pPr>
            <a:r>
              <a:rPr lang="en-US"/>
              <a:t>The wo, wl plane therefore represents the entire hypothesis space. </a:t>
            </a:r>
            <a:endParaRPr/>
          </a:p>
          <a:p>
            <a:pPr marL="457200" lvl="0" indent="-342900" algn="l" rtl="0">
              <a:spcBef>
                <a:spcPts val="0"/>
              </a:spcBef>
              <a:spcAft>
                <a:spcPts val="0"/>
              </a:spcAft>
              <a:buSzPts val="1800"/>
              <a:buChar char="•"/>
            </a:pPr>
            <a:r>
              <a:rPr lang="en-US"/>
              <a:t>The vertical axis indicates the error E relative to</a:t>
            </a:r>
            <a:endParaRPr/>
          </a:p>
          <a:p>
            <a:pPr marL="457200" lvl="0" indent="-342900" algn="l" rtl="0">
              <a:spcBef>
                <a:spcPts val="0"/>
              </a:spcBef>
              <a:spcAft>
                <a:spcPts val="0"/>
              </a:spcAft>
              <a:buSzPts val="1800"/>
              <a:buChar char="•"/>
            </a:pPr>
            <a:r>
              <a:rPr lang="en-US"/>
              <a:t>some fixed set of training examples. </a:t>
            </a:r>
            <a:endParaRPr/>
          </a:p>
          <a:p>
            <a:pPr marL="457200" lvl="0" indent="-342900" algn="l" rtl="0">
              <a:spcBef>
                <a:spcPts val="0"/>
              </a:spcBef>
              <a:spcAft>
                <a:spcPts val="0"/>
              </a:spcAft>
              <a:buSzPts val="1800"/>
              <a:buChar char="•"/>
            </a:pPr>
            <a:r>
              <a:rPr lang="en-US"/>
              <a:t>The error surface shown in the figure thus</a:t>
            </a:r>
            <a:endParaRPr/>
          </a:p>
          <a:p>
            <a:pPr marL="457200" lvl="0" indent="0" algn="l" rtl="0">
              <a:spcBef>
                <a:spcPts val="360"/>
              </a:spcBef>
              <a:spcAft>
                <a:spcPts val="0"/>
              </a:spcAft>
              <a:buNone/>
            </a:pPr>
            <a:r>
              <a:rPr lang="en-US"/>
              <a:t>summarizes the desirability of every weight vector in the hypothesis space</a:t>
            </a:r>
            <a:endParaRPr/>
          </a:p>
          <a:p>
            <a:pPr marL="457200" lvl="0" indent="-342900" algn="l" rtl="0">
              <a:spcBef>
                <a:spcPts val="360"/>
              </a:spcBef>
              <a:spcAft>
                <a:spcPts val="0"/>
              </a:spcAft>
              <a:buSzPts val="1800"/>
              <a:buChar char="•"/>
            </a:pPr>
            <a:r>
              <a:rPr lang="en-US"/>
              <a:t>Error surface must always be parabolic with a single global minimum.</a:t>
            </a:r>
            <a:endParaRPr/>
          </a:p>
          <a:p>
            <a:pPr marL="457200" lvl="0" indent="-342900" algn="l" rtl="0">
              <a:spcBef>
                <a:spcPts val="0"/>
              </a:spcBef>
              <a:spcAft>
                <a:spcPts val="0"/>
              </a:spcAft>
              <a:buSzPts val="1800"/>
              <a:buChar char="•"/>
            </a:pPr>
            <a:endParaRPr/>
          </a:p>
        </p:txBody>
      </p:sp>
      <p:sp>
        <p:nvSpPr>
          <p:cNvPr id="247" name="Google Shape;247;gb5cb1960f5_0_35"/>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0"/>
          <p:cNvSpPr txBox="1"/>
          <p:nvPr/>
        </p:nvSpPr>
        <p:spPr>
          <a:xfrm>
            <a:off x="685800" y="6248400"/>
            <a:ext cx="23018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53" name="Google Shape;253;p10"/>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54" name="Google Shape;254;p1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19</a:t>
            </a:fld>
            <a:endParaRPr/>
          </a:p>
        </p:txBody>
      </p:sp>
      <p:sp>
        <p:nvSpPr>
          <p:cNvPr id="255" name="Google Shape;255;p10"/>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Gradient Descent</a:t>
            </a:r>
            <a:endParaRPr/>
          </a:p>
        </p:txBody>
      </p:sp>
      <p:pic>
        <p:nvPicPr>
          <p:cNvPr id="256" name="Google Shape;256;p10" descr="E:\CS Courses\CS 5751\parabola-floor.GIF"/>
          <p:cNvPicPr preferRelativeResize="0"/>
          <p:nvPr/>
        </p:nvPicPr>
        <p:blipFill rotWithShape="1">
          <a:blip r:embed="rId3">
            <a:alphaModFix/>
          </a:blip>
          <a:srcRect/>
          <a:stretch/>
        </p:blipFill>
        <p:spPr>
          <a:xfrm>
            <a:off x="762000" y="858837"/>
            <a:ext cx="7696200" cy="52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Introduction</a:t>
            </a:r>
            <a:endParaRPr sz="4000">
              <a:solidFill>
                <a:schemeClr val="dk2"/>
              </a:solidFill>
              <a:latin typeface="Times New Roman"/>
              <a:ea typeface="Times New Roman"/>
              <a:cs typeface="Times New Roman"/>
              <a:sym typeface="Times New Roman"/>
            </a:endParaRPr>
          </a:p>
        </p:txBody>
      </p:sp>
      <p:sp>
        <p:nvSpPr>
          <p:cNvPr id="105" name="Google Shape;105;p2"/>
          <p:cNvSpPr txBox="1">
            <a:spLocks noGrp="1"/>
          </p:cNvSpPr>
          <p:nvPr>
            <p:ph type="body" idx="1"/>
          </p:nvPr>
        </p:nvSpPr>
        <p:spPr>
          <a:xfrm>
            <a:off x="685800" y="1066800"/>
            <a:ext cx="8204700" cy="5029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Neural network learning methods provide a robust approach to approximating real-valued,</a:t>
            </a:r>
            <a:r>
              <a:rPr lang="en-US"/>
              <a:t> d</a:t>
            </a:r>
            <a:r>
              <a:rPr lang="en-US" sz="2800" b="0" i="0" u="none" strike="noStrike" cap="none">
                <a:solidFill>
                  <a:schemeClr val="dk1"/>
                </a:solidFill>
                <a:latin typeface="Times New Roman"/>
                <a:ea typeface="Times New Roman"/>
                <a:cs typeface="Times New Roman"/>
                <a:sym typeface="Times New Roman"/>
              </a:rPr>
              <a:t>iscrete-valued,  and vector-valued target functions. </a:t>
            </a:r>
            <a:endParaRPr/>
          </a:p>
          <a:p>
            <a:pPr marL="342900" marR="0" lvl="0" indent="-342900" algn="l" rtl="0">
              <a:lnSpc>
                <a:spcPct val="100000"/>
              </a:lnSpc>
              <a:spcBef>
                <a:spcPts val="560"/>
              </a:spcBef>
              <a:spcAft>
                <a:spcPts val="0"/>
              </a:spcAft>
              <a:buClr>
                <a:schemeClr val="dk1"/>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For certain types of problems, such as learning to interpret complex real-world sensor data, artificial</a:t>
            </a:r>
            <a:r>
              <a:rPr lang="en-US"/>
              <a:t>  </a:t>
            </a:r>
            <a:r>
              <a:rPr lang="en-US" sz="2800" b="0" i="0" u="none" strike="noStrike" cap="none">
                <a:solidFill>
                  <a:schemeClr val="dk1"/>
                </a:solidFill>
                <a:latin typeface="Times New Roman"/>
                <a:ea typeface="Times New Roman"/>
                <a:cs typeface="Times New Roman"/>
                <a:sym typeface="Times New Roman"/>
              </a:rPr>
              <a:t>  neural networks are among the most effective     learning methods currently known.</a:t>
            </a:r>
            <a:endParaRPr sz="2800" b="0" i="0" u="none" strike="noStrike" cap="none">
              <a:solidFill>
                <a:schemeClr val="dk1"/>
              </a:solidFill>
              <a:latin typeface="Times New Roman"/>
              <a:ea typeface="Times New Roman"/>
              <a:cs typeface="Times New Roman"/>
              <a:sym typeface="Times New Roman"/>
            </a:endParaRPr>
          </a:p>
          <a:p>
            <a:pPr marL="342900" marR="0" lvl="0" indent="-279400" algn="l" rtl="0">
              <a:lnSpc>
                <a:spcPct val="100000"/>
              </a:lnSpc>
              <a:spcBef>
                <a:spcPts val="560"/>
              </a:spcBef>
              <a:spcAft>
                <a:spcPts val="0"/>
              </a:spcAft>
              <a:buSzPts val="1800"/>
              <a:buChar char="•"/>
            </a:pPr>
            <a:r>
              <a:rPr lang="en-US"/>
              <a:t>Can be used for learning to recognize handwritten characters (LeCun et al. 1989), learning to recognize spoken words (Lang et al. 1990), and learning to recognize faces.</a:t>
            </a:r>
            <a:endParaRPr/>
          </a:p>
          <a:p>
            <a:pPr marL="342900" marR="0" lvl="0" indent="-279400" algn="l" rtl="0">
              <a:lnSpc>
                <a:spcPct val="100000"/>
              </a:lnSpc>
              <a:spcBef>
                <a:spcPts val="560"/>
              </a:spcBef>
              <a:spcAft>
                <a:spcPts val="0"/>
              </a:spcAft>
              <a:buSzPts val="1800"/>
              <a:buChar char="•"/>
            </a:pPr>
            <a:endParaRPr/>
          </a:p>
          <a:p>
            <a:pPr marL="342900" marR="0" lvl="0" indent="-165100" algn="l" rtl="0">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p:txBody>
      </p:sp>
      <p:sp>
        <p:nvSpPr>
          <p:cNvPr id="106" name="Google Shape;106;p2"/>
          <p:cNvSpPr txBox="1"/>
          <p:nvPr/>
        </p:nvSpPr>
        <p:spPr>
          <a:xfrm>
            <a:off x="685800" y="6248400"/>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07" name="Google Shape;107;p2"/>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08" name="Google Shape;108;p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b5cb1960f5_0_45"/>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63" name="Google Shape;263;gb5cb1960f5_0_45"/>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20</a:t>
            </a:fld>
            <a:endParaRPr/>
          </a:p>
        </p:txBody>
      </p:sp>
      <p:sp>
        <p:nvSpPr>
          <p:cNvPr id="264" name="Google Shape;264;gb5cb1960f5_0_45"/>
          <p:cNvSpPr txBox="1">
            <a:spLocks noGrp="1"/>
          </p:cNvSpPr>
          <p:nvPr>
            <p:ph type="body" idx="1"/>
          </p:nvPr>
        </p:nvSpPr>
        <p:spPr>
          <a:xfrm>
            <a:off x="685800" y="1066800"/>
            <a:ext cx="7772400" cy="55290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Direction can be found by computing the derivative of E with respect to each component of the vector w. This vector derivative is called the gradient of E with respect to vector w.</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42900" algn="l" rtl="0">
              <a:spcBef>
                <a:spcPts val="360"/>
              </a:spcBef>
              <a:spcAft>
                <a:spcPts val="0"/>
              </a:spcAft>
              <a:buSzPts val="1800"/>
              <a:buChar char="•"/>
            </a:pPr>
            <a:endParaRPr/>
          </a:p>
          <a:p>
            <a:pPr marL="0" lvl="0" indent="0" algn="l" rtl="0">
              <a:spcBef>
                <a:spcPts val="360"/>
              </a:spcBef>
              <a:spcAft>
                <a:spcPts val="0"/>
              </a:spcAft>
              <a:buNone/>
            </a:pPr>
            <a:endParaRPr/>
          </a:p>
        </p:txBody>
      </p:sp>
      <p:pic>
        <p:nvPicPr>
          <p:cNvPr id="265" name="Google Shape;265;gb5cb1960f5_0_45"/>
          <p:cNvPicPr preferRelativeResize="0"/>
          <p:nvPr/>
        </p:nvPicPr>
        <p:blipFill rotWithShape="1">
          <a:blip r:embed="rId3">
            <a:alphaModFix/>
          </a:blip>
          <a:srcRect/>
          <a:stretch/>
        </p:blipFill>
        <p:spPr>
          <a:xfrm>
            <a:off x="1943100" y="3117475"/>
            <a:ext cx="5257798" cy="24685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1"/>
          <p:cNvSpPr txBox="1"/>
          <p:nvPr/>
        </p:nvSpPr>
        <p:spPr>
          <a:xfrm>
            <a:off x="685800" y="6248400"/>
            <a:ext cx="22304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71" name="Google Shape;271;p11"/>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72" name="Google Shape;272;p1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21</a:t>
            </a:fld>
            <a:endParaRPr/>
          </a:p>
        </p:txBody>
      </p:sp>
      <p:sp>
        <p:nvSpPr>
          <p:cNvPr id="273" name="Google Shape;273;p11"/>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Gradient Descent</a:t>
            </a:r>
            <a:endParaRPr/>
          </a:p>
        </p:txBody>
      </p:sp>
      <p:sp>
        <p:nvSpPr>
          <p:cNvPr id="274" name="Google Shape;274;p11"/>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Here n is a positive constant called the learning rate, which determines the step size in the gradient descent search. </a:t>
            </a:r>
            <a:endParaRPr sz="2400"/>
          </a:p>
          <a:p>
            <a:pPr marL="457200" lvl="0" indent="-381000" algn="l" rtl="0">
              <a:spcBef>
                <a:spcPts val="0"/>
              </a:spcBef>
              <a:spcAft>
                <a:spcPts val="0"/>
              </a:spcAft>
              <a:buSzPts val="2400"/>
              <a:buChar char="•"/>
            </a:pPr>
            <a:r>
              <a:rPr lang="en-US" sz="2400"/>
              <a:t>The negative sign is present because we want</a:t>
            </a:r>
            <a:endParaRPr sz="2400"/>
          </a:p>
          <a:p>
            <a:pPr marL="457200" lvl="0" indent="0" algn="l" rtl="0">
              <a:spcBef>
                <a:spcPts val="360"/>
              </a:spcBef>
              <a:spcAft>
                <a:spcPts val="0"/>
              </a:spcAft>
              <a:buNone/>
            </a:pPr>
            <a:r>
              <a:rPr lang="en-US" sz="2400"/>
              <a:t>to move the weight vector in the direction that decreases E.</a:t>
            </a:r>
            <a:endParaRPr sz="2400"/>
          </a:p>
          <a:p>
            <a:pPr marL="457200" lvl="0" indent="-381000" algn="l" rtl="0">
              <a:spcBef>
                <a:spcPts val="360"/>
              </a:spcBef>
              <a:spcAft>
                <a:spcPts val="0"/>
              </a:spcAft>
              <a:buSzPts val="2400"/>
              <a:buChar char="•"/>
            </a:pPr>
            <a:r>
              <a:rPr lang="en-US" sz="2400"/>
              <a:t>We need an efficient way of calculating the gradient at each step.</a:t>
            </a:r>
            <a:endParaRPr sz="2400"/>
          </a:p>
          <a:p>
            <a:pPr marL="457200" lvl="0" indent="-381000" algn="l" rtl="0">
              <a:spcBef>
                <a:spcPts val="0"/>
              </a:spcBef>
              <a:spcAft>
                <a:spcPts val="0"/>
              </a:spcAft>
              <a:buSzPts val="2400"/>
              <a:buChar char="•"/>
            </a:pPr>
            <a:r>
              <a:rPr lang="en-US" sz="2400"/>
              <a:t>Gradient can be obtained by differentiating E.</a:t>
            </a:r>
            <a:endParaRPr sz="2400"/>
          </a:p>
          <a:p>
            <a:pPr marL="457200" lvl="0" indent="-381000" algn="l" rtl="0">
              <a:spcBef>
                <a:spcPts val="0"/>
              </a:spcBef>
              <a:spcAft>
                <a:spcPts val="0"/>
              </a:spcAft>
              <a:buSzPts val="2400"/>
              <a:buChar char="•"/>
            </a:pPr>
            <a:r>
              <a:rPr lang="en-US" sz="2400"/>
              <a:t>If n is too large, the gradient descent search runs the risk of overstepping the minimum in the error surface rather than settling into it.</a:t>
            </a:r>
            <a:endParaRPr sz="2400"/>
          </a:p>
          <a:p>
            <a:pPr marL="457200" lvl="0" indent="-342900" algn="l" rtl="0">
              <a:spcBef>
                <a:spcPts val="0"/>
              </a:spcBef>
              <a:spcAft>
                <a:spcPts val="0"/>
              </a:spcAft>
              <a:buSzPts val="1800"/>
              <a:buChar char="•"/>
            </a:pPr>
            <a:endParaRPr/>
          </a:p>
        </p:txBody>
      </p:sp>
      <p:sp>
        <p:nvSpPr>
          <p:cNvPr id="275" name="Google Shape;275;p1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2"/>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81" name="Google Shape;281;p12"/>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82" name="Google Shape;282;p1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22</a:t>
            </a:fld>
            <a:endParaRPr/>
          </a:p>
        </p:txBody>
      </p:sp>
      <p:sp>
        <p:nvSpPr>
          <p:cNvPr id="283" name="Google Shape;283;p12"/>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Gradient Descent</a:t>
            </a:r>
            <a:endParaRPr/>
          </a:p>
        </p:txBody>
      </p:sp>
      <p:pic>
        <p:nvPicPr>
          <p:cNvPr id="284" name="Google Shape;284;p12"/>
          <p:cNvPicPr preferRelativeResize="0">
            <a:picLocks noGrp="1"/>
          </p:cNvPicPr>
          <p:nvPr>
            <p:ph type="body" idx="1"/>
          </p:nvPr>
        </p:nvPicPr>
        <p:blipFill rotWithShape="1">
          <a:blip r:embed="rId3">
            <a:alphaModFix/>
          </a:blip>
          <a:srcRect/>
          <a:stretch/>
        </p:blipFill>
        <p:spPr>
          <a:xfrm>
            <a:off x="2243137" y="1066800"/>
            <a:ext cx="4656137" cy="502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3"/>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90" name="Google Shape;290;p13"/>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291" name="Google Shape;291;p1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23</a:t>
            </a:fld>
            <a:endParaRPr/>
          </a:p>
        </p:txBody>
      </p:sp>
      <p:sp>
        <p:nvSpPr>
          <p:cNvPr id="292" name="Google Shape;292;p13"/>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Gradient Descent</a:t>
            </a:r>
            <a:endParaRPr/>
          </a:p>
        </p:txBody>
      </p:sp>
      <p:pic>
        <p:nvPicPr>
          <p:cNvPr id="293" name="Google Shape;293;p13"/>
          <p:cNvPicPr preferRelativeResize="0">
            <a:picLocks noGrp="1"/>
          </p:cNvPicPr>
          <p:nvPr>
            <p:ph type="body" idx="1"/>
          </p:nvPr>
        </p:nvPicPr>
        <p:blipFill rotWithShape="1">
          <a:blip r:embed="rId3">
            <a:alphaModFix/>
          </a:blip>
          <a:srcRect/>
          <a:stretch/>
        </p:blipFill>
        <p:spPr>
          <a:xfrm>
            <a:off x="661987" y="1143000"/>
            <a:ext cx="8275637" cy="4667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4"/>
          <p:cNvSpPr txBox="1"/>
          <p:nvPr/>
        </p:nvSpPr>
        <p:spPr>
          <a:xfrm>
            <a:off x="685800" y="6248400"/>
            <a:ext cx="20859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299" name="Google Shape;299;p14"/>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300" name="Google Shape;300;p1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24</a:t>
            </a:fld>
            <a:endParaRPr/>
          </a:p>
        </p:txBody>
      </p:sp>
      <p:sp>
        <p:nvSpPr>
          <p:cNvPr id="301" name="Google Shape;301;p14"/>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Summary</a:t>
            </a:r>
            <a:endParaRPr/>
          </a:p>
        </p:txBody>
      </p:sp>
      <p:sp>
        <p:nvSpPr>
          <p:cNvPr id="302" name="Google Shape;302;p14"/>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Perceptron training rule guaranteed to succeed if</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Training examples are linearly separable</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Sufficiently small learning rate </a:t>
            </a:r>
            <a:r>
              <a:rPr lang="en-US" sz="2800" b="0" i="1" u="none">
                <a:solidFill>
                  <a:schemeClr val="dk1"/>
                </a:solidFill>
                <a:latin typeface="Noto Sans Symbols"/>
                <a:ea typeface="Noto Sans Symbols"/>
                <a:cs typeface="Noto Sans Symbols"/>
                <a:sym typeface="Noto Sans Symbols"/>
              </a:rPr>
              <a:t>η</a:t>
            </a:r>
            <a:endParaRPr/>
          </a:p>
          <a:p>
            <a:pPr marL="342900" lvl="0" indent="-165100" algn="l" rtl="0">
              <a:lnSpc>
                <a:spcPct val="100000"/>
              </a:lnSpc>
              <a:spcBef>
                <a:spcPts val="560"/>
              </a:spcBef>
              <a:spcAft>
                <a:spcPts val="0"/>
              </a:spcAft>
              <a:buClr>
                <a:schemeClr val="dk1"/>
              </a:buClr>
              <a:buSzPts val="2800"/>
              <a:buFont typeface="Times New Roman"/>
              <a:buNone/>
            </a:pPr>
            <a:endParaRPr sz="28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Linear unit training rule uses gradient descent</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Guaranteed to converge to hypothesis with minimum squared error</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Given sufficiently small learning rate </a:t>
            </a:r>
            <a:r>
              <a:rPr lang="en-US" sz="2800" b="0" i="1" u="none">
                <a:solidFill>
                  <a:schemeClr val="dk1"/>
                </a:solidFill>
                <a:latin typeface="Noto Sans Symbols"/>
                <a:ea typeface="Noto Sans Symbols"/>
                <a:cs typeface="Noto Sans Symbols"/>
                <a:sym typeface="Noto Sans Symbols"/>
              </a:rPr>
              <a:t>η</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Even when training data contains noise</a:t>
            </a:r>
            <a:endParaRPr/>
          </a:p>
          <a:p>
            <a:pPr marL="342900" lvl="0" indent="-342900" algn="l" rtl="0">
              <a:lnSpc>
                <a:spcPct val="100000"/>
              </a:lnSpc>
              <a:spcBef>
                <a:spcPts val="560"/>
              </a:spcBef>
              <a:spcAft>
                <a:spcPts val="0"/>
              </a:spcAft>
              <a:buClr>
                <a:schemeClr val="dk1"/>
              </a:buClr>
              <a:buSzPts val="2800"/>
              <a:buFont typeface="Times New Roman"/>
              <a:buChar char="•"/>
            </a:pPr>
            <a:r>
              <a:rPr lang="en-US" sz="2800" b="0" i="0" u="none">
                <a:solidFill>
                  <a:schemeClr val="dk1"/>
                </a:solidFill>
                <a:latin typeface="Times New Roman"/>
                <a:ea typeface="Times New Roman"/>
                <a:cs typeface="Times New Roman"/>
                <a:sym typeface="Times New Roman"/>
              </a:rPr>
              <a:t>Even when training data not separable by </a:t>
            </a:r>
            <a:r>
              <a:rPr lang="en-US" sz="2800" b="0" i="1" u="none">
                <a:solidFill>
                  <a:schemeClr val="dk1"/>
                </a:solidFill>
                <a:latin typeface="Times New Roman"/>
                <a:ea typeface="Times New Roman"/>
                <a:cs typeface="Times New Roman"/>
                <a:sym typeface="Times New Roman"/>
              </a:rPr>
              <a:t>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b5cb1960f5_0_6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09" name="Google Shape;309;gb5cb1960f5_0_60"/>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key practical difficulties in applying gradient</a:t>
            </a:r>
            <a:endParaRPr/>
          </a:p>
          <a:p>
            <a:pPr marL="457200" lvl="0" indent="0" algn="l" rtl="0">
              <a:spcBef>
                <a:spcPts val="360"/>
              </a:spcBef>
              <a:spcAft>
                <a:spcPts val="0"/>
              </a:spcAft>
              <a:buNone/>
            </a:pPr>
            <a:r>
              <a:rPr lang="en-US"/>
              <a:t>descent are </a:t>
            </a:r>
            <a:endParaRPr/>
          </a:p>
          <a:p>
            <a:pPr marL="914400" lvl="0" indent="0" algn="l" rtl="0">
              <a:spcBef>
                <a:spcPts val="360"/>
              </a:spcBef>
              <a:spcAft>
                <a:spcPts val="0"/>
              </a:spcAft>
              <a:buNone/>
            </a:pPr>
            <a:r>
              <a:rPr lang="en-US"/>
              <a:t>(1) converging to a local minimum can sometimes be quite slow </a:t>
            </a:r>
            <a:endParaRPr/>
          </a:p>
          <a:p>
            <a:pPr marL="914400" lvl="0" indent="0" algn="l" rtl="0">
              <a:spcBef>
                <a:spcPts val="360"/>
              </a:spcBef>
              <a:spcAft>
                <a:spcPts val="0"/>
              </a:spcAft>
              <a:buNone/>
            </a:pPr>
            <a:r>
              <a:rPr lang="en-US"/>
              <a:t>(2) if there are multiple local minima in the error surface, then there is no guarantee that the procedure will find the global minimum.</a:t>
            </a:r>
            <a:endParaRPr/>
          </a:p>
          <a:p>
            <a:pPr marL="457200" lvl="0" indent="-342900" algn="l" rtl="0">
              <a:spcBef>
                <a:spcPts val="360"/>
              </a:spcBef>
              <a:spcAft>
                <a:spcPts val="0"/>
              </a:spcAft>
              <a:buSzPts val="1800"/>
              <a:buChar char="•"/>
            </a:pPr>
            <a:r>
              <a:rPr lang="en-US"/>
              <a:t>One common variation on gradient descent intended to alleviate these difficulties is called incremental gradient descent, or alternatively stochastic gradient descent.</a:t>
            </a:r>
            <a:endParaRPr/>
          </a:p>
          <a:p>
            <a:pPr marL="457200" lvl="0" indent="-342900" algn="l" rtl="0">
              <a:spcBef>
                <a:spcPts val="0"/>
              </a:spcBef>
              <a:spcAft>
                <a:spcPts val="0"/>
              </a:spcAft>
              <a:buSzPts val="1800"/>
              <a:buChar char="•"/>
            </a:pPr>
            <a:endParaRPr/>
          </a:p>
        </p:txBody>
      </p:sp>
      <p:sp>
        <p:nvSpPr>
          <p:cNvPr id="310" name="Google Shape;310;gb5cb1960f5_0_6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b5cb1960f5_0_69"/>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17" name="Google Shape;317;gb5cb1960f5_0_69"/>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idea behind stochastic gradient descent is to approximate this gradient descent search by updating weights incrementally, following the calculation of the error for each individual example.</a:t>
            </a:r>
            <a:endParaRPr/>
          </a:p>
          <a:p>
            <a:pPr marL="457200" lvl="0" indent="-342900" algn="l" rtl="0">
              <a:spcBef>
                <a:spcPts val="0"/>
              </a:spcBef>
              <a:spcAft>
                <a:spcPts val="0"/>
              </a:spcAft>
              <a:buSzPts val="1800"/>
              <a:buChar char="•"/>
            </a:pPr>
            <a:r>
              <a:rPr lang="en-US"/>
              <a:t>As we iterate through each training example we update the weight according to</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42900" algn="l" rtl="0">
              <a:spcBef>
                <a:spcPts val="360"/>
              </a:spcBef>
              <a:spcAft>
                <a:spcPts val="0"/>
              </a:spcAft>
              <a:buSzPts val="1800"/>
              <a:buChar char="•"/>
            </a:pPr>
            <a:endParaRPr/>
          </a:p>
        </p:txBody>
      </p:sp>
      <p:sp>
        <p:nvSpPr>
          <p:cNvPr id="318" name="Google Shape;318;gb5cb1960f5_0_69"/>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26</a:t>
            </a:fld>
            <a:endParaRPr/>
          </a:p>
        </p:txBody>
      </p:sp>
      <p:pic>
        <p:nvPicPr>
          <p:cNvPr id="319" name="Google Shape;319;gb5cb1960f5_0_69"/>
          <p:cNvPicPr preferRelativeResize="0"/>
          <p:nvPr/>
        </p:nvPicPr>
        <p:blipFill>
          <a:blip r:embed="rId3">
            <a:alphaModFix/>
          </a:blip>
          <a:stretch>
            <a:fillRect/>
          </a:stretch>
        </p:blipFill>
        <p:spPr>
          <a:xfrm>
            <a:off x="3651625" y="4291875"/>
            <a:ext cx="2016325" cy="68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b5cb1960f5_0_84"/>
          <p:cNvSpPr txBox="1">
            <a:spLocks noGrp="1"/>
          </p:cNvSpPr>
          <p:nvPr>
            <p:ph type="title"/>
          </p:nvPr>
        </p:nvSpPr>
        <p:spPr>
          <a:xfrm>
            <a:off x="685800" y="304800"/>
            <a:ext cx="7772400" cy="762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Gradient descent and stochastic gradient descent</a:t>
            </a:r>
            <a:endParaRPr/>
          </a:p>
        </p:txBody>
      </p:sp>
      <p:sp>
        <p:nvSpPr>
          <p:cNvPr id="326" name="Google Shape;326;gb5cb1960f5_0_84"/>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In standard gradient descent, the error is summed over all examples before updating weights, whereas in stochastic gradient descent weights are updated upon examining each training example</a:t>
            </a:r>
            <a:endParaRPr/>
          </a:p>
          <a:p>
            <a:pPr marL="457200" lvl="0" indent="-342900" algn="l" rtl="0">
              <a:spcBef>
                <a:spcPts val="0"/>
              </a:spcBef>
              <a:spcAft>
                <a:spcPts val="0"/>
              </a:spcAft>
              <a:buSzPts val="1800"/>
              <a:buChar char="•"/>
            </a:pPr>
            <a:r>
              <a:rPr lang="en-US"/>
              <a:t>Standard gradient descent is often used with a larger step size per weight update than stochastic gradient descent.</a:t>
            </a:r>
            <a:endParaRPr/>
          </a:p>
          <a:p>
            <a:pPr marL="457200" lvl="0" indent="-342900" algn="l" rtl="0">
              <a:spcBef>
                <a:spcPts val="0"/>
              </a:spcBef>
              <a:spcAft>
                <a:spcPts val="0"/>
              </a:spcAft>
              <a:buSzPts val="1800"/>
              <a:buChar char="•"/>
            </a:pPr>
            <a:r>
              <a:rPr lang="en-US"/>
              <a:t>Stochastic gradient descent can sometimes avoid falling into multiple  local minima</a:t>
            </a:r>
            <a:endParaRPr/>
          </a:p>
          <a:p>
            <a:pPr marL="457200" lvl="0" indent="0" algn="l" rtl="0">
              <a:spcBef>
                <a:spcPts val="360"/>
              </a:spcBef>
              <a:spcAft>
                <a:spcPts val="0"/>
              </a:spcAft>
              <a:buNone/>
            </a:pPr>
            <a:endParaRPr/>
          </a:p>
        </p:txBody>
      </p:sp>
      <p:sp>
        <p:nvSpPr>
          <p:cNvPr id="327" name="Google Shape;327;gb5cb1960f5_0_84"/>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b5cb1960f5_0_94"/>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sp>
        <p:nvSpPr>
          <p:cNvPr id="334" name="Google Shape;334;gb5cb1960f5_0_94"/>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Perceptron training ing rule updates weights based on the error in the thresholded perceptron output, whereas the delta rule updates weights based on the error in the unthresholded linear combination of inputs</a:t>
            </a:r>
            <a:endParaRPr/>
          </a:p>
          <a:p>
            <a:pPr marL="457200" lvl="0" indent="-342900" algn="l" rtl="0">
              <a:spcBef>
                <a:spcPts val="0"/>
              </a:spcBef>
              <a:spcAft>
                <a:spcPts val="0"/>
              </a:spcAft>
              <a:buSzPts val="1800"/>
              <a:buChar char="•"/>
            </a:pPr>
            <a:r>
              <a:rPr lang="en-US"/>
              <a:t>A third possible algorithm for learning the weight vector is linear programming.</a:t>
            </a:r>
            <a:endParaRPr/>
          </a:p>
          <a:p>
            <a:pPr marL="457200" lvl="0" indent="-342900" algn="l" rtl="0">
              <a:spcBef>
                <a:spcPts val="0"/>
              </a:spcBef>
              <a:spcAft>
                <a:spcPts val="0"/>
              </a:spcAft>
              <a:buSzPts val="1800"/>
              <a:buChar char="•"/>
            </a:pPr>
            <a:r>
              <a:rPr lang="en-US"/>
              <a:t>Linear programming is a general, efficient method for solving sets of linear inequalities.</a:t>
            </a:r>
            <a:endParaRPr/>
          </a:p>
          <a:p>
            <a:pPr marL="457200" lvl="0" indent="-342900" algn="l" rtl="0">
              <a:spcBef>
                <a:spcPts val="0"/>
              </a:spcBef>
              <a:spcAft>
                <a:spcPts val="0"/>
              </a:spcAft>
              <a:buSzPts val="1800"/>
              <a:buChar char="•"/>
            </a:pPr>
            <a:endParaRPr/>
          </a:p>
        </p:txBody>
      </p:sp>
      <p:sp>
        <p:nvSpPr>
          <p:cNvPr id="335" name="Google Shape;335;gb5cb1960f5_0_94"/>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bae7ed5ae1_0_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3600"/>
          </a:p>
          <a:p>
            <a:pPr marL="0" lvl="0" indent="0" algn="ctr" rtl="0">
              <a:spcBef>
                <a:spcPts val="0"/>
              </a:spcBef>
              <a:spcAft>
                <a:spcPts val="0"/>
              </a:spcAft>
              <a:buClr>
                <a:schemeClr val="dk2"/>
              </a:buClr>
              <a:buSzPts val="3600"/>
              <a:buFont typeface="Times New Roman"/>
              <a:buNone/>
            </a:pPr>
            <a:r>
              <a:rPr lang="en-US" sz="3600"/>
              <a:t>Multilayer Networks of Sigmoid Units</a:t>
            </a:r>
            <a:endParaRPr/>
          </a:p>
          <a:p>
            <a:pPr marL="0" lvl="0" indent="0" algn="ctr" rtl="0">
              <a:spcBef>
                <a:spcPts val="0"/>
              </a:spcBef>
              <a:spcAft>
                <a:spcPts val="0"/>
              </a:spcAft>
              <a:buNone/>
            </a:pPr>
            <a:endParaRPr/>
          </a:p>
        </p:txBody>
      </p:sp>
      <p:sp>
        <p:nvSpPr>
          <p:cNvPr id="342" name="Google Shape;342;gbae7ed5ae1_0_0"/>
          <p:cNvSpPr txBox="1">
            <a:spLocks noGrp="1"/>
          </p:cNvSpPr>
          <p:nvPr>
            <p:ph type="body" idx="1"/>
          </p:nvPr>
        </p:nvSpPr>
        <p:spPr>
          <a:xfrm>
            <a:off x="685800" y="1066800"/>
            <a:ext cx="8074500" cy="50292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The kind of multilayer networks learned by the BACKPROPAGATION algorithm are capable of expressing a rich variety of nonlinear decision surfaces.</a:t>
            </a:r>
            <a:endParaRPr sz="2400"/>
          </a:p>
          <a:p>
            <a:pPr marL="457200" lvl="0" indent="-381000" algn="l" rtl="0">
              <a:spcBef>
                <a:spcPts val="0"/>
              </a:spcBef>
              <a:spcAft>
                <a:spcPts val="0"/>
              </a:spcAft>
              <a:buSzPts val="2400"/>
              <a:buChar char="•"/>
            </a:pPr>
            <a:r>
              <a:rPr lang="en-US" sz="2400"/>
              <a:t>A typical multilayer network and decision surface is depicted in the figure.</a:t>
            </a:r>
            <a:endParaRPr sz="2400"/>
          </a:p>
        </p:txBody>
      </p:sp>
      <p:sp>
        <p:nvSpPr>
          <p:cNvPr id="343" name="Google Shape;343;gbae7ed5ae1_0_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29</a:t>
            </a:fld>
            <a:endParaRPr/>
          </a:p>
        </p:txBody>
      </p:sp>
      <p:pic>
        <p:nvPicPr>
          <p:cNvPr id="344" name="Google Shape;344;gbae7ed5ae1_0_0"/>
          <p:cNvPicPr preferRelativeResize="0"/>
          <p:nvPr/>
        </p:nvPicPr>
        <p:blipFill>
          <a:blip r:embed="rId3">
            <a:alphaModFix/>
          </a:blip>
          <a:stretch>
            <a:fillRect/>
          </a:stretch>
        </p:blipFill>
        <p:spPr>
          <a:xfrm>
            <a:off x="2477825" y="3141250"/>
            <a:ext cx="4524050" cy="285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14" name="Google Shape;114;p3"/>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15" name="Google Shape;115;p3"/>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a:t>
            </a:fld>
            <a:endParaRPr/>
          </a:p>
        </p:txBody>
      </p:sp>
      <p:sp>
        <p:nvSpPr>
          <p:cNvPr id="116" name="Google Shape;116;p3"/>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Connectionist Models</a:t>
            </a:r>
            <a:endParaRPr/>
          </a:p>
        </p:txBody>
      </p:sp>
      <p:sp>
        <p:nvSpPr>
          <p:cNvPr id="117" name="Google Shape;117;p3"/>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Consider humans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Neuron switching time ~.001 second</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Number of neurons ~10</a:t>
            </a:r>
            <a:r>
              <a:rPr lang="en-US" sz="2400" b="0" i="0" u="none" baseline="30000">
                <a:solidFill>
                  <a:schemeClr val="dk1"/>
                </a:solidFill>
                <a:latin typeface="Times New Roman"/>
                <a:ea typeface="Times New Roman"/>
                <a:cs typeface="Times New Roman"/>
                <a:sym typeface="Times New Roman"/>
              </a:rPr>
              <a:t>10</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Connections per neuron ~10</a:t>
            </a:r>
            <a:r>
              <a:rPr lang="en-US" sz="2400" b="0" i="0" u="none" baseline="30000">
                <a:solidFill>
                  <a:schemeClr val="dk1"/>
                </a:solidFill>
                <a:latin typeface="Times New Roman"/>
                <a:ea typeface="Times New Roman"/>
                <a:cs typeface="Times New Roman"/>
                <a:sym typeface="Times New Roman"/>
              </a:rPr>
              <a:t>4-5</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Scene recognition time ~.1 second</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100 inference step does not seem like enough</a:t>
            </a:r>
            <a:endParaRPr sz="2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560"/>
              </a:spcBef>
              <a:spcAft>
                <a:spcPts val="0"/>
              </a:spcAft>
              <a:buClr>
                <a:schemeClr val="hlink"/>
              </a:buClr>
              <a:buSzPts val="2800"/>
              <a:buFont typeface="Times New Roman"/>
              <a:buNone/>
            </a:pPr>
            <a:r>
              <a:rPr lang="en-US" sz="2800" b="0" i="1" u="none">
                <a:solidFill>
                  <a:schemeClr val="hlink"/>
                </a:solidFill>
                <a:latin typeface="Times New Roman"/>
                <a:ea typeface="Times New Roman"/>
                <a:cs typeface="Times New Roman"/>
                <a:sym typeface="Times New Roman"/>
              </a:rPr>
              <a:t>must use lots of parallel computation!</a:t>
            </a:r>
            <a:endParaRPr/>
          </a:p>
          <a:p>
            <a:pPr marL="342900" lvl="0" indent="-342900" algn="l" rtl="0">
              <a:lnSpc>
                <a:spcPct val="90000"/>
              </a:lnSpc>
              <a:spcBef>
                <a:spcPts val="56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Properties of artificial neural nets (ANNs):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Many neuron-like threshold switching units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Many weighted interconnections among units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Highly parallel, distributed process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Emphasis on tuning weights automatically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7"/>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350" name="Google Shape;350;p17"/>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351" name="Google Shape;351;p17"/>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30</a:t>
            </a:fld>
            <a:endParaRPr/>
          </a:p>
        </p:txBody>
      </p:sp>
      <p:sp>
        <p:nvSpPr>
          <p:cNvPr id="352" name="Google Shape;352;p17"/>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Multilayer Decision Space</a:t>
            </a:r>
            <a:endParaRPr/>
          </a:p>
        </p:txBody>
      </p:sp>
      <p:pic>
        <p:nvPicPr>
          <p:cNvPr id="353" name="Google Shape;353;p17" descr="E:\CS Courses\CS 5751\FIG9.gif"/>
          <p:cNvPicPr preferRelativeResize="0"/>
          <p:nvPr/>
        </p:nvPicPr>
        <p:blipFill rotWithShape="1">
          <a:blip r:embed="rId3">
            <a:alphaModFix/>
          </a:blip>
          <a:srcRect/>
          <a:stretch/>
        </p:blipFill>
        <p:spPr>
          <a:xfrm>
            <a:off x="838200" y="1066800"/>
            <a:ext cx="8153400" cy="50625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bae7ed5ae1_0_9"/>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60" name="Google Shape;360;gbae7ed5ae1_0_9"/>
          <p:cNvSpPr txBox="1">
            <a:spLocks noGrp="1"/>
          </p:cNvSpPr>
          <p:nvPr>
            <p:ph type="body" idx="1"/>
          </p:nvPr>
        </p:nvSpPr>
        <p:spPr>
          <a:xfrm>
            <a:off x="685800" y="1066800"/>
            <a:ext cx="7772400" cy="5638800"/>
          </a:xfrm>
          <a:prstGeom prst="rect">
            <a:avLst/>
          </a:prstGeom>
        </p:spPr>
        <p:txBody>
          <a:bodyPr spcFirstLastPara="1" wrap="square" lIns="91425" tIns="45700" rIns="91425" bIns="45700" anchor="t" anchorCtr="0">
            <a:noAutofit/>
          </a:bodyPr>
          <a:lstStyle/>
          <a:p>
            <a:pPr marL="457200" lvl="0" indent="-374650" algn="l" rtl="0">
              <a:spcBef>
                <a:spcPts val="360"/>
              </a:spcBef>
              <a:spcAft>
                <a:spcPts val="0"/>
              </a:spcAft>
              <a:buSzPts val="2300"/>
              <a:buChar char="•"/>
            </a:pPr>
            <a:r>
              <a:rPr lang="en-US" sz="2300"/>
              <a:t>The input speech signal is represented by two numerical parameters obtained from a spectral analysis of the sound, allowing us to easily visualize the decision surface over the two-dimensional instance space.</a:t>
            </a:r>
            <a:endParaRPr sz="2300"/>
          </a:p>
          <a:p>
            <a:pPr marL="457200" lvl="0" indent="-374650" algn="l" rtl="0">
              <a:spcBef>
                <a:spcPts val="0"/>
              </a:spcBef>
              <a:spcAft>
                <a:spcPts val="0"/>
              </a:spcAft>
              <a:buSzPts val="2300"/>
              <a:buChar char="•"/>
            </a:pPr>
            <a:r>
              <a:rPr lang="en-US" sz="2300"/>
              <a:t> As shown in the figure, it is possible for the multilayer network to represent highly nonlinear</a:t>
            </a:r>
            <a:endParaRPr sz="2300"/>
          </a:p>
          <a:p>
            <a:pPr marL="457200" lvl="0" indent="0" algn="l" rtl="0">
              <a:spcBef>
                <a:spcPts val="360"/>
              </a:spcBef>
              <a:spcAft>
                <a:spcPts val="0"/>
              </a:spcAft>
              <a:buNone/>
            </a:pPr>
            <a:r>
              <a:rPr lang="en-US" sz="2300"/>
              <a:t>decision surfaces</a:t>
            </a:r>
            <a:endParaRPr sz="2300"/>
          </a:p>
          <a:p>
            <a:pPr marL="457200" lvl="0" indent="-374650" algn="l" rtl="0">
              <a:spcBef>
                <a:spcPts val="360"/>
              </a:spcBef>
              <a:spcAft>
                <a:spcPts val="0"/>
              </a:spcAft>
              <a:buSzPts val="2300"/>
              <a:buChar char="•"/>
            </a:pPr>
            <a:r>
              <a:rPr lang="en-US" sz="2300" b="1"/>
              <a:t>Differential Threshold Unit:</a:t>
            </a:r>
            <a:endParaRPr sz="2300" b="1"/>
          </a:p>
          <a:p>
            <a:pPr marL="457200" lvl="0" indent="-374650" algn="l" rtl="0">
              <a:spcBef>
                <a:spcPts val="0"/>
              </a:spcBef>
              <a:spcAft>
                <a:spcPts val="0"/>
              </a:spcAft>
              <a:buSzPts val="2300"/>
              <a:buChar char="•"/>
            </a:pPr>
            <a:r>
              <a:rPr lang="en-US" sz="2300"/>
              <a:t>Multiple layers of cascaded linear units still produce only linear functions.</a:t>
            </a:r>
            <a:endParaRPr sz="2300"/>
          </a:p>
          <a:p>
            <a:pPr marL="457200" lvl="0" indent="-374650" algn="l" rtl="0">
              <a:spcBef>
                <a:spcPts val="0"/>
              </a:spcBef>
              <a:spcAft>
                <a:spcPts val="0"/>
              </a:spcAft>
              <a:buSzPts val="2300"/>
              <a:buChar char="•"/>
            </a:pPr>
            <a:r>
              <a:rPr lang="en-US" sz="2300"/>
              <a:t>Unit whose output is a nonlinear function of its inputs, but whose output is also a differentiable function of its inputs.</a:t>
            </a:r>
            <a:endParaRPr sz="2300"/>
          </a:p>
          <a:p>
            <a:pPr marL="457200" lvl="0" indent="-374650" algn="l" rtl="0">
              <a:spcBef>
                <a:spcPts val="0"/>
              </a:spcBef>
              <a:spcAft>
                <a:spcPts val="0"/>
              </a:spcAft>
              <a:buSzPts val="2300"/>
              <a:buChar char="•"/>
            </a:pPr>
            <a:r>
              <a:rPr lang="en-US" sz="2300"/>
              <a:t>One solution is the sigmoid unit-a unit very much like a perceptron, but based on a smoothed, differentiable threshold function</a:t>
            </a:r>
            <a:endParaRPr sz="2300"/>
          </a:p>
          <a:p>
            <a:pPr marL="457200" lvl="0" indent="-381000" algn="l" rtl="0">
              <a:spcBef>
                <a:spcPts val="0"/>
              </a:spcBef>
              <a:spcAft>
                <a:spcPts val="0"/>
              </a:spcAft>
              <a:buSzPts val="2400"/>
              <a:buChar char="•"/>
            </a:pPr>
            <a:endParaRPr sz="2400"/>
          </a:p>
        </p:txBody>
      </p:sp>
      <p:sp>
        <p:nvSpPr>
          <p:cNvPr id="361" name="Google Shape;361;gbae7ed5ae1_0_9"/>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bae7ed5ae1_0_22"/>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68" name="Google Shape;368;gbae7ed5ae1_0_22"/>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32</a:t>
            </a:fld>
            <a:endParaRPr/>
          </a:p>
        </p:txBody>
      </p:sp>
      <p:pic>
        <p:nvPicPr>
          <p:cNvPr id="369" name="Google Shape;369;gbae7ed5ae1_0_22"/>
          <p:cNvPicPr preferRelativeResize="0"/>
          <p:nvPr/>
        </p:nvPicPr>
        <p:blipFill>
          <a:blip r:embed="rId3">
            <a:alphaModFix/>
          </a:blip>
          <a:stretch>
            <a:fillRect/>
          </a:stretch>
        </p:blipFill>
        <p:spPr>
          <a:xfrm>
            <a:off x="1414850" y="1917650"/>
            <a:ext cx="5962650" cy="2095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bae7ed5ae1_0_3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76" name="Google Shape;376;gbae7ed5ae1_0_3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33</a:t>
            </a:fld>
            <a:endParaRPr/>
          </a:p>
        </p:txBody>
      </p:sp>
      <p:sp>
        <p:nvSpPr>
          <p:cNvPr id="377" name="Google Shape;377;gbae7ed5ae1_0_30"/>
          <p:cNvSpPr txBox="1">
            <a:spLocks noGrp="1"/>
          </p:cNvSpPr>
          <p:nvPr>
            <p:ph type="body" idx="1"/>
          </p:nvPr>
        </p:nvSpPr>
        <p:spPr>
          <a:xfrm>
            <a:off x="685800" y="1066800"/>
            <a:ext cx="7772400" cy="54876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First computes a linear combination of its inputs, then applies a threshold to the result.</a:t>
            </a:r>
            <a:endParaRPr sz="2400"/>
          </a:p>
          <a:p>
            <a:pPr marL="457200" lvl="0" indent="-381000" algn="l" rtl="0">
              <a:spcBef>
                <a:spcPts val="0"/>
              </a:spcBef>
              <a:spcAft>
                <a:spcPts val="0"/>
              </a:spcAft>
              <a:buSzPts val="2400"/>
              <a:buChar char="•"/>
            </a:pPr>
            <a:r>
              <a:rPr lang="en-US" sz="2400"/>
              <a:t>The sigmoid unit computes its output o as</a:t>
            </a: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457200" lvl="0" indent="-381000" algn="l" rtl="0">
              <a:spcBef>
                <a:spcPts val="360"/>
              </a:spcBef>
              <a:spcAft>
                <a:spcPts val="0"/>
              </a:spcAft>
              <a:buSzPts val="2400"/>
              <a:buChar char="•"/>
            </a:pPr>
            <a:r>
              <a:rPr lang="en-US" sz="2400"/>
              <a:t>Its output ranges between 0 and 1, increasing monotonically with its input .</a:t>
            </a:r>
            <a:endParaRPr sz="2400"/>
          </a:p>
          <a:p>
            <a:pPr marL="457200" lvl="0" indent="-381000" algn="l" rtl="0">
              <a:spcBef>
                <a:spcPts val="0"/>
              </a:spcBef>
              <a:spcAft>
                <a:spcPts val="0"/>
              </a:spcAft>
              <a:buSzPts val="2400"/>
              <a:buChar char="•"/>
            </a:pPr>
            <a:r>
              <a:rPr lang="en-US" sz="2400"/>
              <a:t>It maps a very large input domain to a small range of outputs, it is often referred to as the squashing function of the unit.</a:t>
            </a:r>
            <a:endParaRPr sz="2400"/>
          </a:p>
          <a:p>
            <a:pPr marL="457200" lvl="0" indent="-342900" algn="l" rtl="0">
              <a:spcBef>
                <a:spcPts val="0"/>
              </a:spcBef>
              <a:spcAft>
                <a:spcPts val="0"/>
              </a:spcAft>
              <a:buSzPts val="1800"/>
              <a:buChar char="•"/>
            </a:pPr>
            <a:endParaRPr/>
          </a:p>
          <a:p>
            <a:pPr marL="457200" lvl="0" indent="0" algn="l" rtl="0">
              <a:spcBef>
                <a:spcPts val="360"/>
              </a:spcBef>
              <a:spcAft>
                <a:spcPts val="0"/>
              </a:spcAft>
              <a:buNone/>
            </a:pPr>
            <a:endParaRPr/>
          </a:p>
        </p:txBody>
      </p:sp>
      <p:pic>
        <p:nvPicPr>
          <p:cNvPr id="378" name="Google Shape;378;gbae7ed5ae1_0_30"/>
          <p:cNvPicPr preferRelativeResize="0"/>
          <p:nvPr/>
        </p:nvPicPr>
        <p:blipFill>
          <a:blip r:embed="rId3">
            <a:alphaModFix/>
          </a:blip>
          <a:stretch>
            <a:fillRect/>
          </a:stretch>
        </p:blipFill>
        <p:spPr>
          <a:xfrm>
            <a:off x="3222525" y="2587600"/>
            <a:ext cx="2036875" cy="653300"/>
          </a:xfrm>
          <a:prstGeom prst="rect">
            <a:avLst/>
          </a:prstGeom>
          <a:noFill/>
          <a:ln>
            <a:noFill/>
          </a:ln>
        </p:spPr>
      </p:pic>
      <p:pic>
        <p:nvPicPr>
          <p:cNvPr id="379" name="Google Shape;379;gbae7ed5ae1_0_30"/>
          <p:cNvPicPr preferRelativeResize="0"/>
          <p:nvPr/>
        </p:nvPicPr>
        <p:blipFill>
          <a:blip r:embed="rId4">
            <a:alphaModFix/>
          </a:blip>
          <a:stretch>
            <a:fillRect/>
          </a:stretch>
        </p:blipFill>
        <p:spPr>
          <a:xfrm>
            <a:off x="3417687" y="3086100"/>
            <a:ext cx="1646550" cy="68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bae7ed5ae1_0_43"/>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386" name="Google Shape;386;gbae7ed5ae1_0_43"/>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term e to the power of -</a:t>
            </a:r>
            <a:r>
              <a:rPr lang="en-US" sz="2400"/>
              <a:t>y </a:t>
            </a:r>
            <a:r>
              <a:rPr lang="en-US"/>
              <a:t>in the sigmoid function definition is sometimes replaced by e-k'y where k is some positive constant that determines</a:t>
            </a:r>
            <a:endParaRPr/>
          </a:p>
          <a:p>
            <a:pPr marL="457200" lvl="0" indent="-342900" algn="l" rtl="0">
              <a:spcBef>
                <a:spcPts val="0"/>
              </a:spcBef>
              <a:spcAft>
                <a:spcPts val="0"/>
              </a:spcAft>
              <a:buSzPts val="1800"/>
              <a:buChar char="•"/>
            </a:pPr>
            <a:r>
              <a:rPr lang="en-US"/>
              <a:t>the steepness of the threshold. </a:t>
            </a:r>
            <a:endParaRPr/>
          </a:p>
          <a:p>
            <a:pPr marL="457200" lvl="0" indent="-342900" algn="l" rtl="0">
              <a:spcBef>
                <a:spcPts val="0"/>
              </a:spcBef>
              <a:spcAft>
                <a:spcPts val="0"/>
              </a:spcAft>
              <a:buSzPts val="1800"/>
              <a:buChar char="•"/>
            </a:pPr>
            <a:r>
              <a:rPr lang="en-US"/>
              <a:t>The function tanh is also sometimes used in place</a:t>
            </a:r>
            <a:endParaRPr/>
          </a:p>
          <a:p>
            <a:pPr marL="457200" lvl="0" indent="0" algn="l" rtl="0">
              <a:spcBef>
                <a:spcPts val="360"/>
              </a:spcBef>
              <a:spcAft>
                <a:spcPts val="0"/>
              </a:spcAft>
              <a:buNone/>
            </a:pPr>
            <a:r>
              <a:rPr lang="en-US"/>
              <a:t>of the sigmoid function</a:t>
            </a:r>
            <a:endParaRPr/>
          </a:p>
          <a:p>
            <a:pPr marL="457200" lvl="0" indent="-342900" algn="l" rtl="0">
              <a:spcBef>
                <a:spcPts val="360"/>
              </a:spcBef>
              <a:spcAft>
                <a:spcPts val="0"/>
              </a:spcAft>
              <a:buSzPts val="1800"/>
              <a:buChar char="•"/>
            </a:pPr>
            <a:endParaRPr/>
          </a:p>
        </p:txBody>
      </p:sp>
      <p:sp>
        <p:nvSpPr>
          <p:cNvPr id="387" name="Google Shape;387;gbae7ed5ae1_0_43"/>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393" name="Google Shape;393;p16"/>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394" name="Google Shape;394;p1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35</a:t>
            </a:fld>
            <a:endParaRPr/>
          </a:p>
        </p:txBody>
      </p:sp>
      <p:sp>
        <p:nvSpPr>
          <p:cNvPr id="395" name="Google Shape;395;p16"/>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Times New Roman"/>
              <a:buNone/>
            </a:pPr>
            <a:r>
              <a:rPr lang="en-US" sz="3600" b="0" i="0" u="none">
                <a:solidFill>
                  <a:schemeClr val="dk2"/>
                </a:solidFill>
                <a:latin typeface="Times New Roman"/>
                <a:ea typeface="Times New Roman"/>
                <a:cs typeface="Times New Roman"/>
                <a:sym typeface="Times New Roman"/>
              </a:rPr>
              <a:t>Multilayer Networks of Sigmoid Units</a:t>
            </a:r>
            <a:endParaRPr/>
          </a:p>
        </p:txBody>
      </p:sp>
      <p:graphicFrame>
        <p:nvGraphicFramePr>
          <p:cNvPr id="396" name="Google Shape;396;p16"/>
          <p:cNvGraphicFramePr>
            <a:graphicFrameLocks noSelect="1"/>
          </p:cNvGraphicFramePr>
          <p:nvPr/>
        </p:nvGraphicFramePr>
        <p:xfrm>
          <a:off x="2514600" y="990600"/>
          <a:ext cx="6324600" cy="2895600"/>
        </p:xfrm>
        <a:graphic>
          <a:graphicData uri="http://schemas.openxmlformats.org/presentationml/2006/ole">
            <mc:AlternateContent xmlns:mc="http://schemas.openxmlformats.org/markup-compatibility/2006">
              <mc:Choice xmlns:v="urn:schemas-microsoft-com:vml" Requires="v">
                <p:oleObj spid="_x0000_s36870" r:id="rId4" imgW="0" imgH="0" progId="">
                  <p:embed/>
                </p:oleObj>
              </mc:Choice>
              <mc:Fallback>
                <p:oleObj r:id="rId4"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14600" y="990600"/>
                        <a:ext cx="6324600" cy="2895600"/>
                      </a:xfrm>
                      <a:prstGeom prst="rect">
                        <a:avLst/>
                      </a:prstGeom>
                      <a:solidFill>
                        <a:srgbClr val="FFFFFF"/>
                      </a:solidFill>
                      <a:ln w="9525">
                        <a:solidFill>
                          <a:srgbClr val="000000"/>
                        </a:solidFill>
                        <a:round/>
                        <a:headEnd/>
                        <a:tailEnd/>
                      </a:ln>
                    </p:spPr>
                  </p:pic>
                </p:oleObj>
              </mc:Fallback>
            </mc:AlternateContent>
          </a:graphicData>
        </a:graphic>
      </p:graphicFrame>
      <p:graphicFrame>
        <p:nvGraphicFramePr>
          <p:cNvPr id="397" name="Google Shape;397;p16"/>
          <p:cNvGraphicFramePr>
            <a:graphicFrameLocks noChangeAspect="1"/>
          </p:cNvGraphicFramePr>
          <p:nvPr/>
        </p:nvGraphicFramePr>
        <p:xfrm>
          <a:off x="990600" y="3124200"/>
          <a:ext cx="1766887" cy="2667000"/>
        </p:xfrm>
        <a:graphic>
          <a:graphicData uri="http://schemas.openxmlformats.org/presentationml/2006/ole">
            <mc:AlternateContent xmlns:mc="http://schemas.openxmlformats.org/markup-compatibility/2006">
              <mc:Choice xmlns:v="urn:schemas-microsoft-com:vml" Requires="v">
                <p:oleObj spid="_x0000_s36871" r:id="rId5" imgW="1766887" imgH="2667000" progId="">
                  <p:embed/>
                </p:oleObj>
              </mc:Choice>
              <mc:Fallback>
                <p:oleObj r:id="rId5" imgW="1766887" imgH="2667000" progId="">
                  <p:embed/>
                  <p:pic>
                    <p:nvPicPr>
                      <p:cNvPr id="0" name="Picture 2" descr="rId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124200"/>
                        <a:ext cx="176688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8"/>
          <p:cNvSpPr txBox="1"/>
          <p:nvPr/>
        </p:nvSpPr>
        <p:spPr>
          <a:xfrm>
            <a:off x="685800" y="6248400"/>
            <a:ext cx="22304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403" name="Google Shape;403;p18"/>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404" name="Google Shape;404;p18"/>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36</a:t>
            </a:fld>
            <a:endParaRPr/>
          </a:p>
        </p:txBody>
      </p:sp>
      <p:sp>
        <p:nvSpPr>
          <p:cNvPr id="405" name="Google Shape;405;p18"/>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Sigmoid Unit</a:t>
            </a:r>
            <a:endParaRPr/>
          </a:p>
        </p:txBody>
      </p:sp>
      <p:graphicFrame>
        <p:nvGraphicFramePr>
          <p:cNvPr id="406" name="Google Shape;406;p18"/>
          <p:cNvGraphicFramePr>
            <a:graphicFrameLocks noSelect="1"/>
          </p:cNvGraphicFramePr>
          <p:nvPr/>
        </p:nvGraphicFramePr>
        <p:xfrm>
          <a:off x="762000" y="533400"/>
          <a:ext cx="6477000" cy="2794000"/>
        </p:xfrm>
        <a:graphic>
          <a:graphicData uri="http://schemas.openxmlformats.org/presentationml/2006/ole">
            <mc:AlternateContent xmlns:mc="http://schemas.openxmlformats.org/markup-compatibility/2006">
              <mc:Choice xmlns:v="urn:schemas-microsoft-com:vml" Requires="v">
                <p:oleObj spid="_x0000_s86020" r:id="rId4" imgW="0" imgH="0" progId="">
                  <p:embed/>
                </p:oleObj>
              </mc:Choice>
              <mc:Fallback>
                <p:oleObj r:id="rId4"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62000" y="533400"/>
                        <a:ext cx="6477000" cy="2794000"/>
                      </a:xfrm>
                      <a:prstGeom prst="rect">
                        <a:avLst/>
                      </a:prstGeom>
                      <a:solidFill>
                        <a:srgbClr val="FFFFFF"/>
                      </a:solidFill>
                      <a:ln w="9525">
                        <a:solidFill>
                          <a:srgbClr val="000000"/>
                        </a:solidFill>
                        <a:round/>
                        <a:headEnd/>
                        <a:tailEnd/>
                      </a:ln>
                    </p:spPr>
                  </p:pic>
                </p:oleObj>
              </mc:Fallback>
            </mc:AlternateContent>
          </a:graphicData>
        </a:graphic>
      </p:graphicFrame>
      <p:pic>
        <p:nvPicPr>
          <p:cNvPr id="407" name="Google Shape;407;p18"/>
          <p:cNvPicPr preferRelativeResize="0"/>
          <p:nvPr/>
        </p:nvPicPr>
        <p:blipFill rotWithShape="1">
          <a:blip r:embed="rId5">
            <a:alphaModFix/>
          </a:blip>
          <a:srcRect/>
          <a:stretch/>
        </p:blipFill>
        <p:spPr>
          <a:xfrm>
            <a:off x="1524000" y="3124200"/>
            <a:ext cx="6477000" cy="29416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9"/>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413" name="Google Shape;413;p19"/>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414" name="Google Shape;414;p19"/>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37</a:t>
            </a:fld>
            <a:endParaRPr/>
          </a:p>
        </p:txBody>
      </p:sp>
      <p:sp>
        <p:nvSpPr>
          <p:cNvPr id="415" name="Google Shape;415;p19"/>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The Sigmoid Function</a:t>
            </a:r>
            <a:endParaRPr/>
          </a:p>
        </p:txBody>
      </p:sp>
      <p:graphicFrame>
        <p:nvGraphicFramePr>
          <p:cNvPr id="416" name="Google Shape;416;p19"/>
          <p:cNvGraphicFramePr>
            <a:graphicFrameLocks noSelect="1"/>
          </p:cNvGraphicFramePr>
          <p:nvPr/>
        </p:nvGraphicFramePr>
        <p:xfrm>
          <a:off x="2286000" y="990600"/>
          <a:ext cx="6629400" cy="3430587"/>
        </p:xfrm>
        <a:graphic>
          <a:graphicData uri="http://schemas.openxmlformats.org/presentationml/2006/ole">
            <mc:AlternateContent xmlns:mc="http://schemas.openxmlformats.org/markup-compatibility/2006">
              <mc:Choice xmlns:v="urn:schemas-microsoft-com:vml" Requires="v">
                <p:oleObj spid="_x0000_s88068" r:id="rId4" imgW="0" imgH="0" progId="Excel.Sheet.8">
                  <p:embed/>
                </p:oleObj>
              </mc:Choice>
              <mc:Fallback>
                <p:oleObj r:id="rId4" imgW="0" imgH="0" progId="Excel.Sheet.8">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0" y="990600"/>
                        <a:ext cx="6629400" cy="3430587"/>
                      </a:xfrm>
                      <a:prstGeom prst="rect">
                        <a:avLst/>
                      </a:prstGeom>
                      <a:solidFill>
                        <a:srgbClr val="FFFFFF"/>
                      </a:solidFill>
                      <a:ln w="9525">
                        <a:solidFill>
                          <a:srgbClr val="000000"/>
                        </a:solidFill>
                        <a:round/>
                        <a:headEnd/>
                        <a:tailEnd/>
                      </a:ln>
                    </p:spPr>
                  </p:pic>
                </p:oleObj>
              </mc:Fallback>
            </mc:AlternateContent>
          </a:graphicData>
        </a:graphic>
      </p:graphicFrame>
      <p:pic>
        <p:nvPicPr>
          <p:cNvPr id="417" name="Google Shape;417;p19"/>
          <p:cNvPicPr preferRelativeResize="0"/>
          <p:nvPr/>
        </p:nvPicPr>
        <p:blipFill rotWithShape="1">
          <a:blip r:embed="rId5">
            <a:alphaModFix/>
          </a:blip>
          <a:srcRect/>
          <a:stretch/>
        </p:blipFill>
        <p:spPr>
          <a:xfrm>
            <a:off x="838200" y="1295400"/>
            <a:ext cx="1449387" cy="677862"/>
          </a:xfrm>
          <a:prstGeom prst="rect">
            <a:avLst/>
          </a:prstGeom>
          <a:noFill/>
          <a:ln>
            <a:noFill/>
          </a:ln>
        </p:spPr>
      </p:pic>
      <p:sp>
        <p:nvSpPr>
          <p:cNvPr id="418" name="Google Shape;418;p19"/>
          <p:cNvSpPr txBox="1"/>
          <p:nvPr/>
        </p:nvSpPr>
        <p:spPr>
          <a:xfrm>
            <a:off x="1127125" y="4689475"/>
            <a:ext cx="7505400" cy="118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Sort of a rounded step function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Unlike step function, can take derivative (makes</a:t>
            </a:r>
            <a:r>
              <a:rPr lang="en-US" sz="2400">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learning</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  possible)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p:nvPr/>
        </p:nvSpPr>
        <p:spPr>
          <a:xfrm>
            <a:off x="685800" y="6248400"/>
            <a:ext cx="21574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424" name="Google Shape;424;p20"/>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425" name="Google Shape;425;p20"/>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38</a:t>
            </a:fld>
            <a:endParaRPr/>
          </a:p>
        </p:txBody>
      </p:sp>
      <p:sp>
        <p:nvSpPr>
          <p:cNvPr id="426" name="Google Shape;426;p20"/>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Error Gradient for a Sigmoid Unit</a:t>
            </a:r>
            <a:endParaRPr/>
          </a:p>
        </p:txBody>
      </p:sp>
      <p:pic>
        <p:nvPicPr>
          <p:cNvPr id="427" name="Google Shape;427;p20"/>
          <p:cNvPicPr preferRelativeResize="0">
            <a:picLocks noGrp="1"/>
          </p:cNvPicPr>
          <p:nvPr>
            <p:ph type="body" idx="4294967295"/>
          </p:nvPr>
        </p:nvPicPr>
        <p:blipFill rotWithShape="1">
          <a:blip r:embed="rId3">
            <a:alphaModFix/>
          </a:blip>
          <a:srcRect/>
          <a:stretch/>
        </p:blipFill>
        <p:spPr>
          <a:xfrm>
            <a:off x="762000" y="1371600"/>
            <a:ext cx="3700462" cy="4038600"/>
          </a:xfrm>
          <a:prstGeom prst="rect">
            <a:avLst/>
          </a:prstGeom>
          <a:noFill/>
          <a:ln>
            <a:noFill/>
          </a:ln>
        </p:spPr>
      </p:pic>
      <p:pic>
        <p:nvPicPr>
          <p:cNvPr id="428" name="Google Shape;428;p20"/>
          <p:cNvPicPr preferRelativeResize="0"/>
          <p:nvPr/>
        </p:nvPicPr>
        <p:blipFill rotWithShape="1">
          <a:blip r:embed="rId4">
            <a:alphaModFix/>
          </a:blip>
          <a:srcRect/>
          <a:stretch/>
        </p:blipFill>
        <p:spPr>
          <a:xfrm>
            <a:off x="5029200" y="1295400"/>
            <a:ext cx="3733800" cy="32432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1"/>
          <p:cNvSpPr txBox="1"/>
          <p:nvPr/>
        </p:nvSpPr>
        <p:spPr>
          <a:xfrm>
            <a:off x="685800" y="6248400"/>
            <a:ext cx="23018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434" name="Google Shape;434;p21"/>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435" name="Google Shape;435;p21"/>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39</a:t>
            </a:fld>
            <a:endParaRPr/>
          </a:p>
        </p:txBody>
      </p:sp>
      <p:sp>
        <p:nvSpPr>
          <p:cNvPr id="436" name="Google Shape;436;p21"/>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Backpropagation Algorithm</a:t>
            </a:r>
            <a:endParaRPr/>
          </a:p>
        </p:txBody>
      </p:sp>
      <p:pic>
        <p:nvPicPr>
          <p:cNvPr id="437" name="Google Shape;437;p21"/>
          <p:cNvPicPr preferRelativeResize="0">
            <a:picLocks noGrp="1"/>
          </p:cNvPicPr>
          <p:nvPr>
            <p:ph type="body" idx="1"/>
          </p:nvPr>
        </p:nvPicPr>
        <p:blipFill rotWithShape="1">
          <a:blip r:embed="rId3">
            <a:alphaModFix/>
          </a:blip>
          <a:srcRect/>
          <a:stretch/>
        </p:blipFill>
        <p:spPr>
          <a:xfrm>
            <a:off x="958850" y="1122362"/>
            <a:ext cx="7224712" cy="49164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b5b5c31a3e_0_1"/>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NEURAL NETWORK REPRESENTATIONS</a:t>
            </a:r>
            <a:endParaRPr/>
          </a:p>
        </p:txBody>
      </p:sp>
      <p:sp>
        <p:nvSpPr>
          <p:cNvPr id="124" name="Google Shape;124;gb5b5c31a3e_0_1"/>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Artificial neural networks are built out of a densely interconnected set of simple units, where each unit takes a number of real-valued inputs (possibly the outputs of other units) and produces a single real-valued output</a:t>
            </a:r>
            <a:endParaRPr/>
          </a:p>
          <a:p>
            <a:pPr marL="457200" lvl="0" indent="-342900" algn="l" rtl="0">
              <a:spcBef>
                <a:spcPts val="0"/>
              </a:spcBef>
              <a:spcAft>
                <a:spcPts val="0"/>
              </a:spcAft>
              <a:buSzPts val="1800"/>
              <a:buChar char="•"/>
            </a:pPr>
            <a:r>
              <a:rPr lang="en-US"/>
              <a:t>There are many complexities to biological neural systems that are not modeled by ANNs, and many features of the ANNsare known to be inconsistent with biological systems</a:t>
            </a:r>
            <a:endParaRPr/>
          </a:p>
          <a:p>
            <a:pPr marL="457200" lvl="0" indent="-342900" algn="l" rtl="0">
              <a:spcBef>
                <a:spcPts val="0"/>
              </a:spcBef>
              <a:spcAft>
                <a:spcPts val="0"/>
              </a:spcAft>
              <a:buSzPts val="1800"/>
              <a:buChar char="•"/>
            </a:pPr>
            <a:r>
              <a:rPr lang="en-US"/>
              <a:t>Ex: A prototypical example of ANN learning is </a:t>
            </a:r>
            <a:endParaRPr/>
          </a:p>
          <a:p>
            <a:pPr marL="457200" lvl="0" indent="0" algn="l" rtl="0">
              <a:spcBef>
                <a:spcPts val="360"/>
              </a:spcBef>
              <a:spcAft>
                <a:spcPts val="0"/>
              </a:spcAft>
              <a:buNone/>
            </a:pPr>
            <a:r>
              <a:rPr lang="en-US"/>
              <a:t>ALVINN.</a:t>
            </a:r>
            <a:endParaRPr/>
          </a:p>
          <a:p>
            <a:pPr marL="457200" lvl="0" indent="-342900" algn="l" rtl="0">
              <a:spcBef>
                <a:spcPts val="360"/>
              </a:spcBef>
              <a:spcAft>
                <a:spcPts val="0"/>
              </a:spcAft>
              <a:buSzPts val="1800"/>
              <a:buChar char="•"/>
            </a:pPr>
            <a:endParaRPr/>
          </a:p>
        </p:txBody>
      </p:sp>
      <p:sp>
        <p:nvSpPr>
          <p:cNvPr id="125" name="Google Shape;125;gb5b5c31a3e_0_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bae7ed5ae1_0_58"/>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44" name="Google Shape;444;gbae7ed5ae1_0_58"/>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algorithm as described here applies to layered feedforward networks containing two layers of sigmoid units</a:t>
            </a:r>
            <a:endParaRPr/>
          </a:p>
          <a:p>
            <a:pPr marL="457200" lvl="0" indent="-342900" algn="l" rtl="0">
              <a:spcBef>
                <a:spcPts val="0"/>
              </a:spcBef>
              <a:spcAft>
                <a:spcPts val="0"/>
              </a:spcAft>
              <a:buSzPts val="1800"/>
              <a:buChar char="•"/>
            </a:pPr>
            <a:r>
              <a:rPr lang="en-US"/>
              <a:t>An index (e.g., an integer) is assigned to each node in the network,where a "node" is either an input to the network or the output of some unit in thenetwork.</a:t>
            </a:r>
            <a:endParaRPr/>
          </a:p>
          <a:p>
            <a:pPr marL="457200" lvl="0" indent="-342900" algn="l" rtl="0">
              <a:spcBef>
                <a:spcPts val="0"/>
              </a:spcBef>
              <a:spcAft>
                <a:spcPts val="0"/>
              </a:spcAft>
              <a:buSzPts val="1800"/>
              <a:buChar char="•"/>
            </a:pPr>
            <a:r>
              <a:rPr lang="en-US"/>
              <a:t>xji denotes the input from node i to unit j , and wji denotes the corresponding weight.</a:t>
            </a:r>
            <a:endParaRPr/>
          </a:p>
          <a:p>
            <a:pPr marL="457200" lvl="0" indent="-342900" algn="l" rtl="0">
              <a:spcBef>
                <a:spcPts val="0"/>
              </a:spcBef>
              <a:spcAft>
                <a:spcPts val="0"/>
              </a:spcAft>
              <a:buSzPts val="1800"/>
              <a:buChar char="•"/>
            </a:pPr>
            <a:r>
              <a:rPr lang="en-US"/>
              <a:t>σ</a:t>
            </a:r>
            <a:r>
              <a:rPr lang="en-US" sz="2300"/>
              <a:t>n</a:t>
            </a:r>
            <a:r>
              <a:rPr lang="en-US"/>
              <a:t>, denotes the error term associated with unit n.</a:t>
            </a:r>
            <a:endParaRPr/>
          </a:p>
          <a:p>
            <a:pPr marL="457200" lvl="0" indent="-342900" algn="l" rtl="0">
              <a:spcBef>
                <a:spcPts val="0"/>
              </a:spcBef>
              <a:spcAft>
                <a:spcPts val="0"/>
              </a:spcAft>
              <a:buSzPts val="1800"/>
              <a:buChar char="•"/>
            </a:pPr>
            <a:endParaRPr/>
          </a:p>
        </p:txBody>
      </p:sp>
      <p:sp>
        <p:nvSpPr>
          <p:cNvPr id="445" name="Google Shape;445;gbae7ed5ae1_0_58"/>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bc0d598565_1_15"/>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62" name="Google Shape;462;gbc0d598565_1_15"/>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41</a:t>
            </a:fld>
            <a:endParaRPr/>
          </a:p>
        </p:txBody>
      </p:sp>
      <p:pic>
        <p:nvPicPr>
          <p:cNvPr id="463" name="Google Shape;463;gbc0d598565_1_15"/>
          <p:cNvPicPr preferRelativeResize="0"/>
          <p:nvPr/>
        </p:nvPicPr>
        <p:blipFill>
          <a:blip r:embed="rId3">
            <a:alphaModFix/>
          </a:blip>
          <a:stretch>
            <a:fillRect/>
          </a:stretch>
        </p:blipFill>
        <p:spPr>
          <a:xfrm>
            <a:off x="1559175" y="1200150"/>
            <a:ext cx="6705600"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bc0d598565_0_0"/>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Example</a:t>
            </a:r>
            <a:endParaRPr dirty="0"/>
          </a:p>
        </p:txBody>
      </p:sp>
      <p:sp>
        <p:nvSpPr>
          <p:cNvPr id="470" name="Google Shape;470;gbc0d598565_0_0"/>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42</a:t>
            </a:fld>
            <a:endParaRPr/>
          </a:p>
        </p:txBody>
      </p:sp>
      <p:pic>
        <p:nvPicPr>
          <p:cNvPr id="471" name="Google Shape;471;gbc0d598565_0_0"/>
          <p:cNvPicPr preferRelativeResize="0"/>
          <p:nvPr/>
        </p:nvPicPr>
        <p:blipFill>
          <a:blip r:embed="rId3">
            <a:alphaModFix/>
          </a:blip>
          <a:stretch>
            <a:fillRect/>
          </a:stretch>
        </p:blipFill>
        <p:spPr>
          <a:xfrm>
            <a:off x="2774100" y="1590600"/>
            <a:ext cx="4114800" cy="2695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bc0d598565_1_1"/>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78" name="Google Shape;478;gbc0d598565_1_1"/>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43</a:t>
            </a:fld>
            <a:endParaRPr/>
          </a:p>
        </p:txBody>
      </p:sp>
      <p:pic>
        <p:nvPicPr>
          <p:cNvPr id="479" name="Google Shape;479;gbc0d598565_1_1"/>
          <p:cNvPicPr preferRelativeResize="0"/>
          <p:nvPr/>
        </p:nvPicPr>
        <p:blipFill>
          <a:blip r:embed="rId3">
            <a:alphaModFix/>
          </a:blip>
          <a:stretch>
            <a:fillRect/>
          </a:stretch>
        </p:blipFill>
        <p:spPr>
          <a:xfrm>
            <a:off x="1047600" y="1222925"/>
            <a:ext cx="7943850" cy="4581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bc0d598565_1_8"/>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486" name="Google Shape;486;gbc0d598565_1_8"/>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44</a:t>
            </a:fld>
            <a:endParaRPr/>
          </a:p>
        </p:txBody>
      </p:sp>
      <p:pic>
        <p:nvPicPr>
          <p:cNvPr id="487" name="Google Shape;487;gbc0d598565_1_8"/>
          <p:cNvPicPr preferRelativeResize="0"/>
          <p:nvPr/>
        </p:nvPicPr>
        <p:blipFill>
          <a:blip r:embed="rId3">
            <a:alphaModFix/>
          </a:blip>
          <a:stretch>
            <a:fillRect/>
          </a:stretch>
        </p:blipFill>
        <p:spPr>
          <a:xfrm>
            <a:off x="1894900" y="1452550"/>
            <a:ext cx="6020490" cy="46701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p:nvPr/>
        </p:nvSpPr>
        <p:spPr>
          <a:xfrm>
            <a:off x="685800" y="6248400"/>
            <a:ext cx="22304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451" name="Google Shape;451;p22"/>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452" name="Google Shape;452;p22"/>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45</a:t>
            </a:fld>
            <a:endParaRPr/>
          </a:p>
        </p:txBody>
      </p:sp>
      <p:sp>
        <p:nvSpPr>
          <p:cNvPr id="453" name="Google Shape;453;p22"/>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More on Backpropagation</a:t>
            </a:r>
            <a:endParaRPr/>
          </a:p>
        </p:txBody>
      </p:sp>
      <p:sp>
        <p:nvSpPr>
          <p:cNvPr id="454" name="Google Shape;454;p22"/>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Gradient descent over entire </a:t>
            </a:r>
            <a:r>
              <a:rPr lang="en-US" sz="2400" b="0" i="1" u="none" dirty="0">
                <a:solidFill>
                  <a:schemeClr val="dk1"/>
                </a:solidFill>
                <a:latin typeface="Times New Roman"/>
                <a:ea typeface="Times New Roman"/>
                <a:cs typeface="Times New Roman"/>
                <a:sym typeface="Times New Roman"/>
              </a:rPr>
              <a:t>network</a:t>
            </a:r>
            <a:r>
              <a:rPr lang="en-US" sz="2400" b="0" i="0" u="none" dirty="0">
                <a:solidFill>
                  <a:schemeClr val="dk1"/>
                </a:solidFill>
                <a:latin typeface="Times New Roman"/>
                <a:ea typeface="Times New Roman"/>
                <a:cs typeface="Times New Roman"/>
                <a:sym typeface="Times New Roman"/>
              </a:rPr>
              <a:t> weight vector</a:t>
            </a:r>
            <a:endParaRPr dirty="0"/>
          </a:p>
          <a:p>
            <a:pPr marL="342900" lvl="0" indent="-342900" algn="l" rtl="0">
              <a:lnSpc>
                <a:spcPct val="12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Easily generalized to arbitrary directed graphs</a:t>
            </a:r>
            <a:endParaRPr dirty="0"/>
          </a:p>
          <a:p>
            <a:pPr marL="342900" lvl="0" indent="-342900" algn="l" rtl="0">
              <a:lnSpc>
                <a:spcPct val="12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Will find a local, not necessarily global error minimum</a:t>
            </a:r>
            <a:endParaRPr dirty="0"/>
          </a:p>
          <a:p>
            <a:pPr marL="742950" lvl="1" indent="-285750" algn="l" rtl="0">
              <a:lnSpc>
                <a:spcPct val="12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In practice, often works well (can run multiple times)</a:t>
            </a:r>
            <a:endParaRPr dirty="0"/>
          </a:p>
          <a:p>
            <a:pPr marL="342900" lvl="0">
              <a:lnSpc>
                <a:spcPct val="120000"/>
              </a:lnSpc>
              <a:spcBef>
                <a:spcPts val="480"/>
              </a:spcBef>
              <a:buSzPts val="2400"/>
            </a:pPr>
            <a:r>
              <a:rPr lang="en-US" sz="2400" b="0" i="0" u="none" dirty="0">
                <a:solidFill>
                  <a:schemeClr val="dk1"/>
                </a:solidFill>
                <a:latin typeface="Times New Roman"/>
                <a:ea typeface="Times New Roman"/>
                <a:cs typeface="Times New Roman"/>
                <a:sym typeface="Times New Roman"/>
              </a:rPr>
              <a:t>Often include weight </a:t>
            </a:r>
            <a:r>
              <a:rPr lang="en-US" sz="2400" b="0" i="1" u="none" dirty="0">
                <a:solidFill>
                  <a:schemeClr val="dk1"/>
                </a:solidFill>
                <a:latin typeface="Times New Roman"/>
                <a:ea typeface="Times New Roman"/>
                <a:cs typeface="Times New Roman"/>
                <a:sym typeface="Times New Roman"/>
              </a:rPr>
              <a:t>momentum</a:t>
            </a:r>
            <a:r>
              <a:rPr lang="en-US" sz="2400" b="0" i="0" u="none" dirty="0">
                <a:solidFill>
                  <a:schemeClr val="dk1"/>
                </a:solidFill>
                <a:latin typeface="Times New Roman"/>
                <a:ea typeface="Times New Roman"/>
                <a:cs typeface="Times New Roman"/>
                <a:sym typeface="Times New Roman"/>
              </a:rPr>
              <a:t> </a:t>
            </a:r>
            <a:r>
              <a:rPr lang="en-US" sz="2400" b="0" i="0" u="none" dirty="0" smtClean="0">
                <a:solidFill>
                  <a:schemeClr val="dk1"/>
                </a:solidFill>
                <a:latin typeface="Noto Sans Symbols"/>
                <a:ea typeface="Noto Sans Symbols"/>
                <a:cs typeface="Noto Sans Symbols"/>
                <a:sym typeface="Noto Sans Symbols"/>
              </a:rPr>
              <a:t>α (</a:t>
            </a:r>
            <a:r>
              <a:rPr lang="en-US" dirty="0"/>
              <a:t>0 </a:t>
            </a:r>
            <a:r>
              <a:rPr lang="en-US" dirty="0" smtClean="0"/>
              <a:t>&lt;= </a:t>
            </a:r>
            <a:r>
              <a:rPr lang="en-US" dirty="0">
                <a:latin typeface="Noto Sans Symbols"/>
                <a:ea typeface="Noto Sans Symbols"/>
                <a:cs typeface="Noto Sans Symbols"/>
                <a:sym typeface="Noto Sans Symbols"/>
              </a:rPr>
              <a:t>α </a:t>
            </a:r>
            <a:r>
              <a:rPr lang="en-US" dirty="0" smtClean="0"/>
              <a:t>&lt; 1)</a:t>
            </a:r>
            <a:endParaRPr dirty="0"/>
          </a:p>
          <a:p>
            <a:pPr marL="342900" lvl="0" indent="-190500" algn="l" rtl="0">
              <a:lnSpc>
                <a:spcPct val="120000"/>
              </a:lnSpc>
              <a:spcBef>
                <a:spcPts val="480"/>
              </a:spcBef>
              <a:spcAft>
                <a:spcPts val="0"/>
              </a:spcAft>
              <a:buClr>
                <a:schemeClr val="dk1"/>
              </a:buClr>
              <a:buSzPts val="2400"/>
              <a:buFont typeface="Times New Roman"/>
              <a:buNone/>
            </a:pPr>
            <a:endParaRPr sz="2400" b="0" i="0" u="none" dirty="0">
              <a:solidFill>
                <a:schemeClr val="dk1"/>
              </a:solidFill>
              <a:latin typeface="Times New Roman"/>
              <a:ea typeface="Times New Roman"/>
              <a:cs typeface="Times New Roman"/>
              <a:sym typeface="Times New Roman"/>
            </a:endParaRPr>
          </a:p>
          <a:p>
            <a:pPr marL="342900" lvl="0" indent="-342900" algn="l" rtl="0">
              <a:lnSpc>
                <a:spcPct val="12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Minimizes error over training examples</a:t>
            </a:r>
            <a:endParaRPr dirty="0"/>
          </a:p>
          <a:p>
            <a:pPr marL="342900" lvl="0" indent="-342900" algn="l" rtl="0">
              <a:lnSpc>
                <a:spcPct val="12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Will it generalize well to subsequent examples?</a:t>
            </a:r>
            <a:endParaRPr dirty="0"/>
          </a:p>
          <a:p>
            <a:pPr marL="342900" lvl="0" indent="-342900" algn="l" rtl="0">
              <a:lnSpc>
                <a:spcPct val="120000"/>
              </a:lnSpc>
              <a:spcBef>
                <a:spcPts val="480"/>
              </a:spcBef>
              <a:spcAft>
                <a:spcPts val="0"/>
              </a:spcAft>
              <a:buClr>
                <a:schemeClr val="dk1"/>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Training can take thousands of iterations </a:t>
            </a:r>
            <a:r>
              <a:rPr lang="en-US" sz="2400" b="0" i="0" u="none" dirty="0">
                <a:solidFill>
                  <a:schemeClr val="hlink"/>
                </a:solidFill>
                <a:latin typeface="Times New Roman"/>
                <a:ea typeface="Times New Roman"/>
                <a:cs typeface="Times New Roman"/>
                <a:sym typeface="Times New Roman"/>
              </a:rPr>
              <a:t>-- slow!</a:t>
            </a:r>
            <a:endParaRPr sz="2400" b="0" i="0" u="none" dirty="0">
              <a:solidFill>
                <a:schemeClr val="dk1"/>
              </a:solidFill>
              <a:latin typeface="Times New Roman"/>
              <a:ea typeface="Times New Roman"/>
              <a:cs typeface="Times New Roman"/>
              <a:sym typeface="Times New Roman"/>
            </a:endParaRPr>
          </a:p>
          <a:p>
            <a:pPr marL="742950" lvl="1" indent="-285750" algn="l" rtl="0">
              <a:lnSpc>
                <a:spcPct val="120000"/>
              </a:lnSpc>
              <a:spcBef>
                <a:spcPts val="400"/>
              </a:spcBef>
              <a:spcAft>
                <a:spcPts val="0"/>
              </a:spcAft>
              <a:buClr>
                <a:schemeClr val="dk1"/>
              </a:buClr>
              <a:buSzPts val="2000"/>
              <a:buFont typeface="Times New Roman"/>
              <a:buChar char="–"/>
            </a:pPr>
            <a:r>
              <a:rPr lang="en-US" sz="2000" b="0" i="0" u="none" dirty="0">
                <a:solidFill>
                  <a:schemeClr val="dk1"/>
                </a:solidFill>
                <a:latin typeface="Times New Roman"/>
                <a:ea typeface="Times New Roman"/>
                <a:cs typeface="Times New Roman"/>
                <a:sym typeface="Times New Roman"/>
              </a:rPr>
              <a:t>Using network after training is fast</a:t>
            </a:r>
            <a:endParaRPr dirty="0"/>
          </a:p>
        </p:txBody>
      </p:sp>
      <p:pic>
        <p:nvPicPr>
          <p:cNvPr id="455" name="Google Shape;455;p22"/>
          <p:cNvPicPr preferRelativeResize="0"/>
          <p:nvPr/>
        </p:nvPicPr>
        <p:blipFill rotWithShape="1">
          <a:blip r:embed="rId3">
            <a:alphaModFix/>
          </a:blip>
          <a:srcRect/>
          <a:stretch/>
        </p:blipFill>
        <p:spPr>
          <a:xfrm>
            <a:off x="1524000" y="3505200"/>
            <a:ext cx="4419600" cy="511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gbc0d598565_1_22"/>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Learning in arbitrary acyclic networks</a:t>
            </a:r>
            <a:endParaRPr dirty="0"/>
          </a:p>
        </p:txBody>
      </p:sp>
      <p:sp>
        <p:nvSpPr>
          <p:cNvPr id="494" name="Google Shape;494;gbc0d598565_1_22"/>
          <p:cNvSpPr txBox="1">
            <a:spLocks noGrp="1"/>
          </p:cNvSpPr>
          <p:nvPr>
            <p:ph type="body" idx="1"/>
          </p:nvPr>
        </p:nvSpPr>
        <p:spPr>
          <a:xfrm>
            <a:off x="685800" y="1066800"/>
            <a:ext cx="7772400" cy="50292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algorithm given there easily generalizes to feedforward networks of arbitrary depth.</a:t>
            </a:r>
            <a:endParaRPr/>
          </a:p>
          <a:p>
            <a:pPr marL="457200" lvl="0" indent="-342900" algn="l" rtl="0">
              <a:spcBef>
                <a:spcPts val="0"/>
              </a:spcBef>
              <a:spcAft>
                <a:spcPts val="0"/>
              </a:spcAft>
              <a:buSzPts val="1800"/>
              <a:buChar char="•"/>
            </a:pPr>
            <a:r>
              <a:rPr lang="en-US"/>
              <a:t>In general, the σr, value for a unit r in layer m is computed from the σ values at the next deeper layer m+ 1 according to</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457200" lvl="0" indent="-342900" algn="l" rtl="0">
              <a:spcBef>
                <a:spcPts val="360"/>
              </a:spcBef>
              <a:spcAft>
                <a:spcPts val="0"/>
              </a:spcAft>
              <a:buSzPts val="1800"/>
              <a:buChar char="•"/>
            </a:pPr>
            <a:endParaRPr/>
          </a:p>
        </p:txBody>
      </p:sp>
      <p:sp>
        <p:nvSpPr>
          <p:cNvPr id="495" name="Google Shape;495;gbc0d598565_1_22"/>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46</a:t>
            </a:fld>
            <a:endParaRPr/>
          </a:p>
        </p:txBody>
      </p:sp>
      <p:pic>
        <p:nvPicPr>
          <p:cNvPr id="496" name="Google Shape;496;gbc0d598565_1_22"/>
          <p:cNvPicPr preferRelativeResize="0"/>
          <p:nvPr/>
        </p:nvPicPr>
        <p:blipFill>
          <a:blip r:embed="rId3">
            <a:alphaModFix/>
          </a:blip>
          <a:stretch>
            <a:fillRect/>
          </a:stretch>
        </p:blipFill>
        <p:spPr>
          <a:xfrm>
            <a:off x="3621375" y="3429000"/>
            <a:ext cx="3156700" cy="807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the BACKPROPAGATION Rule</a:t>
            </a:r>
            <a:endParaRPr lang="en-US" dirty="0"/>
          </a:p>
        </p:txBody>
      </p:sp>
      <p:sp>
        <p:nvSpPr>
          <p:cNvPr id="4" name="Text Placeholder 3"/>
          <p:cNvSpPr>
            <a:spLocks noGrp="1"/>
          </p:cNvSpPr>
          <p:nvPr>
            <p:ph type="body" idx="1"/>
          </p:nvPr>
        </p:nvSpPr>
        <p:spPr/>
        <p:txBody>
          <a:bodyPr/>
          <a:lstStyle/>
          <a:p>
            <a:r>
              <a:rPr lang="en-US" b="1" dirty="0" smtClean="0"/>
              <a:t>Case 1</a:t>
            </a:r>
            <a:r>
              <a:rPr lang="en-US" dirty="0" smtClean="0"/>
              <a:t>: Training Rule for Output Unit Weights:</a:t>
            </a:r>
          </a:p>
          <a:p>
            <a:pPr lvl="1"/>
            <a:r>
              <a:rPr lang="en-US" dirty="0" err="1" smtClean="0"/>
              <a:t>net</a:t>
            </a:r>
            <a:r>
              <a:rPr lang="en-US" sz="2000" dirty="0" err="1" smtClean="0"/>
              <a:t>j</a:t>
            </a:r>
            <a:r>
              <a:rPr lang="en-US" dirty="0" smtClean="0"/>
              <a:t>, can influence the network only through </a:t>
            </a:r>
            <a:r>
              <a:rPr lang="en-US" dirty="0" err="1" smtClean="0"/>
              <a:t>o</a:t>
            </a:r>
            <a:r>
              <a:rPr lang="en-US" sz="2000" dirty="0" err="1" smtClean="0"/>
              <a:t>j</a:t>
            </a:r>
            <a:r>
              <a:rPr lang="en-US" dirty="0" smtClean="0"/>
              <a:t>.</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47</a:t>
            </a:fld>
            <a:endParaRPr lang="en-US"/>
          </a:p>
        </p:txBody>
      </p:sp>
      <p:pic>
        <p:nvPicPr>
          <p:cNvPr id="143362" name="Picture 2"/>
          <p:cNvPicPr>
            <a:picLocks noChangeAspect="1" noChangeArrowheads="1"/>
          </p:cNvPicPr>
          <p:nvPr/>
        </p:nvPicPr>
        <p:blipFill>
          <a:blip r:embed="rId2"/>
          <a:srcRect/>
          <a:stretch>
            <a:fillRect/>
          </a:stretch>
        </p:blipFill>
        <p:spPr bwMode="auto">
          <a:xfrm>
            <a:off x="3207286" y="2263067"/>
            <a:ext cx="2476061" cy="705216"/>
          </a:xfrm>
          <a:prstGeom prst="rect">
            <a:avLst/>
          </a:prstGeom>
          <a:noFill/>
          <a:ln w="9525">
            <a:noFill/>
            <a:miter lim="800000"/>
            <a:headEnd/>
            <a:tailEnd/>
          </a:ln>
          <a:effectLst/>
        </p:spPr>
      </p:pic>
      <p:pic>
        <p:nvPicPr>
          <p:cNvPr id="143363" name="Picture 3"/>
          <p:cNvPicPr>
            <a:picLocks noChangeAspect="1" noChangeArrowheads="1"/>
          </p:cNvPicPr>
          <p:nvPr/>
        </p:nvPicPr>
        <p:blipFill>
          <a:blip r:embed="rId3"/>
          <a:srcRect/>
          <a:stretch>
            <a:fillRect/>
          </a:stretch>
        </p:blipFill>
        <p:spPr bwMode="auto">
          <a:xfrm>
            <a:off x="3150503" y="3008214"/>
            <a:ext cx="3258454" cy="761927"/>
          </a:xfrm>
          <a:prstGeom prst="rect">
            <a:avLst/>
          </a:prstGeom>
          <a:noFill/>
          <a:ln w="9525">
            <a:noFill/>
            <a:miter lim="800000"/>
            <a:headEnd/>
            <a:tailEnd/>
          </a:ln>
          <a:effectLst/>
        </p:spPr>
      </p:pic>
      <p:pic>
        <p:nvPicPr>
          <p:cNvPr id="143364" name="Picture 4"/>
          <p:cNvPicPr>
            <a:picLocks noChangeAspect="1" noChangeArrowheads="1"/>
          </p:cNvPicPr>
          <p:nvPr/>
        </p:nvPicPr>
        <p:blipFill>
          <a:blip r:embed="rId4"/>
          <a:srcRect/>
          <a:stretch>
            <a:fillRect/>
          </a:stretch>
        </p:blipFill>
        <p:spPr bwMode="auto">
          <a:xfrm>
            <a:off x="3343789" y="3852863"/>
            <a:ext cx="3169553" cy="1745797"/>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48</a:t>
            </a:fld>
            <a:endParaRPr lang="en-US"/>
          </a:p>
        </p:txBody>
      </p:sp>
      <p:pic>
        <p:nvPicPr>
          <p:cNvPr id="4" name="Picture 5"/>
          <p:cNvPicPr>
            <a:picLocks noChangeAspect="1" noChangeArrowheads="1"/>
          </p:cNvPicPr>
          <p:nvPr/>
        </p:nvPicPr>
        <p:blipFill>
          <a:blip r:embed="rId2"/>
          <a:srcRect/>
          <a:stretch>
            <a:fillRect/>
          </a:stretch>
        </p:blipFill>
        <p:spPr bwMode="auto">
          <a:xfrm>
            <a:off x="2948647" y="1530289"/>
            <a:ext cx="3663168" cy="1700757"/>
          </a:xfrm>
          <a:prstGeom prst="rect">
            <a:avLst/>
          </a:prstGeom>
          <a:noFill/>
          <a:ln w="9525">
            <a:noFill/>
            <a:miter lim="800000"/>
            <a:headEnd/>
            <a:tailEnd/>
          </a:ln>
          <a:effectLst/>
        </p:spPr>
      </p:pic>
      <p:pic>
        <p:nvPicPr>
          <p:cNvPr id="144386" name="Picture 2"/>
          <p:cNvPicPr>
            <a:picLocks noChangeAspect="1" noChangeArrowheads="1"/>
          </p:cNvPicPr>
          <p:nvPr/>
        </p:nvPicPr>
        <p:blipFill>
          <a:blip r:embed="rId3"/>
          <a:srcRect/>
          <a:stretch>
            <a:fillRect/>
          </a:stretch>
        </p:blipFill>
        <p:spPr bwMode="auto">
          <a:xfrm>
            <a:off x="2958978" y="3575465"/>
            <a:ext cx="3884449" cy="996534"/>
          </a:xfrm>
          <a:prstGeom prst="rect">
            <a:avLst/>
          </a:prstGeom>
          <a:noFill/>
          <a:ln w="9525">
            <a:noFill/>
            <a:miter lim="800000"/>
            <a:headEnd/>
            <a:tailEnd/>
          </a:ln>
          <a:effectLst/>
        </p:spPr>
      </p:pic>
      <p:pic>
        <p:nvPicPr>
          <p:cNvPr id="144387" name="Picture 3"/>
          <p:cNvPicPr>
            <a:picLocks noChangeAspect="1" noChangeArrowheads="1"/>
          </p:cNvPicPr>
          <p:nvPr/>
        </p:nvPicPr>
        <p:blipFill>
          <a:blip r:embed="rId4"/>
          <a:srcRect/>
          <a:stretch>
            <a:fillRect/>
          </a:stretch>
        </p:blipFill>
        <p:spPr bwMode="auto">
          <a:xfrm>
            <a:off x="2662384" y="4762573"/>
            <a:ext cx="6300451" cy="90670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idx="1"/>
          </p:nvPr>
        </p:nvSpPr>
        <p:spPr/>
        <p:txBody>
          <a:bodyPr/>
          <a:lstStyle/>
          <a:p>
            <a:r>
              <a:rPr lang="en-US" dirty="0"/>
              <a:t>Case 2: Training Rule for Hidden Unit </a:t>
            </a:r>
            <a:r>
              <a:rPr lang="en-US" dirty="0" smtClean="0"/>
              <a:t>Weights</a:t>
            </a:r>
          </a:p>
          <a:p>
            <a:pPr lvl="1"/>
            <a:r>
              <a:rPr lang="en-US" dirty="0" smtClean="0"/>
              <a:t>Downstream</a:t>
            </a:r>
            <a:r>
              <a:rPr lang="en-US" dirty="0"/>
              <a:t>( j</a:t>
            </a:r>
            <a:r>
              <a:rPr lang="en-US" dirty="0" smtClean="0"/>
              <a:t>):the </a:t>
            </a:r>
            <a:r>
              <a:rPr lang="en-US" dirty="0"/>
              <a:t>set of all units immediately downstream of unit j in the network</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49</a:t>
            </a:fld>
            <a:endParaRPr lang="en-US"/>
          </a:p>
        </p:txBody>
      </p:sp>
      <p:pic>
        <p:nvPicPr>
          <p:cNvPr id="89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440" y="2722418"/>
            <a:ext cx="27717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0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528" y="5009284"/>
            <a:ext cx="2133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b5b5c31a3e_0_22"/>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5</a:t>
            </a:fld>
            <a:endParaRPr/>
          </a:p>
        </p:txBody>
      </p:sp>
      <p:pic>
        <p:nvPicPr>
          <p:cNvPr id="132" name="Google Shape;132;gb5b5c31a3e_0_22"/>
          <p:cNvPicPr preferRelativeResize="0"/>
          <p:nvPr/>
        </p:nvPicPr>
        <p:blipFill>
          <a:blip r:embed="rId3">
            <a:alphaModFix/>
          </a:blip>
          <a:stretch>
            <a:fillRect/>
          </a:stretch>
        </p:blipFill>
        <p:spPr>
          <a:xfrm>
            <a:off x="2062925" y="794700"/>
            <a:ext cx="4603250" cy="5295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p:nvPr/>
        </p:nvSpPr>
        <p:spPr>
          <a:xfrm>
            <a:off x="685800" y="6248400"/>
            <a:ext cx="2230437"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38" name="Google Shape;138;p5"/>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39" name="Google Shape;139;p5"/>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6</a:t>
            </a:fld>
            <a:endParaRPr/>
          </a:p>
        </p:txBody>
      </p:sp>
      <p:sp>
        <p:nvSpPr>
          <p:cNvPr id="140" name="Google Shape;140;p5"/>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Times New Roman"/>
              <a:buNone/>
            </a:pPr>
            <a:r>
              <a:rPr lang="en-US" sz="3600" b="0" i="0" u="none">
                <a:solidFill>
                  <a:schemeClr val="dk2"/>
                </a:solidFill>
                <a:latin typeface="Times New Roman"/>
                <a:ea typeface="Times New Roman"/>
                <a:cs typeface="Times New Roman"/>
                <a:sym typeface="Times New Roman"/>
              </a:rPr>
              <a:t>ALVINN drives 70 mph on highways</a:t>
            </a:r>
            <a:endParaRPr/>
          </a:p>
        </p:txBody>
      </p:sp>
      <p:graphicFrame>
        <p:nvGraphicFramePr>
          <p:cNvPr id="141" name="Google Shape;141;p5"/>
          <p:cNvGraphicFramePr>
            <a:graphicFrameLocks noSelect="1"/>
          </p:cNvGraphicFramePr>
          <p:nvPr/>
        </p:nvGraphicFramePr>
        <p:xfrm>
          <a:off x="1295400" y="1697600"/>
          <a:ext cx="3276600" cy="2498725"/>
        </p:xfrm>
        <a:graphic>
          <a:graphicData uri="http://schemas.openxmlformats.org/presentationml/2006/ole">
            <mc:AlternateContent xmlns:mc="http://schemas.openxmlformats.org/markup-compatibility/2006">
              <mc:Choice xmlns:v="urn:schemas-microsoft-com:vml" Requires="v">
                <p:oleObj spid="_x0000_s1028" r:id="rId4" imgW="0" imgH="0" progId="">
                  <p:embed/>
                </p:oleObj>
              </mc:Choice>
              <mc:Fallback>
                <p:oleObj r:id="rId4" imgW="0" imgH="0" progId="">
                  <p:embed/>
                  <p:pic>
                    <p:nvPicPr>
                      <p:cNvPr id="0" name="1" hidden="1"/>
                      <p:cNvPicPr preferRelativeResize="0">
                        <a:picLocks noSel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95400" y="1697600"/>
                        <a:ext cx="3276600" cy="2498725"/>
                      </a:xfrm>
                      <a:prstGeom prst="rect">
                        <a:avLst/>
                      </a:prstGeom>
                      <a:solidFill>
                        <a:srgbClr val="FFFFFF"/>
                      </a:solidFill>
                      <a:ln w="9525">
                        <a:solidFill>
                          <a:srgbClr val="000000"/>
                        </a:solidFill>
                        <a:round/>
                        <a:headEnd/>
                        <a:tailEnd/>
                      </a:ln>
                    </p:spPr>
                  </p:pic>
                </p:oleObj>
              </mc:Fallback>
            </mc:AlternateContent>
          </a:graphicData>
        </a:graphic>
      </p:graphicFrame>
      <p:pic>
        <p:nvPicPr>
          <p:cNvPr id="142" name="Google Shape;142;p5" descr="E:\CS Courses\CS 5751\book-pictures\alvinn2.jpg"/>
          <p:cNvPicPr preferRelativeResize="0"/>
          <p:nvPr/>
        </p:nvPicPr>
        <p:blipFill rotWithShape="1">
          <a:blip r:embed="rId5">
            <a:alphaModFix/>
          </a:blip>
          <a:srcRect l="4118" t="23635" r="34117" b="24544"/>
          <a:stretch/>
        </p:blipFill>
        <p:spPr>
          <a:xfrm>
            <a:off x="5180888" y="1525350"/>
            <a:ext cx="2619375" cy="28432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b5b5c31a3e_0_13"/>
          <p:cNvSpPr txBox="1">
            <a:spLocks noGrp="1"/>
          </p:cNvSpPr>
          <p:nvPr>
            <p:ph type="title"/>
          </p:nvPr>
        </p:nvSpPr>
        <p:spPr>
          <a:xfrm>
            <a:off x="685800" y="304800"/>
            <a:ext cx="7772400" cy="685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49" name="Google Shape;149;gb5b5c31a3e_0_13"/>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Times New Roman"/>
              <a:buNone/>
            </a:pPr>
            <a:fld id="{00000000-1234-1234-1234-123412341234}" type="slidenum">
              <a:rPr lang="en-US"/>
              <a:pPr marL="0" lvl="0" indent="0" algn="r" rtl="0">
                <a:spcBef>
                  <a:spcPts val="0"/>
                </a:spcBef>
                <a:spcAft>
                  <a:spcPts val="0"/>
                </a:spcAft>
                <a:buClr>
                  <a:schemeClr val="dk1"/>
                </a:buClr>
                <a:buSzPts val="1400"/>
                <a:buFont typeface="Times New Roman"/>
                <a:buNone/>
              </a:pPr>
              <a:t>7</a:t>
            </a:fld>
            <a:endParaRPr/>
          </a:p>
        </p:txBody>
      </p:sp>
      <p:sp>
        <p:nvSpPr>
          <p:cNvPr id="150" name="Google Shape;150;gb5b5c31a3e_0_13"/>
          <p:cNvSpPr txBox="1">
            <a:spLocks noGrp="1"/>
          </p:cNvSpPr>
          <p:nvPr>
            <p:ph type="body" idx="1"/>
          </p:nvPr>
        </p:nvSpPr>
        <p:spPr>
          <a:xfrm>
            <a:off x="685800" y="1066800"/>
            <a:ext cx="7946700" cy="50292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Char char="•"/>
            </a:pPr>
            <a:r>
              <a:rPr lang="en-US" sz="2400"/>
              <a:t>It uses a learned ANN to steer an autonomous vehicle driving at normal speeds on public highways. </a:t>
            </a:r>
            <a:endParaRPr sz="2400"/>
          </a:p>
          <a:p>
            <a:pPr marL="457200" lvl="0" indent="-381000" algn="l" rtl="0">
              <a:spcBef>
                <a:spcPts val="0"/>
              </a:spcBef>
              <a:spcAft>
                <a:spcPts val="0"/>
              </a:spcAft>
              <a:buSzPts val="2400"/>
              <a:buChar char="•"/>
            </a:pPr>
            <a:r>
              <a:rPr lang="en-US" sz="2400"/>
              <a:t>The input to the neural network is a 30 x 32 grid of pixel intensities obtained from a forward-pointed camera mounted on the vehicle. The network output is the direction in which the vehicle is steered.</a:t>
            </a:r>
            <a:endParaRPr sz="2400"/>
          </a:p>
          <a:p>
            <a:pPr marL="457200" lvl="0" indent="-381000" algn="l" rtl="0">
              <a:spcBef>
                <a:spcPts val="0"/>
              </a:spcBef>
              <a:spcAft>
                <a:spcPts val="0"/>
              </a:spcAft>
              <a:buSzPts val="2400"/>
              <a:buChar char="•"/>
            </a:pPr>
            <a:r>
              <a:rPr lang="en-US" sz="2400"/>
              <a:t>ANN is trained to mimic the observed steering commands of a human driving the vehicle for approximately 5 minutes. </a:t>
            </a:r>
            <a:endParaRPr sz="2400"/>
          </a:p>
          <a:p>
            <a:pPr marL="457200" lvl="0" indent="-381000" algn="l" rtl="0">
              <a:spcBef>
                <a:spcPts val="0"/>
              </a:spcBef>
              <a:spcAft>
                <a:spcPts val="0"/>
              </a:spcAft>
              <a:buSzPts val="2400"/>
              <a:buChar char="•"/>
            </a:pPr>
            <a:r>
              <a:rPr lang="en-US" sz="2400"/>
              <a:t>ALVINN has used its learned networks to successfully drive at speeds up to 70 miles per hour and for distances of 90 miles on public highways.</a:t>
            </a:r>
            <a:endParaRPr sz="2400"/>
          </a:p>
          <a:p>
            <a:pPr marL="457200" lvl="0" indent="-381000" algn="l" rtl="0">
              <a:spcBef>
                <a:spcPts val="0"/>
              </a:spcBef>
              <a:spcAft>
                <a:spcPts val="0"/>
              </a:spcAft>
              <a:buSzPts val="2400"/>
              <a:buChar char="•"/>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p:nvPr/>
        </p:nvSpPr>
        <p:spPr>
          <a:xfrm>
            <a:off x="685800" y="6248400"/>
            <a:ext cx="20859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56" name="Google Shape;156;p4"/>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57" name="Google Shape;157;p4"/>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8</a:t>
            </a:fld>
            <a:endParaRPr/>
          </a:p>
        </p:txBody>
      </p:sp>
      <p:sp>
        <p:nvSpPr>
          <p:cNvPr id="158" name="Google Shape;158;p4"/>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When to Consider Neural Networks</a:t>
            </a:r>
            <a:endParaRPr/>
          </a:p>
        </p:txBody>
      </p:sp>
      <p:sp>
        <p:nvSpPr>
          <p:cNvPr id="159" name="Google Shape;159;p4"/>
          <p:cNvSpPr txBox="1">
            <a:spLocks noGrp="1"/>
          </p:cNvSpPr>
          <p:nvPr>
            <p:ph type="body" idx="1"/>
          </p:nvPr>
        </p:nvSpPr>
        <p:spPr>
          <a:xfrm>
            <a:off x="685800" y="1066800"/>
            <a:ext cx="7772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a:t>
            </a:r>
            <a:r>
              <a:rPr lang="en-US" sz="2200" b="0" i="0" u="none">
                <a:solidFill>
                  <a:schemeClr val="dk1"/>
                </a:solidFill>
                <a:latin typeface="Times New Roman"/>
                <a:ea typeface="Times New Roman"/>
                <a:cs typeface="Times New Roman"/>
                <a:sym typeface="Times New Roman"/>
              </a:rPr>
              <a:t>nput is high-dimensional discrete or real-valued (e.g., raw sensor input)</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Output is discrete or real valued</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Output is a vector of values</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Possibly noisy data</a:t>
            </a:r>
            <a:endParaRPr sz="2200" b="0" i="0" u="none">
              <a:solidFill>
                <a:schemeClr val="dk1"/>
              </a:solidFill>
              <a:latin typeface="Times New Roman"/>
              <a:ea typeface="Times New Roman"/>
              <a:cs typeface="Times New Roman"/>
              <a:sym typeface="Times New Roman"/>
            </a:endParaRPr>
          </a:p>
          <a:p>
            <a:pPr marL="342900" lvl="0" indent="-330200" algn="l" rtl="0">
              <a:lnSpc>
                <a:spcPct val="100000"/>
              </a:lnSpc>
              <a:spcBef>
                <a:spcPts val="480"/>
              </a:spcBef>
              <a:spcAft>
                <a:spcPts val="0"/>
              </a:spcAft>
              <a:buSzPts val="2200"/>
              <a:buChar char="•"/>
            </a:pPr>
            <a:r>
              <a:rPr lang="en-US" sz="2200"/>
              <a:t>Long training times are acceptable.</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a:t>Fast evaluation of the learned target function may be required.</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Human readability of result is </a:t>
            </a:r>
            <a:r>
              <a:rPr lang="en-US" sz="2200" b="0" i="1" u="none">
                <a:solidFill>
                  <a:schemeClr val="dk1"/>
                </a:solidFill>
                <a:latin typeface="Times New Roman"/>
                <a:ea typeface="Times New Roman"/>
                <a:cs typeface="Times New Roman"/>
                <a:sym typeface="Times New Roman"/>
              </a:rPr>
              <a:t>unimportant</a:t>
            </a:r>
            <a:endParaRPr sz="22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Font typeface="Times New Roman"/>
              <a:buNone/>
            </a:pPr>
            <a:r>
              <a:rPr lang="en-US" sz="2200" b="0" i="0" u="none">
                <a:solidFill>
                  <a:schemeClr val="dk1"/>
                </a:solidFill>
                <a:latin typeface="Times New Roman"/>
                <a:ea typeface="Times New Roman"/>
                <a:cs typeface="Times New Roman"/>
                <a:sym typeface="Times New Roman"/>
              </a:rPr>
              <a:t>Examples:</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Speech phoneme recognition [Waibel]</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Image classification [Kanade, Baluja, Rowley]</a:t>
            </a:r>
            <a:endParaRPr sz="2200"/>
          </a:p>
          <a:p>
            <a:pPr marL="342900" lvl="0" indent="-330200" algn="l" rtl="0">
              <a:lnSpc>
                <a:spcPct val="100000"/>
              </a:lnSpc>
              <a:spcBef>
                <a:spcPts val="480"/>
              </a:spcBef>
              <a:spcAft>
                <a:spcPts val="0"/>
              </a:spcAft>
              <a:buClr>
                <a:schemeClr val="dk1"/>
              </a:buClr>
              <a:buSzPts val="2200"/>
              <a:buFont typeface="Times New Roman"/>
              <a:buChar char="•"/>
            </a:pPr>
            <a:r>
              <a:rPr lang="en-US" sz="2200" b="0" i="0" u="none">
                <a:solidFill>
                  <a:schemeClr val="dk1"/>
                </a:solidFill>
                <a:latin typeface="Times New Roman"/>
                <a:ea typeface="Times New Roman"/>
                <a:cs typeface="Times New Roman"/>
                <a:sym typeface="Times New Roman"/>
              </a:rPr>
              <a:t>Financial prediction</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p:nvPr/>
        </p:nvSpPr>
        <p:spPr>
          <a:xfrm>
            <a:off x="685800" y="6248400"/>
            <a:ext cx="23018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CS 521 Machine Learning</a:t>
            </a:r>
            <a:endParaRPr/>
          </a:p>
        </p:txBody>
      </p:sp>
      <p:sp>
        <p:nvSpPr>
          <p:cNvPr id="165" name="Google Shape;165;p6"/>
          <p:cNvSpPr txBox="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400"/>
              <a:buFont typeface="Times New Roman"/>
              <a:buNone/>
            </a:pPr>
            <a:r>
              <a:rPr lang="en-US" sz="1400" b="0" i="0" u="none" strike="noStrike" cap="none">
                <a:solidFill>
                  <a:schemeClr val="dk1"/>
                </a:solidFill>
                <a:latin typeface="Times New Roman"/>
                <a:ea typeface="Times New Roman"/>
                <a:cs typeface="Times New Roman"/>
                <a:sym typeface="Times New Roman"/>
              </a:rPr>
              <a:t>Chapter 4  Artificial Neural Networks</a:t>
            </a:r>
            <a:endParaRPr/>
          </a:p>
        </p:txBody>
      </p:sp>
      <p:sp>
        <p:nvSpPr>
          <p:cNvPr id="166" name="Google Shape;166;p6"/>
          <p:cNvSpPr txBox="1"/>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9</a:t>
            </a:fld>
            <a:endParaRPr/>
          </a:p>
        </p:txBody>
      </p:sp>
      <p:sp>
        <p:nvSpPr>
          <p:cNvPr id="167" name="Google Shape;167;p6"/>
          <p:cNvSpPr txBox="1">
            <a:spLocks noGrp="1"/>
          </p:cNvSpPr>
          <p:nvPr>
            <p:ph type="title"/>
          </p:nvPr>
        </p:nvSpPr>
        <p:spPr>
          <a:xfrm>
            <a:off x="685800" y="304800"/>
            <a:ext cx="77724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b="0" i="0" u="none">
                <a:solidFill>
                  <a:schemeClr val="dk2"/>
                </a:solidFill>
                <a:latin typeface="Times New Roman"/>
                <a:ea typeface="Times New Roman"/>
                <a:cs typeface="Times New Roman"/>
                <a:sym typeface="Times New Roman"/>
              </a:rPr>
              <a:t>Perceptron</a:t>
            </a:r>
            <a:endParaRPr/>
          </a:p>
        </p:txBody>
      </p:sp>
      <p:pic>
        <p:nvPicPr>
          <p:cNvPr id="168" name="Google Shape;168;p6"/>
          <p:cNvPicPr preferRelativeResize="0"/>
          <p:nvPr/>
        </p:nvPicPr>
        <p:blipFill rotWithShape="1">
          <a:blip r:embed="rId3">
            <a:alphaModFix/>
          </a:blip>
          <a:srcRect/>
          <a:stretch/>
        </p:blipFill>
        <p:spPr>
          <a:xfrm>
            <a:off x="1219200" y="3657600"/>
            <a:ext cx="7461199" cy="2632074"/>
          </a:xfrm>
          <a:prstGeom prst="rect">
            <a:avLst/>
          </a:prstGeom>
          <a:noFill/>
          <a:ln>
            <a:noFill/>
          </a:ln>
        </p:spPr>
      </p:pic>
      <p:pic>
        <p:nvPicPr>
          <p:cNvPr id="169" name="Google Shape;169;p6"/>
          <p:cNvPicPr preferRelativeResize="0"/>
          <p:nvPr/>
        </p:nvPicPr>
        <p:blipFill>
          <a:blip r:embed="rId4">
            <a:alphaModFix/>
          </a:blip>
          <a:stretch>
            <a:fillRect/>
          </a:stretch>
        </p:blipFill>
        <p:spPr>
          <a:xfrm>
            <a:off x="1495225" y="1295400"/>
            <a:ext cx="5346474" cy="2362200"/>
          </a:xfrm>
          <a:prstGeom prst="rect">
            <a:avLst/>
          </a:prstGeom>
          <a:noFill/>
          <a:ln>
            <a:noFill/>
          </a:ln>
        </p:spPr>
      </p:pic>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CC0099"/>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2292</Words>
  <Application>Microsoft Office PowerPoint</Application>
  <PresentationFormat>On-screen Show (4:3)</PresentationFormat>
  <Paragraphs>314</Paragraphs>
  <Slides>49</Slides>
  <Notes>46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Blank Presentation</vt:lpstr>
      <vt:lpstr>Microsoft Excel 97-2003 Worksheet</vt:lpstr>
      <vt:lpstr>Artificial Neural Networks </vt:lpstr>
      <vt:lpstr>Introduction</vt:lpstr>
      <vt:lpstr>Connectionist Models</vt:lpstr>
      <vt:lpstr>NEURAL NETWORK REPRESENTATIONS</vt:lpstr>
      <vt:lpstr>PowerPoint Presentation</vt:lpstr>
      <vt:lpstr>ALVINN drives 70 mph on highways</vt:lpstr>
      <vt:lpstr>PowerPoint Presentation</vt:lpstr>
      <vt:lpstr>When to Consider Neural Networks</vt:lpstr>
      <vt:lpstr>Perceptron</vt:lpstr>
      <vt:lpstr>PowerPoint Presentation</vt:lpstr>
      <vt:lpstr>Decision Surface of Perceptron</vt:lpstr>
      <vt:lpstr>PowerPoint Presentation</vt:lpstr>
      <vt:lpstr> Perceptron Training Rule </vt:lpstr>
      <vt:lpstr>  Perceptron Training Rule  </vt:lpstr>
      <vt:lpstr>Perceptron Training Rule</vt:lpstr>
      <vt:lpstr>Delta Rule</vt:lpstr>
      <vt:lpstr>Gradient Descent</vt:lpstr>
      <vt:lpstr>VISUALIZING THE HYPOTHESIS SPACE</vt:lpstr>
      <vt:lpstr>Gradient Descent</vt:lpstr>
      <vt:lpstr>PowerPoint Presentation</vt:lpstr>
      <vt:lpstr>Gradient Descent</vt:lpstr>
      <vt:lpstr>Gradient Descent</vt:lpstr>
      <vt:lpstr>Gradient Descent</vt:lpstr>
      <vt:lpstr>Summary</vt:lpstr>
      <vt:lpstr>PowerPoint Presentation</vt:lpstr>
      <vt:lpstr>PowerPoint Presentation</vt:lpstr>
      <vt:lpstr>Gradient descent and stochastic gradient descent</vt:lpstr>
      <vt:lpstr>Summary</vt:lpstr>
      <vt:lpstr> Multilayer Networks of Sigmoid Units </vt:lpstr>
      <vt:lpstr>Multilayer Decision Space</vt:lpstr>
      <vt:lpstr>PowerPoint Presentation</vt:lpstr>
      <vt:lpstr>PowerPoint Presentation</vt:lpstr>
      <vt:lpstr>PowerPoint Presentation</vt:lpstr>
      <vt:lpstr>PowerPoint Presentation</vt:lpstr>
      <vt:lpstr>Multilayer Networks of Sigmoid Units</vt:lpstr>
      <vt:lpstr>Sigmoid Unit</vt:lpstr>
      <vt:lpstr>The Sigmoid Function</vt:lpstr>
      <vt:lpstr>Error Gradient for a Sigmoid Unit</vt:lpstr>
      <vt:lpstr>Backpropagation Algorithm</vt:lpstr>
      <vt:lpstr>PowerPoint Presentation</vt:lpstr>
      <vt:lpstr>PowerPoint Presentation</vt:lpstr>
      <vt:lpstr>Example</vt:lpstr>
      <vt:lpstr>PowerPoint Presentation</vt:lpstr>
      <vt:lpstr>PowerPoint Presentation</vt:lpstr>
      <vt:lpstr>More on Backpropagation</vt:lpstr>
      <vt:lpstr>Learning in arbitrary acyclic networks</vt:lpstr>
      <vt:lpstr>Derivation of the BACKPROPAGATION Rule</vt:lpstr>
      <vt:lpstr>Contd…</vt:lpstr>
      <vt:lpstr>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dc:title>
  <dc:creator>NVR</dc:creator>
  <cp:lastModifiedBy>exam2</cp:lastModifiedBy>
  <cp:revision>5</cp:revision>
  <dcterms:created xsi:type="dcterms:W3CDTF">2001-01-07T02:53:45Z</dcterms:created>
  <dcterms:modified xsi:type="dcterms:W3CDTF">2023-05-06T08:10:46Z</dcterms:modified>
</cp:coreProperties>
</file>